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67" r:id="rId3"/>
    <p:sldId id="269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318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Başlık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2" name="21 Alt Başlık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14.02.2022</a:t>
            </a:fld>
            <a:endParaRPr lang="tr-TR"/>
          </a:p>
        </p:txBody>
      </p:sp>
      <p:sp>
        <p:nvSpPr>
          <p:cNvPr id="20" name="19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10" name="9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Oval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Oval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14.02.2022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14.02.2022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14.02.2022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ikdörtgen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14.02.2022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9 Dikdörtgen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Oval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Oval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14.02.2022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14.02.2022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14.02.2022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Dikdörtgen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14.02.2022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6" name="5 Dikdörtgen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14.02.2022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14.02.2022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Dikdörtgen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9" name="8 Akış Çizelgesi: İşlem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Akış Çizelgesi: İşlem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Pasta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Oval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Halka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11 Dikdörtgen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4 Başlık Yer Tutucusu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Metin Yer Tutucusu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24" name="23 Veri Yer Tutucusu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D9F75050-0E15-4C5B-92B0-66D068882F1F}" type="datetimeFigureOut">
              <a:rPr lang="tr-TR" smtClean="0"/>
              <a:pPr/>
              <a:t>14.02.2022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tr-TR"/>
          </a:p>
        </p:txBody>
      </p:sp>
      <p:sp>
        <p:nvSpPr>
          <p:cNvPr id="22" name="21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5" name="14 Dikdörtgen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3141110"/>
          </a:xfrm>
        </p:spPr>
        <p:txBody>
          <a:bodyPr>
            <a:normAutofit fontScale="90000"/>
          </a:bodyPr>
          <a:lstStyle/>
          <a:p>
            <a:pPr algn="ctr"/>
            <a:r>
              <a:rPr lang="tr-TR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tr-TR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b="1" dirty="0">
                <a:latin typeface="Times New Roman" pitchFamily="18" charset="0"/>
                <a:cs typeface="Times New Roman" pitchFamily="18" charset="0"/>
              </a:rPr>
            </a:br>
            <a:r>
              <a:rPr lang="tr-TR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tr-TR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b="1" dirty="0">
                <a:latin typeface="Times New Roman" pitchFamily="18" charset="0"/>
                <a:cs typeface="Times New Roman" pitchFamily="18" charset="0"/>
              </a:rPr>
            </a:br>
            <a:r>
              <a:rPr lang="tr-TR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tr-TR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b="1" dirty="0">
                <a:latin typeface="Times New Roman" pitchFamily="18" charset="0"/>
                <a:cs typeface="Times New Roman" pitchFamily="18" charset="0"/>
              </a:rPr>
            </a:br>
            <a:r>
              <a:rPr lang="tr-TR" b="1" dirty="0" smtClean="0">
                <a:latin typeface="Times New Roman" pitchFamily="18" charset="0"/>
                <a:cs typeface="Times New Roman" pitchFamily="18" charset="0"/>
              </a:rPr>
              <a:t>OKULDA UYULMASI GEREKEN KURALLAR</a:t>
            </a:r>
            <a:r>
              <a:rPr lang="tr-TR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tr-TR" b="1" dirty="0">
                <a:latin typeface="Times New Roman" pitchFamily="18" charset="0"/>
                <a:cs typeface="Times New Roman" pitchFamily="18" charset="0"/>
              </a:rPr>
            </a:b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475656" y="3789040"/>
            <a:ext cx="7406640" cy="2376264"/>
          </a:xfrm>
        </p:spPr>
        <p:txBody>
          <a:bodyPr/>
          <a:lstStyle/>
          <a:p>
            <a:endParaRPr lang="tr-TR" sz="12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tr-TR" sz="12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tr-TR" sz="12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tr-TR" sz="1200" b="1" dirty="0">
              <a:latin typeface="Times New Roman" pitchFamily="18" charset="0"/>
              <a:cs typeface="Times New Roman" pitchFamily="18" charset="0"/>
            </a:endParaRPr>
          </a:p>
          <a:p>
            <a:endParaRPr lang="tr-TR" sz="12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tr-TR" sz="1200" b="1" dirty="0">
              <a:latin typeface="Times New Roman" pitchFamily="18" charset="0"/>
              <a:cs typeface="Times New Roman" pitchFamily="18" charset="0"/>
            </a:endParaRPr>
          </a:p>
          <a:p>
            <a:endParaRPr lang="tr-TR" sz="12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tr-TR" sz="12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tr-TR" sz="1200" b="1" dirty="0" smtClean="0">
                <a:latin typeface="Times New Roman" pitchFamily="18" charset="0"/>
                <a:cs typeface="Times New Roman" pitchFamily="18" charset="0"/>
              </a:rPr>
              <a:t>Ödemiş Rehberlik Ve Araştırma Merkezi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tr-TR" b="1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tr-TR" b="1" dirty="0" smtClean="0">
                <a:latin typeface="Times New Roman" pitchFamily="18" charset="0"/>
                <a:cs typeface="Times New Roman" pitchFamily="18" charset="0"/>
              </a:rPr>
              <a:t>. Ders araç ve gereçlerini yanlarında bulundururlar. Derslik ve laboratuvardaki malzemeleri </a:t>
            </a:r>
            <a:r>
              <a:rPr lang="tr-TR" b="1" dirty="0" smtClean="0">
                <a:latin typeface="Times New Roman" pitchFamily="18" charset="0"/>
                <a:cs typeface="Times New Roman" pitchFamily="18" charset="0"/>
              </a:rPr>
              <a:t>izin alarak temiz kullanırlar.</a:t>
            </a:r>
            <a:endParaRPr lang="tr-TR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tr-TR" b="1" dirty="0" smtClean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tr-TR" b="1" dirty="0" smtClean="0">
                <a:latin typeface="Times New Roman" pitchFamily="18" charset="0"/>
                <a:cs typeface="Times New Roman" pitchFamily="18" charset="0"/>
              </a:rPr>
              <a:t>. Teneffüs ve öğle arasında bir şeyler yerler</a:t>
            </a:r>
            <a:endParaRPr lang="tr-TR" b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tr-TR" b="1" dirty="0" smtClean="0">
                <a:latin typeface="Times New Roman" pitchFamily="18" charset="0"/>
                <a:cs typeface="Times New Roman" pitchFamily="18" charset="0"/>
              </a:rPr>
              <a:t>9</a:t>
            </a:r>
            <a:r>
              <a:rPr lang="tr-TR" b="1" dirty="0" smtClean="0">
                <a:latin typeface="Times New Roman" pitchFamily="18" charset="0"/>
                <a:cs typeface="Times New Roman" pitchFamily="18" charset="0"/>
              </a:rPr>
              <a:t>. Çalışmalarını zamanında ve tam yaparlar. </a:t>
            </a:r>
          </a:p>
          <a:p>
            <a:pPr>
              <a:buNone/>
            </a:pPr>
            <a:r>
              <a:rPr lang="tr-TR" b="1" dirty="0" smtClean="0">
                <a:latin typeface="Times New Roman" pitchFamily="18" charset="0"/>
                <a:cs typeface="Times New Roman" pitchFamily="18" charset="0"/>
              </a:rPr>
              <a:t>10. Derslikleri ve sıraları temiz ve düzenli kullanırlar. </a:t>
            </a:r>
          </a:p>
          <a:p>
            <a:pPr>
              <a:buNone/>
            </a:pPr>
            <a:endParaRPr lang="tr-TR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tr-TR" sz="2400" b="1" dirty="0" smtClean="0">
                <a:latin typeface="Times New Roman" pitchFamily="18" charset="0"/>
                <a:cs typeface="Times New Roman" pitchFamily="18" charset="0"/>
              </a:rPr>
              <a:t>11</a:t>
            </a:r>
            <a:r>
              <a:rPr lang="tr-TR" sz="2400" b="1" dirty="0" smtClean="0">
                <a:latin typeface="Times New Roman" pitchFamily="18" charset="0"/>
                <a:cs typeface="Times New Roman" pitchFamily="18" charset="0"/>
              </a:rPr>
              <a:t>. Gün bitiminde ders malzeme ve kişisel eşyalarını dersliklerde ve sıralarda </a:t>
            </a:r>
            <a:r>
              <a:rPr lang="tr-TR" sz="2400" b="1" dirty="0" smtClean="0">
                <a:latin typeface="Times New Roman" pitchFamily="18" charset="0"/>
                <a:cs typeface="Times New Roman" pitchFamily="18" charset="0"/>
              </a:rPr>
              <a:t>toplarlar. </a:t>
            </a:r>
            <a:r>
              <a:rPr lang="tr-TR" sz="2400" b="1" dirty="0" smtClean="0">
                <a:latin typeface="Times New Roman" pitchFamily="18" charset="0"/>
                <a:cs typeface="Times New Roman" pitchFamily="18" charset="0"/>
              </a:rPr>
              <a:t>Okulda bırakacakları ders malzemelerini bireysel dolaplarına kilitlerler. </a:t>
            </a:r>
          </a:p>
          <a:p>
            <a:pPr>
              <a:buNone/>
            </a:pPr>
            <a:r>
              <a:rPr lang="tr-TR" sz="2400" b="1" dirty="0" smtClean="0">
                <a:latin typeface="Times New Roman" pitchFamily="18" charset="0"/>
                <a:cs typeface="Times New Roman" pitchFamily="18" charset="0"/>
              </a:rPr>
              <a:t>12. Dersliklerde bıraktıkları değerli eşyalardan kendileri sorumludurlar. </a:t>
            </a:r>
          </a:p>
          <a:p>
            <a:pPr>
              <a:buNone/>
            </a:pPr>
            <a:r>
              <a:rPr lang="tr-TR" sz="2400" b="1" dirty="0" smtClean="0">
                <a:latin typeface="Times New Roman" pitchFamily="18" charset="0"/>
                <a:cs typeface="Times New Roman" pitchFamily="18" charset="0"/>
              </a:rPr>
              <a:t>13. Dersliklerde bulunan panoları düzenli kullanırlar. Panolara dersle ilgili çalışma ve dersliklerin tümünü ilgilendiren </a:t>
            </a:r>
            <a:r>
              <a:rPr lang="tr-TR" sz="2400" b="1" dirty="0" smtClean="0">
                <a:latin typeface="Times New Roman" pitchFamily="18" charset="0"/>
                <a:cs typeface="Times New Roman" pitchFamily="18" charset="0"/>
              </a:rPr>
              <a:t>duyurular asılır. </a:t>
            </a:r>
            <a:endParaRPr lang="tr-TR" sz="24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latin typeface="Times New Roman" pitchFamily="18" charset="0"/>
                <a:cs typeface="Times New Roman" pitchFamily="18" charset="0"/>
              </a:rPr>
              <a:t>KIYAFET KURALLARI </a:t>
            </a:r>
            <a:endParaRPr lang="tr-T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tr-TR" b="1" dirty="0" smtClean="0">
                <a:latin typeface="Times New Roman" pitchFamily="18" charset="0"/>
                <a:cs typeface="Times New Roman" pitchFamily="18" charset="0"/>
              </a:rPr>
              <a:t>Öğrenciler okulun belirlenmiş kıyafetini giymek zorundadırlar,</a:t>
            </a:r>
          </a:p>
          <a:p>
            <a:pPr>
              <a:buNone/>
            </a:pPr>
            <a:r>
              <a:rPr lang="tr-TR" b="1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tr-TR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tr-TR" b="1" dirty="0" smtClean="0">
                <a:latin typeface="Times New Roman" pitchFamily="18" charset="0"/>
                <a:cs typeface="Times New Roman" pitchFamily="18" charset="0"/>
              </a:rPr>
              <a:t>Öğrenciler sade ve gösterişten uzak,  aksesuar kullanmadan okula gelirler</a:t>
            </a:r>
          </a:p>
          <a:p>
            <a:pPr>
              <a:buNone/>
            </a:pPr>
            <a:r>
              <a:rPr lang="tr-TR" b="1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tr-TR" b="1" dirty="0" smtClean="0">
                <a:latin typeface="Times New Roman" pitchFamily="18" charset="0"/>
                <a:cs typeface="Times New Roman" pitchFamily="18" charset="0"/>
              </a:rPr>
              <a:t>. Erkek öğrenciler kısa ve taranmış saçlarla günlük sakal tıraşı olarak okula gelirler. </a:t>
            </a:r>
          </a:p>
          <a:p>
            <a:pPr>
              <a:buNone/>
            </a:pPr>
            <a:r>
              <a:rPr lang="tr-TR" b="1" dirty="0" smtClean="0">
                <a:latin typeface="Times New Roman" pitchFamily="18" charset="0"/>
                <a:cs typeface="Times New Roman" pitchFamily="18" charset="0"/>
              </a:rPr>
              <a:t>4. Okulda sadece beden eğitimi derslerinde, okulun belirlediği spor kıyafetleri giyilir. </a:t>
            </a:r>
          </a:p>
          <a:p>
            <a:pPr>
              <a:buNone/>
            </a:pPr>
            <a:r>
              <a:rPr lang="tr-TR" b="1" dirty="0" smtClean="0">
                <a:latin typeface="Times New Roman" pitchFamily="18" charset="0"/>
                <a:cs typeface="Times New Roman" pitchFamily="18" charset="0"/>
              </a:rPr>
              <a:t>Öğrenciler beden eğitimi derslerine okul spor kıyafeti ile katılırlar. </a:t>
            </a:r>
            <a:endParaRPr lang="tr-TR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tr-TR" sz="2500" b="1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tr-TR" sz="2500" b="1" dirty="0" smtClean="0">
                <a:latin typeface="Times New Roman" pitchFamily="18" charset="0"/>
                <a:cs typeface="Times New Roman" pitchFamily="18" charset="0"/>
              </a:rPr>
              <a:t>. Beden eğitimi derslerinin veya spor karşılaşmalarının bitiminde spor kıyafeti soyunma odalarında çıkarılır, dersliklere okul kıyafeti ile gelinir. </a:t>
            </a:r>
          </a:p>
          <a:p>
            <a:pPr>
              <a:buNone/>
            </a:pPr>
            <a:endParaRPr lang="tr-TR" sz="2500" b="1" dirty="0" smtClean="0">
              <a:latin typeface="Times New Roman" pitchFamily="18" charset="0"/>
              <a:cs typeface="Times New Roman" pitchFamily="18" charset="0"/>
            </a:endParaRPr>
          </a:p>
          <a:p>
            <a:pPr indent="283464">
              <a:buNone/>
            </a:pPr>
            <a:r>
              <a:rPr lang="tr-TR" sz="2500" b="1" dirty="0" smtClean="0">
                <a:latin typeface="Times New Roman" pitchFamily="18" charset="0"/>
                <a:cs typeface="Times New Roman" pitchFamily="18" charset="0"/>
              </a:rPr>
              <a:t>Bunların dışında okulumuzu daha iyi bir yer haline getirmek için hangi kararlar alınabilir?</a:t>
            </a:r>
            <a:endParaRPr lang="tr-TR" sz="25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tr-TR" sz="25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Sorumluluk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bireyin üzerine düşen görevleri yerine getirmesi, kendi yaptığı davranışın sonuçlarını üstlenmesidir. </a:t>
            </a:r>
            <a:endParaRPr lang="tr-TR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Hepimizin kendimiz ve başkalarının hayatını kolaylaştırmak ve güvende tutmak için sorumluluklarımız vardır. Kurallara uymak da bu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sorumluluklardandır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154202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Kurallara uymak bizi ve çevremizdeki insanları riskli durumlara karşı korur. </a:t>
            </a:r>
          </a:p>
          <a:p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Okul içinde ve dışında başka sorumluluklarımız neler olabilir?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362253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Okulda düzen ve disiplini sağlayan kurallar, öğrencilerin toplumsal kurallara ve insan haklarına saygılı bireyler olarak yetişmesinin ön koşuludur.</a:t>
            </a:r>
          </a:p>
          <a:p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 inançla tüm öğrencilerin bu kuralları benimsemesi ve uygulaması, velilerin de bu kuralların uygulanmasına destek olmaları beklenmektedir. </a:t>
            </a:r>
            <a:endParaRPr lang="tr-T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GENEL KURALLAR </a:t>
            </a:r>
            <a:endParaRPr lang="tr-T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Okula zamanında gelinir. </a:t>
            </a:r>
          </a:p>
          <a:p>
            <a:pPr>
              <a:buNone/>
            </a:pP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Koridorlarda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koşmadan, normal seviyede ses çıkararak yürünür.  </a:t>
            </a:r>
            <a:endParaRPr lang="tr-TR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Tuvaletler temiz tutulur, musluklar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kapalı bırakılır.</a:t>
            </a:r>
            <a:endParaRPr lang="tr-TR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Teneffüslerde oyun alanlarında oynanır.</a:t>
            </a:r>
          </a:p>
          <a:p>
            <a:pPr>
              <a:buNone/>
            </a:pP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Öğretmenlerin ve yöneticilerin uyarıları dikkate alınır. </a:t>
            </a:r>
          </a:p>
          <a:p>
            <a:pPr>
              <a:buNone/>
            </a:pP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6. Okul ve çevresi temiz tutulur, doğa korunur. </a:t>
            </a:r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tr-TR" b="1" dirty="0" smtClean="0">
                <a:latin typeface="Times New Roman" panose="02020603050405020304" pitchFamily="18" charset="0"/>
                <a:cs typeface="Times New Roman" pitchFamily="18" charset="0"/>
              </a:rPr>
              <a:t> 7</a:t>
            </a:r>
            <a:r>
              <a:rPr lang="tr-TR" b="1" dirty="0" smtClean="0">
                <a:latin typeface="Times New Roman" pitchFamily="18" charset="0"/>
                <a:cs typeface="Times New Roman" pitchFamily="18" charset="0"/>
              </a:rPr>
              <a:t>. Derslikler ile okuldaki tüm kapalı ve açık alanlar gibi ortak kullanım </a:t>
            </a:r>
            <a:r>
              <a:rPr lang="tr-TR" b="1" dirty="0" smtClean="0">
                <a:latin typeface="Times New Roman" pitchFamily="18" charset="0"/>
                <a:cs typeface="Times New Roman" pitchFamily="18" charset="0"/>
              </a:rPr>
              <a:t>alanlar temiz bırakılır. </a:t>
            </a:r>
            <a:r>
              <a:rPr lang="tr-TR" b="1" dirty="0" smtClean="0">
                <a:latin typeface="Times New Roman" pitchFamily="18" charset="0"/>
                <a:cs typeface="Times New Roman" pitchFamily="18" charset="0"/>
              </a:rPr>
              <a:t>Öğrenci </a:t>
            </a:r>
            <a:r>
              <a:rPr lang="tr-TR" b="1" dirty="0" smtClean="0">
                <a:latin typeface="Times New Roman" pitchFamily="18" charset="0"/>
                <a:cs typeface="Times New Roman" pitchFamily="18" charset="0"/>
              </a:rPr>
              <a:t>çöpleri</a:t>
            </a:r>
            <a:r>
              <a:rPr lang="tr-TR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b="1" dirty="0" smtClean="0">
                <a:latin typeface="Times New Roman" pitchFamily="18" charset="0"/>
                <a:cs typeface="Times New Roman" pitchFamily="18" charset="0"/>
              </a:rPr>
              <a:t>en yakın çöp kutusuna atmakla yükümlüdür. </a:t>
            </a:r>
          </a:p>
          <a:p>
            <a:pPr>
              <a:buNone/>
            </a:pPr>
            <a:r>
              <a:rPr lang="tr-TR" b="1" dirty="0" smtClean="0">
                <a:latin typeface="Times New Roman" pitchFamily="18" charset="0"/>
                <a:cs typeface="Times New Roman" pitchFamily="18" charset="0"/>
              </a:rPr>
              <a:t>8. Öğrenciler </a:t>
            </a:r>
            <a:r>
              <a:rPr lang="tr-TR" b="1" dirty="0" smtClean="0">
                <a:latin typeface="Times New Roman" pitchFamily="18" charset="0"/>
                <a:cs typeface="Times New Roman" pitchFamily="18" charset="0"/>
              </a:rPr>
              <a:t>birbirlerine doğru kelimeler içeren </a:t>
            </a:r>
            <a:r>
              <a:rPr lang="tr-TR" b="1" dirty="0" smtClean="0">
                <a:latin typeface="Times New Roman" pitchFamily="18" charset="0"/>
                <a:cs typeface="Times New Roman" pitchFamily="18" charset="0"/>
              </a:rPr>
              <a:t>sözler </a:t>
            </a:r>
            <a:r>
              <a:rPr lang="tr-TR" b="1" dirty="0" smtClean="0">
                <a:latin typeface="Times New Roman" pitchFamily="18" charset="0"/>
                <a:cs typeface="Times New Roman" pitchFamily="18" charset="0"/>
              </a:rPr>
              <a:t>kullanırlar</a:t>
            </a:r>
            <a:r>
              <a:rPr lang="tr-TR" b="1" dirty="0" smtClean="0">
                <a:latin typeface="Times New Roman" pitchFamily="18" charset="0"/>
                <a:cs typeface="Times New Roman" pitchFamily="18" charset="0"/>
              </a:rPr>
              <a:t>, birbirlerine fiziksel zarar verici harekette </a:t>
            </a:r>
            <a:r>
              <a:rPr lang="tr-TR" b="1" dirty="0" smtClean="0">
                <a:latin typeface="Times New Roman" pitchFamily="18" charset="0"/>
                <a:cs typeface="Times New Roman" pitchFamily="18" charset="0"/>
              </a:rPr>
              <a:t>bulunmaz, </a:t>
            </a:r>
            <a:r>
              <a:rPr lang="tr-TR" b="1" dirty="0" smtClean="0">
                <a:latin typeface="Times New Roman" pitchFamily="18" charset="0"/>
                <a:cs typeface="Times New Roman" pitchFamily="18" charset="0"/>
              </a:rPr>
              <a:t>birbirlerine ve öğretmenlerine görgü kuralları içinde hitap ederler. </a:t>
            </a:r>
          </a:p>
          <a:p>
            <a:pPr>
              <a:buNone/>
            </a:pPr>
            <a:r>
              <a:rPr lang="tr-TR" b="1" dirty="0" smtClean="0">
                <a:latin typeface="Times New Roman" pitchFamily="18" charset="0"/>
                <a:cs typeface="Times New Roman" pitchFamily="18" charset="0"/>
              </a:rPr>
              <a:t>9. Öğrenciler okulda yapılan etkinliklere ve törenlere katılmak, bu etkinlikler sırasında görgü kurallarına ve etkinliğin özel kurallarına uygun </a:t>
            </a:r>
            <a:r>
              <a:rPr lang="tr-TR" b="1" dirty="0" smtClean="0">
                <a:latin typeface="Times New Roman" pitchFamily="18" charset="0"/>
                <a:cs typeface="Times New Roman" pitchFamily="18" charset="0"/>
              </a:rPr>
              <a:t>davranırlar. </a:t>
            </a:r>
            <a:endParaRPr lang="tr-TR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tr-TR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tr-TR" b="1" dirty="0" smtClean="0"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tr-TR" b="1" dirty="0" smtClean="0">
                <a:latin typeface="Times New Roman" pitchFamily="18" charset="0"/>
                <a:cs typeface="Times New Roman" pitchFamily="18" charset="0"/>
              </a:rPr>
              <a:t>. Her öğrenci bayrak törenlerinde kendi dersliği için ayrılan yerde düzgün olarak sıra olmak, sessiz olarak komut verilmesini beklemek ve İstiklal Marşı’nı yüksek sesle </a:t>
            </a:r>
            <a:r>
              <a:rPr lang="tr-TR" b="1" dirty="0" smtClean="0">
                <a:latin typeface="Times New Roman" pitchFamily="18" charset="0"/>
                <a:cs typeface="Times New Roman" pitchFamily="18" charset="0"/>
              </a:rPr>
              <a:t>söylemek. </a:t>
            </a:r>
            <a:endParaRPr lang="tr-TR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tr-TR" b="1" dirty="0" smtClean="0">
                <a:latin typeface="Times New Roman" pitchFamily="18" charset="0"/>
                <a:cs typeface="Times New Roman" pitchFamily="18" charset="0"/>
              </a:rPr>
              <a:t>11. Öğrenciler okula ait malzeme ve diğer okul eşyalarını </a:t>
            </a:r>
            <a:r>
              <a:rPr lang="tr-TR" b="1" dirty="0" smtClean="0">
                <a:latin typeface="Times New Roman" pitchFamily="18" charset="0"/>
                <a:cs typeface="Times New Roman" pitchFamily="18" charset="0"/>
              </a:rPr>
              <a:t>korur. </a:t>
            </a:r>
            <a:endParaRPr lang="tr-TR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tr-TR" b="1" dirty="0" smtClean="0">
                <a:latin typeface="Times New Roman" pitchFamily="18" charset="0"/>
                <a:cs typeface="Times New Roman" pitchFamily="18" charset="0"/>
              </a:rPr>
              <a:t>12. Öğrenciler kütüphanede, çoklu ortam odasında, fen </a:t>
            </a:r>
            <a:r>
              <a:rPr lang="tr-TR" b="1" dirty="0" err="1" smtClean="0">
                <a:latin typeface="Times New Roman" pitchFamily="18" charset="0"/>
                <a:cs typeface="Times New Roman" pitchFamily="18" charset="0"/>
              </a:rPr>
              <a:t>laboratuvarlarında</a:t>
            </a:r>
            <a:r>
              <a:rPr lang="tr-TR" b="1" dirty="0" smtClean="0">
                <a:latin typeface="Times New Roman" pitchFamily="18" charset="0"/>
                <a:cs typeface="Times New Roman" pitchFamily="18" charset="0"/>
              </a:rPr>
              <a:t>, bilgisayar odasında, spor salonunda, müzik ve resim odasında vb. kendi dersliklerinin dışındaki eğitim ortamlarında, bulundukları yerin özel kuralları ile temizlik kurallarına uyarlar. </a:t>
            </a:r>
          </a:p>
          <a:p>
            <a:pPr>
              <a:buNone/>
            </a:pPr>
            <a:endParaRPr lang="tr-TR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tr-TR" b="1" dirty="0" smtClean="0">
                <a:latin typeface="Times New Roman" pitchFamily="18" charset="0"/>
                <a:cs typeface="Times New Roman" pitchFamily="18" charset="0"/>
              </a:rPr>
              <a:t>13</a:t>
            </a:r>
            <a:r>
              <a:rPr lang="tr-TR" b="1" dirty="0" smtClean="0">
                <a:latin typeface="Times New Roman" pitchFamily="18" charset="0"/>
                <a:cs typeface="Times New Roman" pitchFamily="18" charset="0"/>
              </a:rPr>
              <a:t>. Öğrenciler, kantin ve yemekhanede sıraya girerler ve görgü kurallarına uyarlar. </a:t>
            </a:r>
          </a:p>
          <a:p>
            <a:pPr>
              <a:buNone/>
            </a:pPr>
            <a:r>
              <a:rPr lang="tr-TR" b="1" dirty="0" smtClean="0">
                <a:latin typeface="Times New Roman" pitchFamily="18" charset="0"/>
                <a:cs typeface="Times New Roman" pitchFamily="18" charset="0"/>
              </a:rPr>
              <a:t>14. Ulaşımını servisle yapan öğrenciler servis kurallarına uyarlar. </a:t>
            </a:r>
          </a:p>
          <a:p>
            <a:pPr>
              <a:buNone/>
            </a:pPr>
            <a:r>
              <a:rPr lang="tr-TR" b="1" dirty="0" smtClean="0">
                <a:latin typeface="Times New Roman" pitchFamily="18" charset="0"/>
                <a:cs typeface="Times New Roman" pitchFamily="18" charset="0"/>
              </a:rPr>
              <a:t>15. </a:t>
            </a:r>
            <a:r>
              <a:rPr lang="tr-TR" b="1" dirty="0" smtClean="0">
                <a:latin typeface="Times New Roman" pitchFamily="18" charset="0"/>
                <a:cs typeface="Times New Roman" pitchFamily="18" charset="0"/>
              </a:rPr>
              <a:t>Öğrenciler okulun belirlenmiş kılık kıyafet kurallarına uyarlar. </a:t>
            </a:r>
          </a:p>
          <a:p>
            <a:pPr>
              <a:buNone/>
            </a:pPr>
            <a:r>
              <a:rPr lang="tr-TR" b="1" dirty="0" smtClean="0">
                <a:latin typeface="Times New Roman" pitchFamily="18" charset="0"/>
                <a:cs typeface="Times New Roman" pitchFamily="18" charset="0"/>
              </a:rPr>
              <a:t>16. </a:t>
            </a:r>
            <a:r>
              <a:rPr lang="tr-TR" b="1" dirty="0" smtClean="0">
                <a:latin typeface="Times New Roman" pitchFamily="18" charset="0"/>
                <a:cs typeface="Times New Roman" pitchFamily="18" charset="0"/>
              </a:rPr>
              <a:t>Öğrenciler sınavda, sınav kurallarına uyarlar. </a:t>
            </a:r>
          </a:p>
          <a:p>
            <a:pPr>
              <a:buNone/>
            </a:pPr>
            <a:r>
              <a:rPr lang="tr-TR" b="1" dirty="0" smtClean="0">
                <a:latin typeface="Times New Roman" pitchFamily="18" charset="0"/>
                <a:cs typeface="Times New Roman" pitchFamily="18" charset="0"/>
              </a:rPr>
              <a:t>17. </a:t>
            </a:r>
            <a:r>
              <a:rPr lang="tr-TR" b="1" dirty="0" smtClean="0">
                <a:latin typeface="Times New Roman" pitchFamily="18" charset="0"/>
                <a:cs typeface="Times New Roman" pitchFamily="18" charset="0"/>
              </a:rPr>
              <a:t>Öğrenciler </a:t>
            </a:r>
            <a:r>
              <a:rPr lang="tr-TR" b="1" dirty="0" smtClean="0">
                <a:latin typeface="Times New Roman" pitchFamily="18" charset="0"/>
                <a:cs typeface="Times New Roman" pitchFamily="18" charset="0"/>
              </a:rPr>
              <a:t>cep telefonlarını okul dışında kullanırlar. </a:t>
            </a:r>
            <a:endParaRPr lang="tr-TR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tr-TR" b="1" dirty="0" smtClean="0">
                <a:latin typeface="Times New Roman" pitchFamily="18" charset="0"/>
                <a:cs typeface="Times New Roman" pitchFamily="18" charset="0"/>
              </a:rPr>
              <a:t>18. </a:t>
            </a:r>
            <a:r>
              <a:rPr lang="tr-TR" b="1" dirty="0" smtClean="0">
                <a:latin typeface="Times New Roman" pitchFamily="18" charset="0"/>
                <a:cs typeface="Times New Roman" pitchFamily="18" charset="0"/>
              </a:rPr>
              <a:t>Öğrenci ders günü sonunda derslikte kitap, defter veya çanta gibi eşyasını </a:t>
            </a:r>
            <a:r>
              <a:rPr lang="tr-TR" b="1" dirty="0" smtClean="0">
                <a:latin typeface="Times New Roman" pitchFamily="18" charset="0"/>
                <a:cs typeface="Times New Roman" pitchFamily="18" charset="0"/>
              </a:rPr>
              <a:t>toplarlar.</a:t>
            </a:r>
            <a:endParaRPr lang="tr-TR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SINIF KURALLARI 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tr-TR" b="1" dirty="0" smtClean="0">
                <a:latin typeface="Times New Roman" pitchFamily="18" charset="0"/>
                <a:cs typeface="Times New Roman" pitchFamily="18" charset="0"/>
              </a:rPr>
              <a:t>Öğrenciler, </a:t>
            </a:r>
          </a:p>
          <a:p>
            <a:pPr>
              <a:buNone/>
            </a:pPr>
            <a:r>
              <a:rPr lang="tr-TR" b="1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tr-TR" b="1" dirty="0" smtClean="0">
                <a:latin typeface="Times New Roman" pitchFamily="18" charset="0"/>
                <a:cs typeface="Times New Roman" pitchFamily="18" charset="0"/>
              </a:rPr>
              <a:t>. Ders zili çaldığında, dersliklerine girerler ve hazırlıklarını tamamlamış olarak öğretmenlerini beklerler. </a:t>
            </a:r>
          </a:p>
          <a:p>
            <a:pPr>
              <a:buNone/>
            </a:pPr>
            <a:r>
              <a:rPr lang="tr-TR" b="1" dirty="0" smtClean="0">
                <a:latin typeface="Times New Roman" pitchFamily="18" charset="0"/>
                <a:cs typeface="Times New Roman" pitchFamily="18" charset="0"/>
              </a:rPr>
              <a:t>2. Ders bitiminde, öğretmeninin izni ile </a:t>
            </a:r>
            <a:r>
              <a:rPr lang="tr-TR" b="1" dirty="0" smtClean="0">
                <a:latin typeface="Times New Roman" pitchFamily="18" charset="0"/>
                <a:cs typeface="Times New Roman" pitchFamily="18" charset="0"/>
              </a:rPr>
              <a:t>yürüyerek </a:t>
            </a:r>
            <a:r>
              <a:rPr lang="tr-TR" b="1" dirty="0" smtClean="0">
                <a:latin typeface="Times New Roman" pitchFamily="18" charset="0"/>
                <a:cs typeface="Times New Roman" pitchFamily="18" charset="0"/>
              </a:rPr>
              <a:t>teneffüse çıkarlar. </a:t>
            </a:r>
          </a:p>
          <a:p>
            <a:pPr>
              <a:buNone/>
            </a:pPr>
            <a:r>
              <a:rPr lang="tr-TR" b="1" dirty="0" smtClean="0">
                <a:latin typeface="Times New Roman" pitchFamily="18" charset="0"/>
                <a:cs typeface="Times New Roman" pitchFamily="18" charset="0"/>
              </a:rPr>
              <a:t>3. Derslik düzenini ve dersin akışını </a:t>
            </a:r>
            <a:r>
              <a:rPr lang="tr-TR" b="1" dirty="0" smtClean="0">
                <a:latin typeface="Times New Roman" pitchFamily="18" charset="0"/>
                <a:cs typeface="Times New Roman" pitchFamily="18" charset="0"/>
              </a:rPr>
              <a:t>uyarak </a:t>
            </a:r>
            <a:r>
              <a:rPr lang="tr-TR" b="1" dirty="0" smtClean="0">
                <a:latin typeface="Times New Roman" pitchFamily="18" charset="0"/>
                <a:cs typeface="Times New Roman" pitchFamily="18" charset="0"/>
              </a:rPr>
              <a:t>dersi dinler, söz </a:t>
            </a:r>
            <a:r>
              <a:rPr lang="tr-TR" b="1" dirty="0" smtClean="0">
                <a:latin typeface="Times New Roman" pitchFamily="18" charset="0"/>
                <a:cs typeface="Times New Roman" pitchFamily="18" charset="0"/>
              </a:rPr>
              <a:t>alarak konuşur.</a:t>
            </a:r>
          </a:p>
          <a:p>
            <a:pPr>
              <a:buNone/>
            </a:pPr>
            <a:r>
              <a:rPr lang="tr-TR" b="1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tr-TR" b="1" dirty="0" smtClean="0">
                <a:latin typeface="Times New Roman" pitchFamily="18" charset="0"/>
                <a:cs typeface="Times New Roman" pitchFamily="18" charset="0"/>
              </a:rPr>
              <a:t>. Kırıcı, zarar verici sözlerden ve davranışlardan </a:t>
            </a:r>
            <a:r>
              <a:rPr lang="tr-TR" b="1" dirty="0" smtClean="0">
                <a:latin typeface="Times New Roman" pitchFamily="18" charset="0"/>
                <a:cs typeface="Times New Roman" pitchFamily="18" charset="0"/>
              </a:rPr>
              <a:t>kaçınır. </a:t>
            </a:r>
            <a:endParaRPr lang="tr-TR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tr-TR" b="1" dirty="0" smtClean="0">
                <a:latin typeface="Times New Roman" pitchFamily="18" charset="0"/>
                <a:cs typeface="Times New Roman" pitchFamily="18" charset="0"/>
              </a:rPr>
              <a:t>5. Arkadaşları ile iyi geçinir, yardımlaşırlar. </a:t>
            </a:r>
          </a:p>
          <a:p>
            <a:pPr>
              <a:buNone/>
            </a:pPr>
            <a:endParaRPr lang="tr-TR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ündönümü">
  <a:themeElements>
    <a:clrScheme name="Gündönümü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Gündönümü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Gündönümü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60</TotalTime>
  <Words>631</Words>
  <Application>Microsoft Office PowerPoint</Application>
  <PresentationFormat>Ekran Gösterisi (4:3)</PresentationFormat>
  <Paragraphs>59</Paragraphs>
  <Slides>13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13</vt:i4>
      </vt:variant>
    </vt:vector>
  </HeadingPairs>
  <TitlesOfParts>
    <vt:vector size="18" baseType="lpstr">
      <vt:lpstr>Gill Sans MT</vt:lpstr>
      <vt:lpstr>Times New Roman</vt:lpstr>
      <vt:lpstr>Verdana</vt:lpstr>
      <vt:lpstr>Wingdings 2</vt:lpstr>
      <vt:lpstr>Gündönümü</vt:lpstr>
      <vt:lpstr>      OKULDA UYULMASI GEREKEN KURALLAR </vt:lpstr>
      <vt:lpstr>PowerPoint Sunusu</vt:lpstr>
      <vt:lpstr>PowerPoint Sunusu</vt:lpstr>
      <vt:lpstr>PowerPoint Sunusu</vt:lpstr>
      <vt:lpstr>  GENEL KURALLAR </vt:lpstr>
      <vt:lpstr>PowerPoint Sunusu</vt:lpstr>
      <vt:lpstr>PowerPoint Sunusu</vt:lpstr>
      <vt:lpstr>PowerPoint Sunusu</vt:lpstr>
      <vt:lpstr>SINIF KURALLARI </vt:lpstr>
      <vt:lpstr>PowerPoint Sunusu</vt:lpstr>
      <vt:lpstr>PowerPoint Sunusu</vt:lpstr>
      <vt:lpstr>KIYAFET KURALLARI </vt:lpstr>
      <vt:lpstr>PowerPoint Sunusu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ENVER MEBRURE OKAN ORTAOKULU</dc:title>
  <dc:creator>sistemegt</dc:creator>
  <cp:lastModifiedBy>user</cp:lastModifiedBy>
  <cp:revision>10</cp:revision>
  <dcterms:created xsi:type="dcterms:W3CDTF">2017-10-12T08:15:00Z</dcterms:created>
  <dcterms:modified xsi:type="dcterms:W3CDTF">2022-02-14T06:47:56Z</dcterms:modified>
</cp:coreProperties>
</file>