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8" r:id="rId3"/>
    <p:sldId id="259" r:id="rId4"/>
    <p:sldId id="294" r:id="rId5"/>
    <p:sldId id="295" r:id="rId6"/>
    <p:sldId id="296" r:id="rId7"/>
    <p:sldId id="297" r:id="rId8"/>
    <p:sldId id="298" r:id="rId9"/>
    <p:sldId id="299" r:id="rId10"/>
    <p:sldId id="268" r:id="rId11"/>
    <p:sldId id="262" r:id="rId12"/>
    <p:sldId id="281" r:id="rId13"/>
    <p:sldId id="282" r:id="rId14"/>
    <p:sldId id="284" r:id="rId15"/>
    <p:sldId id="285" r:id="rId16"/>
    <p:sldId id="269" r:id="rId17"/>
    <p:sldId id="263" r:id="rId18"/>
    <p:sldId id="283" r:id="rId19"/>
    <p:sldId id="275" r:id="rId20"/>
    <p:sldId id="276" r:id="rId21"/>
    <p:sldId id="272" r:id="rId22"/>
    <p:sldId id="273" r:id="rId23"/>
    <p:sldId id="286" r:id="rId24"/>
    <p:sldId id="287" r:id="rId25"/>
    <p:sldId id="300" r:id="rId26"/>
    <p:sldId id="288" r:id="rId27"/>
    <p:sldId id="289" r:id="rId28"/>
    <p:sldId id="290" r:id="rId29"/>
    <p:sldId id="291" r:id="rId30"/>
    <p:sldId id="292" r:id="rId31"/>
    <p:sldId id="293" r:id="rId32"/>
    <p:sldId id="278" r:id="rId33"/>
    <p:sldId id="301" r:id="rId34"/>
    <p:sldId id="277"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30" autoAdjust="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619DFB-F284-41A1-915D-29150F8170EB}" type="datetimeFigureOut">
              <a:rPr lang="tr-TR" smtClean="0"/>
              <a:t>07.04.2022</a:t>
            </a:fld>
            <a:endParaRPr lang="tr-TR" dirty="0"/>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329131-EC01-4AC9-90DF-859541C56809}" type="slidenum">
              <a:rPr lang="tr-TR" smtClean="0"/>
              <a:t>‹#›</a:t>
            </a:fld>
            <a:endParaRPr lang="tr-TR" dirty="0"/>
          </a:p>
        </p:txBody>
      </p:sp>
    </p:spTree>
    <p:extLst>
      <p:ext uri="{BB962C8B-B14F-4D97-AF65-F5344CB8AC3E}">
        <p14:creationId xmlns:p14="http://schemas.microsoft.com/office/powerpoint/2010/main" val="1686690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7329131-EC01-4AC9-90DF-859541C56809}" type="slidenum">
              <a:rPr lang="tr-TR" smtClean="0"/>
              <a:t>32</a:t>
            </a:fld>
            <a:endParaRPr lang="tr-TR" dirty="0"/>
          </a:p>
        </p:txBody>
      </p:sp>
    </p:spTree>
    <p:extLst>
      <p:ext uri="{BB962C8B-B14F-4D97-AF65-F5344CB8AC3E}">
        <p14:creationId xmlns:p14="http://schemas.microsoft.com/office/powerpoint/2010/main" val="3822378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07.04.2022</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a:t>Asıl başlık stili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07.04.2022</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07.04.2022</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3720DD-5B6D-40BF-8493-A6B52D484E6B}" type="datetimeFigureOut">
              <a:rPr lang="tr-TR" smtClean="0"/>
              <a:t>07.04.2022</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
        <p:nvSpPr>
          <p:cNvPr id="8" name="Title 7"/>
          <p:cNvSpPr>
            <a:spLocks noGrp="1"/>
          </p:cNvSpPr>
          <p:nvPr>
            <p:ph type="title"/>
          </p:nvPr>
        </p:nvSpPr>
        <p:spPr/>
        <p:txBody>
          <a:bodyPr/>
          <a:lstStyle/>
          <a:p>
            <a:r>
              <a:rPr lang="tr-TR"/>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07.04.2022</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t>07.04.2022</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dirty="0"/>
          </a:p>
        </p:txBody>
      </p:sp>
      <p:sp>
        <p:nvSpPr>
          <p:cNvPr id="8" name="Title 7"/>
          <p:cNvSpPr>
            <a:spLocks noGrp="1"/>
          </p:cNvSpPr>
          <p:nvPr>
            <p:ph type="title"/>
          </p:nvPr>
        </p:nvSpPr>
        <p:spPr/>
        <p:txBody>
          <a:bodyPr/>
          <a:lstStyle/>
          <a:p>
            <a:r>
              <a:rPr lang="tr-TR"/>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07.04.2022</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dirty="0"/>
          </a:p>
        </p:txBody>
      </p:sp>
      <p:sp>
        <p:nvSpPr>
          <p:cNvPr id="10" name="Title 9"/>
          <p:cNvSpPr>
            <a:spLocks noGrp="1"/>
          </p:cNvSpPr>
          <p:nvPr>
            <p:ph type="title"/>
          </p:nvPr>
        </p:nvSpPr>
        <p:spPr/>
        <p:txBody>
          <a:bodyPr/>
          <a:lstStyle/>
          <a:p>
            <a:r>
              <a:rPr lang="tr-TR"/>
              <a:t>Asıl başlık stili için tıklatın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07.04.2022</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07.04.2022</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07.04.2022</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07.04.2022</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a:t>Asıl başlık stili için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23720DD-5B6D-40BF-8493-A6B52D484E6B}" type="datetimeFigureOut">
              <a:rPr lang="tr-TR" smtClean="0"/>
              <a:t>07.04.2022</a:t>
            </a:fld>
            <a:endParaRPr lang="tr-TR"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302176B-0E47-46AC-8F43-DAB4B8A37D06}" type="slidenum">
              <a:rPr lang="tr-TR" smtClean="0"/>
              <a:t>‹#›</a:t>
            </a:fld>
            <a:endParaRPr lang="tr-T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jLuHsTDo3Z8&amp;t=3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55033" y="751675"/>
            <a:ext cx="8136903" cy="1505135"/>
          </a:xfrm>
        </p:spPr>
        <p:txBody>
          <a:bodyPr/>
          <a:lstStyle/>
          <a:p>
            <a:pPr marL="182880" indent="0" algn="ctr">
              <a:buNone/>
            </a:pPr>
            <a:r>
              <a:rPr lang="tr-TR" sz="6000" dirty="0" smtClean="0">
                <a:solidFill>
                  <a:schemeClr val="accent6">
                    <a:lumMod val="75000"/>
                  </a:schemeClr>
                </a:solidFill>
              </a:rPr>
              <a:t>AKRAN ZORBALIĞI</a:t>
            </a:r>
            <a:endParaRPr lang="tr-TR" sz="6000" dirty="0">
              <a:solidFill>
                <a:schemeClr val="accent6">
                  <a:lumMod val="75000"/>
                </a:schemeClr>
              </a:solidFill>
            </a:endParaRPr>
          </a:p>
        </p:txBody>
      </p:sp>
      <p:sp>
        <p:nvSpPr>
          <p:cNvPr id="4" name="Alt Başlık 2"/>
          <p:cNvSpPr txBox="1">
            <a:spLocks/>
          </p:cNvSpPr>
          <p:nvPr/>
        </p:nvSpPr>
        <p:spPr>
          <a:xfrm>
            <a:off x="394385" y="3510087"/>
            <a:ext cx="8458200" cy="91440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endParaRPr lang="tr-TR" sz="3600" b="1" dirty="0">
              <a:solidFill>
                <a:schemeClr val="tx1"/>
              </a:solidFill>
              <a:effectLst>
                <a:outerShdw blurRad="38100" dist="38100" dir="2700000" algn="tl">
                  <a:srgbClr val="000000">
                    <a:alpha val="43137"/>
                  </a:srgbClr>
                </a:outerShdw>
              </a:effectLst>
            </a:endParaRPr>
          </a:p>
        </p:txBody>
      </p:sp>
      <p:sp>
        <p:nvSpPr>
          <p:cNvPr id="3" name="Metin kutusu 2"/>
          <p:cNvSpPr txBox="1"/>
          <p:nvPr/>
        </p:nvSpPr>
        <p:spPr>
          <a:xfrm>
            <a:off x="1563145" y="5244036"/>
            <a:ext cx="6120680" cy="369332"/>
          </a:xfrm>
          <a:prstGeom prst="rect">
            <a:avLst/>
          </a:prstGeom>
          <a:noFill/>
        </p:spPr>
        <p:txBody>
          <a:bodyPr wrap="square" rtlCol="0">
            <a:spAutoFit/>
          </a:bodyPr>
          <a:lstStyle/>
          <a:p>
            <a:r>
              <a:rPr lang="tr-TR" dirty="0" smtClean="0">
                <a:solidFill>
                  <a:schemeClr val="accent6">
                    <a:lumMod val="60000"/>
                    <a:lumOff val="40000"/>
                  </a:schemeClr>
                </a:solidFill>
              </a:rPr>
              <a:t>	ÖDEMİŞ REHBERLİK VE ARAŞTIRMA MERKEZİ</a:t>
            </a:r>
            <a:endParaRPr lang="tr-TR" dirty="0">
              <a:solidFill>
                <a:schemeClr val="accent6">
                  <a:lumMod val="60000"/>
                  <a:lumOff val="40000"/>
                </a:schemeClr>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7750" y="5589240"/>
            <a:ext cx="1071470" cy="1149113"/>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2237736"/>
            <a:ext cx="5040559" cy="2833698"/>
          </a:xfrm>
          <a:prstGeom prst="rect">
            <a:avLst/>
          </a:prstGeom>
          <a:ln>
            <a:noFill/>
          </a:ln>
          <a:effectLst>
            <a:softEdge rad="112500"/>
          </a:effectLst>
        </p:spPr>
      </p:pic>
    </p:spTree>
    <p:extLst>
      <p:ext uri="{BB962C8B-B14F-4D97-AF65-F5344CB8AC3E}">
        <p14:creationId xmlns:p14="http://schemas.microsoft.com/office/powerpoint/2010/main" val="2696576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260648"/>
            <a:ext cx="7160583" cy="1143000"/>
          </a:xfrm>
        </p:spPr>
        <p:txBody>
          <a:bodyPr/>
          <a:lstStyle/>
          <a:p>
            <a:pPr marL="0" indent="0">
              <a:buNone/>
            </a:pPr>
            <a:r>
              <a:rPr lang="tr-TR" sz="4000" dirty="0">
                <a:solidFill>
                  <a:schemeClr val="accent6">
                    <a:lumMod val="75000"/>
                  </a:schemeClr>
                </a:solidFill>
              </a:rPr>
              <a:t>ZORBALIKTA ÜÇ GRUP VAR:</a:t>
            </a:r>
          </a:p>
        </p:txBody>
      </p:sp>
      <p:pic>
        <p:nvPicPr>
          <p:cNvPr id="4" name="İçerik Yer Tutucusu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27584" y="1268760"/>
            <a:ext cx="7488832" cy="5112568"/>
          </a:xfrm>
        </p:spPr>
      </p:pic>
    </p:spTree>
    <p:extLst>
      <p:ext uri="{BB962C8B-B14F-4D97-AF65-F5344CB8AC3E}">
        <p14:creationId xmlns:p14="http://schemas.microsoft.com/office/powerpoint/2010/main" val="207576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404664"/>
            <a:ext cx="7560840" cy="1143000"/>
          </a:xfrm>
        </p:spPr>
        <p:txBody>
          <a:bodyPr/>
          <a:lstStyle/>
          <a:p>
            <a:pPr marL="0" indent="0" algn="ctr">
              <a:buNone/>
            </a:pPr>
            <a:r>
              <a:rPr lang="tr-TR" sz="4000" dirty="0" smtClean="0">
                <a:solidFill>
                  <a:schemeClr val="accent6">
                    <a:lumMod val="75000"/>
                  </a:schemeClr>
                </a:solidFill>
              </a:rPr>
              <a:t>ZORBA </a:t>
            </a:r>
            <a:r>
              <a:rPr lang="tr-TR" sz="4000" dirty="0">
                <a:solidFill>
                  <a:schemeClr val="accent6">
                    <a:lumMod val="75000"/>
                  </a:schemeClr>
                </a:solidFill>
              </a:rPr>
              <a:t>ÖZELLİKLERİ</a:t>
            </a:r>
          </a:p>
        </p:txBody>
      </p:sp>
      <p:sp>
        <p:nvSpPr>
          <p:cNvPr id="3" name="İçerik Yer Tutucusu 2"/>
          <p:cNvSpPr>
            <a:spLocks noGrp="1"/>
          </p:cNvSpPr>
          <p:nvPr>
            <p:ph sz="quarter" idx="13"/>
          </p:nvPr>
        </p:nvSpPr>
        <p:spPr>
          <a:xfrm>
            <a:off x="323528" y="1340768"/>
            <a:ext cx="8352928" cy="4986888"/>
          </a:xfrm>
        </p:spPr>
        <p:txBody>
          <a:bodyPr>
            <a:normAutofit/>
          </a:bodyPr>
          <a:lstStyle/>
          <a:p>
            <a:r>
              <a:rPr lang="en-GB" sz="2000" dirty="0" err="1" smtClean="0">
                <a:solidFill>
                  <a:schemeClr val="tx1"/>
                </a:solidFill>
              </a:rPr>
              <a:t>Zorbalık</a:t>
            </a:r>
            <a:r>
              <a:rPr lang="en-GB" sz="2000" dirty="0" smtClean="0">
                <a:solidFill>
                  <a:schemeClr val="tx1"/>
                </a:solidFill>
              </a:rPr>
              <a:t> </a:t>
            </a:r>
            <a:r>
              <a:rPr lang="en-GB" sz="2000" dirty="0">
                <a:solidFill>
                  <a:schemeClr val="tx1"/>
                </a:solidFill>
              </a:rPr>
              <a:t>kişilik özelliği gibidir. </a:t>
            </a:r>
            <a:r>
              <a:rPr lang="en-GB" sz="2000" dirty="0" err="1" smtClean="0">
                <a:solidFill>
                  <a:schemeClr val="tx1"/>
                </a:solidFill>
              </a:rPr>
              <a:t>Yaptıkları</a:t>
            </a:r>
            <a:r>
              <a:rPr lang="en-GB" sz="2000" dirty="0" smtClean="0">
                <a:solidFill>
                  <a:schemeClr val="tx1"/>
                </a:solidFill>
              </a:rPr>
              <a:t> </a:t>
            </a:r>
            <a:r>
              <a:rPr lang="en-GB" sz="2000" dirty="0">
                <a:solidFill>
                  <a:schemeClr val="tx1"/>
                </a:solidFill>
              </a:rPr>
              <a:t>davranışı önce </a:t>
            </a:r>
            <a:r>
              <a:rPr lang="en-GB" sz="2000" dirty="0" err="1">
                <a:solidFill>
                  <a:schemeClr val="tx1"/>
                </a:solidFill>
              </a:rPr>
              <a:t>reddederler</a:t>
            </a:r>
            <a:r>
              <a:rPr lang="en-GB" sz="2000" dirty="0" smtClean="0">
                <a:solidFill>
                  <a:schemeClr val="tx1"/>
                </a:solidFill>
              </a:rPr>
              <a:t>,</a:t>
            </a:r>
            <a:r>
              <a:rPr lang="tr-TR" sz="2000" dirty="0" smtClean="0">
                <a:solidFill>
                  <a:schemeClr val="tx1"/>
                </a:solidFill>
              </a:rPr>
              <a:t> </a:t>
            </a:r>
            <a:r>
              <a:rPr lang="en-GB" sz="2000" dirty="0" err="1" smtClean="0">
                <a:solidFill>
                  <a:schemeClr val="tx1"/>
                </a:solidFill>
              </a:rPr>
              <a:t>sonra</a:t>
            </a:r>
            <a:r>
              <a:rPr lang="en-GB" sz="2000" dirty="0" smtClean="0">
                <a:solidFill>
                  <a:schemeClr val="tx1"/>
                </a:solidFill>
              </a:rPr>
              <a:t> </a:t>
            </a:r>
            <a:r>
              <a:rPr lang="en-GB" sz="2000" dirty="0">
                <a:solidFill>
                  <a:schemeClr val="tx1"/>
                </a:solidFill>
              </a:rPr>
              <a:t>suçu </a:t>
            </a:r>
            <a:r>
              <a:rPr lang="en-GB" sz="2000" dirty="0" err="1">
                <a:solidFill>
                  <a:schemeClr val="tx1"/>
                </a:solidFill>
              </a:rPr>
              <a:t>başkasına</a:t>
            </a:r>
            <a:r>
              <a:rPr lang="en-GB" sz="2000" dirty="0">
                <a:solidFill>
                  <a:schemeClr val="tx1"/>
                </a:solidFill>
              </a:rPr>
              <a:t> </a:t>
            </a:r>
            <a:r>
              <a:rPr lang="en-GB" sz="2000" dirty="0" err="1" smtClean="0">
                <a:solidFill>
                  <a:schemeClr val="tx1"/>
                </a:solidFill>
              </a:rPr>
              <a:t>atarlar</a:t>
            </a:r>
            <a:r>
              <a:rPr lang="tr-TR" sz="2000" dirty="0" smtClean="0">
                <a:solidFill>
                  <a:schemeClr val="tx1"/>
                </a:solidFill>
              </a:rPr>
              <a:t> </a:t>
            </a:r>
            <a:r>
              <a:rPr lang="en-GB" sz="2000" dirty="0" err="1" smtClean="0">
                <a:solidFill>
                  <a:schemeClr val="tx1"/>
                </a:solidFill>
              </a:rPr>
              <a:t>ve</a:t>
            </a:r>
            <a:r>
              <a:rPr lang="en-GB" sz="2000" dirty="0" smtClean="0">
                <a:solidFill>
                  <a:schemeClr val="tx1"/>
                </a:solidFill>
              </a:rPr>
              <a:t> </a:t>
            </a:r>
            <a:r>
              <a:rPr lang="en-GB" sz="2000" dirty="0">
                <a:solidFill>
                  <a:schemeClr val="tx1"/>
                </a:solidFill>
              </a:rPr>
              <a:t>en nihayet mağdurun hak ettiğini </a:t>
            </a:r>
            <a:r>
              <a:rPr lang="en-GB" sz="2000" dirty="0" err="1">
                <a:solidFill>
                  <a:schemeClr val="tx1"/>
                </a:solidFill>
              </a:rPr>
              <a:t>söylerler</a:t>
            </a:r>
            <a:r>
              <a:rPr lang="en-GB" sz="2000" dirty="0" smtClean="0">
                <a:solidFill>
                  <a:schemeClr val="tx1"/>
                </a:solidFill>
              </a:rPr>
              <a:t>.</a:t>
            </a:r>
            <a:endParaRPr lang="tr-TR" sz="2000" dirty="0">
              <a:solidFill>
                <a:schemeClr val="tx1"/>
              </a:solidFill>
            </a:endParaRPr>
          </a:p>
          <a:p>
            <a:r>
              <a:rPr lang="en-GB" sz="2000" dirty="0">
                <a:solidFill>
                  <a:schemeClr val="tx1"/>
                </a:solidFill>
              </a:rPr>
              <a:t>Olayları ve arkadaşlarını </a:t>
            </a:r>
            <a:r>
              <a:rPr lang="en-GB" sz="2000" dirty="0" err="1">
                <a:solidFill>
                  <a:schemeClr val="tx1"/>
                </a:solidFill>
              </a:rPr>
              <a:t>kontrol</a:t>
            </a:r>
            <a:r>
              <a:rPr lang="en-GB" sz="2000" dirty="0">
                <a:solidFill>
                  <a:schemeClr val="tx1"/>
                </a:solidFill>
              </a:rPr>
              <a:t> </a:t>
            </a:r>
            <a:r>
              <a:rPr lang="en-GB" sz="2000" dirty="0" err="1" smtClean="0">
                <a:solidFill>
                  <a:schemeClr val="tx1"/>
                </a:solidFill>
              </a:rPr>
              <a:t>etme</a:t>
            </a:r>
            <a:r>
              <a:rPr lang="tr-TR" sz="2000" dirty="0" smtClean="0">
                <a:solidFill>
                  <a:schemeClr val="tx1"/>
                </a:solidFill>
              </a:rPr>
              <a:t> ve kontrolü elinde tutma</a:t>
            </a:r>
            <a:r>
              <a:rPr lang="en-GB" sz="2000" dirty="0" smtClean="0">
                <a:solidFill>
                  <a:schemeClr val="tx1"/>
                </a:solidFill>
              </a:rPr>
              <a:t> </a:t>
            </a:r>
            <a:r>
              <a:rPr lang="en-GB" sz="2000" dirty="0">
                <a:solidFill>
                  <a:schemeClr val="tx1"/>
                </a:solidFill>
              </a:rPr>
              <a:t>gereksinimi </a:t>
            </a:r>
            <a:r>
              <a:rPr lang="en-GB" sz="2000" dirty="0" err="1">
                <a:solidFill>
                  <a:schemeClr val="tx1"/>
                </a:solidFill>
              </a:rPr>
              <a:t>duyarlar</a:t>
            </a:r>
            <a:r>
              <a:rPr lang="en-GB" sz="2000" dirty="0" smtClean="0">
                <a:solidFill>
                  <a:schemeClr val="tx1"/>
                </a:solidFill>
              </a:rPr>
              <a:t>.</a:t>
            </a:r>
            <a:endParaRPr lang="tr-TR" sz="2000" dirty="0" smtClean="0">
              <a:solidFill>
                <a:schemeClr val="tx1"/>
              </a:solidFill>
            </a:endParaRPr>
          </a:p>
          <a:p>
            <a:r>
              <a:rPr lang="tr-TR" sz="2000" dirty="0" smtClean="0">
                <a:solidFill>
                  <a:schemeClr val="tx1"/>
                </a:solidFill>
              </a:rPr>
              <a:t>Fiziksel olarak daha güçlü olabilir.</a:t>
            </a:r>
          </a:p>
          <a:p>
            <a:r>
              <a:rPr lang="tr-TR" sz="2000" dirty="0" smtClean="0">
                <a:solidFill>
                  <a:schemeClr val="tx1"/>
                </a:solidFill>
              </a:rPr>
              <a:t>Akranları arasında baskınlığa, güce dayalı </a:t>
            </a:r>
            <a:r>
              <a:rPr lang="tr-TR" sz="2000" dirty="0">
                <a:solidFill>
                  <a:schemeClr val="tx1"/>
                </a:solidFill>
              </a:rPr>
              <a:t>b</a:t>
            </a:r>
            <a:r>
              <a:rPr lang="tr-TR" sz="2000" dirty="0" smtClean="0">
                <a:solidFill>
                  <a:schemeClr val="tx1"/>
                </a:solidFill>
              </a:rPr>
              <a:t>ir liderlik gösterirler.</a:t>
            </a:r>
            <a:endParaRPr lang="tr-TR" sz="2000" dirty="0">
              <a:solidFill>
                <a:schemeClr val="tx1"/>
              </a:solidFill>
            </a:endParaRPr>
          </a:p>
          <a:p>
            <a:r>
              <a:rPr lang="tr-TR" sz="2000" dirty="0" smtClean="0">
                <a:solidFill>
                  <a:schemeClr val="tx1"/>
                </a:solidFill>
              </a:rPr>
              <a:t>Diğerlerini ezmekten, onların </a:t>
            </a:r>
            <a:r>
              <a:rPr lang="en-GB" sz="2000" dirty="0" err="1" smtClean="0">
                <a:solidFill>
                  <a:schemeClr val="tx1"/>
                </a:solidFill>
              </a:rPr>
              <a:t>acı</a:t>
            </a:r>
            <a:r>
              <a:rPr lang="en-GB" sz="2000" dirty="0" smtClean="0">
                <a:solidFill>
                  <a:schemeClr val="tx1"/>
                </a:solidFill>
              </a:rPr>
              <a:t> </a:t>
            </a:r>
            <a:r>
              <a:rPr lang="en-GB" sz="2000" dirty="0" err="1">
                <a:solidFill>
                  <a:schemeClr val="tx1"/>
                </a:solidFill>
              </a:rPr>
              <a:t>çekmesinden</a:t>
            </a:r>
            <a:r>
              <a:rPr lang="tr-TR" sz="2000" dirty="0">
                <a:solidFill>
                  <a:schemeClr val="tx1"/>
                </a:solidFill>
              </a:rPr>
              <a:t> </a:t>
            </a:r>
            <a:r>
              <a:rPr lang="tr-TR" sz="2000" dirty="0" smtClean="0">
                <a:solidFill>
                  <a:schemeClr val="tx1"/>
                </a:solidFill>
              </a:rPr>
              <a:t>hoşlanırlar ve </a:t>
            </a:r>
            <a:r>
              <a:rPr lang="en-GB" sz="2000" dirty="0" err="1" smtClean="0">
                <a:solidFill>
                  <a:schemeClr val="tx1"/>
                </a:solidFill>
              </a:rPr>
              <a:t>kendilerini</a:t>
            </a:r>
            <a:r>
              <a:rPr lang="en-GB" sz="2000" dirty="0" smtClean="0">
                <a:solidFill>
                  <a:schemeClr val="tx1"/>
                </a:solidFill>
              </a:rPr>
              <a:t> </a:t>
            </a:r>
            <a:r>
              <a:rPr lang="en-GB" sz="2000" dirty="0" err="1">
                <a:solidFill>
                  <a:schemeClr val="tx1"/>
                </a:solidFill>
              </a:rPr>
              <a:t>sorumlu</a:t>
            </a:r>
            <a:r>
              <a:rPr lang="en-GB" sz="2000" dirty="0">
                <a:solidFill>
                  <a:schemeClr val="tx1"/>
                </a:solidFill>
              </a:rPr>
              <a:t> </a:t>
            </a:r>
            <a:r>
              <a:rPr lang="en-GB" sz="2000" dirty="0" err="1" smtClean="0">
                <a:solidFill>
                  <a:schemeClr val="tx1"/>
                </a:solidFill>
              </a:rPr>
              <a:t>tutmazlar</a:t>
            </a:r>
            <a:r>
              <a:rPr lang="tr-TR" sz="2000" dirty="0" smtClean="0">
                <a:solidFill>
                  <a:schemeClr val="tx1"/>
                </a:solidFill>
              </a:rPr>
              <a:t>.</a:t>
            </a:r>
          </a:p>
          <a:p>
            <a:r>
              <a:rPr lang="tr-TR" sz="2000" dirty="0" smtClean="0">
                <a:solidFill>
                  <a:schemeClr val="tx1"/>
                </a:solidFill>
              </a:rPr>
              <a:t>İletişim kurarken hazırcevap, dalgacı ve alaycı davranabilirler.</a:t>
            </a:r>
            <a:endParaRPr lang="tr-TR" sz="2000" dirty="0">
              <a:solidFill>
                <a:schemeClr val="tx1"/>
              </a:solidFill>
            </a:endParaRPr>
          </a:p>
        </p:txBody>
      </p:sp>
      <p:pic>
        <p:nvPicPr>
          <p:cNvPr id="3074" name="Picture 2" descr="Ergenlikte Akran Zorbalığı - PSI İstanbul Psikolojik Danışmanlık Merkez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085184"/>
            <a:ext cx="2088232" cy="1620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506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11560" y="1412776"/>
            <a:ext cx="7992888" cy="4968552"/>
          </a:xfrm>
        </p:spPr>
        <p:txBody>
          <a:bodyPr>
            <a:normAutofit/>
          </a:bodyPr>
          <a:lstStyle/>
          <a:p>
            <a:r>
              <a:rPr lang="tr-TR" sz="2000" dirty="0" smtClean="0">
                <a:solidFill>
                  <a:schemeClr val="tx1"/>
                </a:solidFill>
              </a:rPr>
              <a:t>Başkalarına</a:t>
            </a:r>
            <a:r>
              <a:rPr lang="en-GB" sz="2000" dirty="0" smtClean="0">
                <a:solidFill>
                  <a:schemeClr val="tx1"/>
                </a:solidFill>
              </a:rPr>
              <a:t> </a:t>
            </a:r>
            <a:r>
              <a:rPr lang="en-GB" sz="2000" dirty="0" err="1">
                <a:solidFill>
                  <a:schemeClr val="tx1"/>
                </a:solidFill>
              </a:rPr>
              <a:t>karşı</a:t>
            </a:r>
            <a:r>
              <a:rPr lang="en-GB" sz="2000" dirty="0">
                <a:solidFill>
                  <a:schemeClr val="tx1"/>
                </a:solidFill>
              </a:rPr>
              <a:t> </a:t>
            </a:r>
            <a:r>
              <a:rPr lang="tr-TR" sz="2000" dirty="0" smtClean="0">
                <a:solidFill>
                  <a:schemeClr val="tx1"/>
                </a:solidFill>
              </a:rPr>
              <a:t>duyarsız ve sorumsuz olabilirler.</a:t>
            </a:r>
          </a:p>
          <a:p>
            <a:r>
              <a:rPr lang="tr-TR" sz="2000" dirty="0" smtClean="0">
                <a:solidFill>
                  <a:schemeClr val="tx1"/>
                </a:solidFill>
              </a:rPr>
              <a:t>Empati kurmada zorlanabilirler.</a:t>
            </a:r>
            <a:endParaRPr lang="tr-TR" sz="2000" dirty="0">
              <a:solidFill>
                <a:schemeClr val="tx1"/>
              </a:solidFill>
            </a:endParaRPr>
          </a:p>
          <a:p>
            <a:r>
              <a:rPr lang="en-GB" sz="2000" dirty="0" err="1">
                <a:solidFill>
                  <a:schemeClr val="tx1"/>
                </a:solidFill>
              </a:rPr>
              <a:t>Mağdurların</a:t>
            </a:r>
            <a:r>
              <a:rPr lang="en-GB" sz="2000" dirty="0">
                <a:solidFill>
                  <a:schemeClr val="tx1"/>
                </a:solidFill>
              </a:rPr>
              <a:t> </a:t>
            </a:r>
            <a:r>
              <a:rPr lang="en-GB" sz="2000" dirty="0" err="1">
                <a:solidFill>
                  <a:schemeClr val="tx1"/>
                </a:solidFill>
              </a:rPr>
              <a:t>onları</a:t>
            </a:r>
            <a:r>
              <a:rPr lang="en-GB" sz="2000" dirty="0">
                <a:solidFill>
                  <a:schemeClr val="tx1"/>
                </a:solidFill>
              </a:rPr>
              <a:t> </a:t>
            </a:r>
            <a:r>
              <a:rPr lang="en-GB" sz="2000" dirty="0" err="1">
                <a:solidFill>
                  <a:schemeClr val="tx1"/>
                </a:solidFill>
              </a:rPr>
              <a:t>kışkırttıklarını</a:t>
            </a:r>
            <a:r>
              <a:rPr lang="en-GB" sz="2000" dirty="0">
                <a:solidFill>
                  <a:schemeClr val="tx1"/>
                </a:solidFill>
              </a:rPr>
              <a:t> </a:t>
            </a:r>
            <a:r>
              <a:rPr lang="en-GB" sz="2000" dirty="0" err="1">
                <a:solidFill>
                  <a:schemeClr val="tx1"/>
                </a:solidFill>
              </a:rPr>
              <a:t>söyleyerek</a:t>
            </a:r>
            <a:r>
              <a:rPr lang="en-GB" sz="2000" dirty="0">
                <a:solidFill>
                  <a:schemeClr val="tx1"/>
                </a:solidFill>
              </a:rPr>
              <a:t> </a:t>
            </a:r>
            <a:r>
              <a:rPr lang="en-GB" sz="2000" dirty="0" err="1">
                <a:solidFill>
                  <a:schemeClr val="tx1"/>
                </a:solidFill>
              </a:rPr>
              <a:t>suçu</a:t>
            </a:r>
            <a:r>
              <a:rPr lang="en-GB" sz="2000" dirty="0">
                <a:solidFill>
                  <a:schemeClr val="tx1"/>
                </a:solidFill>
              </a:rPr>
              <a:t> </a:t>
            </a:r>
            <a:r>
              <a:rPr lang="en-GB" sz="2000" dirty="0" err="1">
                <a:solidFill>
                  <a:schemeClr val="tx1"/>
                </a:solidFill>
              </a:rPr>
              <a:t>onlara</a:t>
            </a:r>
            <a:r>
              <a:rPr lang="en-GB" sz="2000" dirty="0">
                <a:solidFill>
                  <a:schemeClr val="tx1"/>
                </a:solidFill>
              </a:rPr>
              <a:t> </a:t>
            </a:r>
            <a:r>
              <a:rPr lang="en-GB" sz="2000" dirty="0" err="1">
                <a:solidFill>
                  <a:schemeClr val="tx1"/>
                </a:solidFill>
              </a:rPr>
              <a:t>atarlar</a:t>
            </a:r>
            <a:r>
              <a:rPr lang="en-GB" sz="2000" dirty="0">
                <a:solidFill>
                  <a:schemeClr val="tx1"/>
                </a:solidFill>
              </a:rPr>
              <a:t>.</a:t>
            </a:r>
            <a:endParaRPr lang="tr-TR" sz="2000" dirty="0">
              <a:solidFill>
                <a:schemeClr val="tx1"/>
              </a:solidFill>
            </a:endParaRPr>
          </a:p>
          <a:p>
            <a:r>
              <a:rPr lang="en-GB" sz="2000" dirty="0" err="1">
                <a:solidFill>
                  <a:schemeClr val="tx1"/>
                </a:solidFill>
              </a:rPr>
              <a:t>Akranları</a:t>
            </a:r>
            <a:r>
              <a:rPr lang="en-GB" sz="2000" dirty="0">
                <a:solidFill>
                  <a:schemeClr val="tx1"/>
                </a:solidFill>
              </a:rPr>
              <a:t> </a:t>
            </a:r>
            <a:r>
              <a:rPr lang="en-GB" sz="2000" dirty="0" err="1">
                <a:solidFill>
                  <a:schemeClr val="tx1"/>
                </a:solidFill>
              </a:rPr>
              <a:t>ile</a:t>
            </a:r>
            <a:r>
              <a:rPr lang="en-GB" sz="2000" dirty="0">
                <a:solidFill>
                  <a:schemeClr val="tx1"/>
                </a:solidFill>
              </a:rPr>
              <a:t> </a:t>
            </a:r>
            <a:r>
              <a:rPr lang="en-GB" sz="2000" dirty="0" err="1">
                <a:solidFill>
                  <a:schemeClr val="tx1"/>
                </a:solidFill>
              </a:rPr>
              <a:t>sık</a:t>
            </a:r>
            <a:r>
              <a:rPr lang="en-GB" sz="2000" dirty="0">
                <a:solidFill>
                  <a:schemeClr val="tx1"/>
                </a:solidFill>
              </a:rPr>
              <a:t> </a:t>
            </a:r>
            <a:r>
              <a:rPr lang="en-GB" sz="2000" dirty="0" err="1">
                <a:solidFill>
                  <a:schemeClr val="tx1"/>
                </a:solidFill>
              </a:rPr>
              <a:t>sık</a:t>
            </a:r>
            <a:r>
              <a:rPr lang="en-GB" sz="2000" dirty="0">
                <a:solidFill>
                  <a:schemeClr val="tx1"/>
                </a:solidFill>
              </a:rPr>
              <a:t> </a:t>
            </a:r>
            <a:r>
              <a:rPr lang="en-GB" sz="2000" dirty="0" err="1">
                <a:solidFill>
                  <a:schemeClr val="tx1"/>
                </a:solidFill>
              </a:rPr>
              <a:t>çatışma</a:t>
            </a:r>
            <a:r>
              <a:rPr lang="en-GB" sz="2000" dirty="0">
                <a:solidFill>
                  <a:schemeClr val="tx1"/>
                </a:solidFill>
              </a:rPr>
              <a:t> </a:t>
            </a:r>
            <a:r>
              <a:rPr lang="en-GB" sz="2000" dirty="0" err="1">
                <a:solidFill>
                  <a:schemeClr val="tx1"/>
                </a:solidFill>
              </a:rPr>
              <a:t>yaşayabilir</a:t>
            </a:r>
            <a:r>
              <a:rPr lang="en-GB" sz="2000" dirty="0">
                <a:solidFill>
                  <a:schemeClr val="tx1"/>
                </a:solidFill>
              </a:rPr>
              <a:t>, </a:t>
            </a:r>
            <a:r>
              <a:rPr lang="en-GB" sz="2000" dirty="0" err="1">
                <a:solidFill>
                  <a:schemeClr val="tx1"/>
                </a:solidFill>
              </a:rPr>
              <a:t>okul</a:t>
            </a:r>
            <a:r>
              <a:rPr lang="en-GB" sz="2000" dirty="0">
                <a:solidFill>
                  <a:schemeClr val="tx1"/>
                </a:solidFill>
              </a:rPr>
              <a:t> </a:t>
            </a:r>
            <a:r>
              <a:rPr lang="en-GB" sz="2000" dirty="0" err="1">
                <a:solidFill>
                  <a:schemeClr val="tx1"/>
                </a:solidFill>
              </a:rPr>
              <a:t>idaresi</a:t>
            </a:r>
            <a:r>
              <a:rPr lang="en-GB" sz="2000" dirty="0">
                <a:solidFill>
                  <a:schemeClr val="tx1"/>
                </a:solidFill>
              </a:rPr>
              <a:t> </a:t>
            </a:r>
            <a:r>
              <a:rPr lang="en-GB" sz="2000" dirty="0" err="1">
                <a:solidFill>
                  <a:schemeClr val="tx1"/>
                </a:solidFill>
              </a:rPr>
              <a:t>ile</a:t>
            </a:r>
            <a:r>
              <a:rPr lang="en-GB" sz="2000" dirty="0">
                <a:solidFill>
                  <a:schemeClr val="tx1"/>
                </a:solidFill>
              </a:rPr>
              <a:t> </a:t>
            </a:r>
            <a:r>
              <a:rPr lang="en-GB" sz="2000" dirty="0" err="1">
                <a:solidFill>
                  <a:schemeClr val="tx1"/>
                </a:solidFill>
              </a:rPr>
              <a:t>görüşmek</a:t>
            </a:r>
            <a:r>
              <a:rPr lang="en-GB" sz="2000" dirty="0">
                <a:solidFill>
                  <a:schemeClr val="tx1"/>
                </a:solidFill>
              </a:rPr>
              <a:t> </a:t>
            </a:r>
            <a:r>
              <a:rPr lang="en-GB" sz="2000" dirty="0" err="1">
                <a:solidFill>
                  <a:schemeClr val="tx1"/>
                </a:solidFill>
              </a:rPr>
              <a:t>zorunda</a:t>
            </a:r>
            <a:r>
              <a:rPr lang="en-GB" sz="2000" dirty="0">
                <a:solidFill>
                  <a:schemeClr val="tx1"/>
                </a:solidFill>
              </a:rPr>
              <a:t> </a:t>
            </a:r>
            <a:r>
              <a:rPr lang="en-GB" sz="2000" dirty="0" err="1" smtClean="0">
                <a:solidFill>
                  <a:schemeClr val="tx1"/>
                </a:solidFill>
              </a:rPr>
              <a:t>kalabilirler</a:t>
            </a:r>
            <a:r>
              <a:rPr lang="tr-TR" sz="2000" dirty="0" smtClean="0">
                <a:solidFill>
                  <a:schemeClr val="tx1"/>
                </a:solidFill>
              </a:rPr>
              <a:t>.</a:t>
            </a:r>
          </a:p>
          <a:p>
            <a:r>
              <a:rPr lang="tr-TR" sz="2000" dirty="0" smtClean="0">
                <a:solidFill>
                  <a:schemeClr val="tx1"/>
                </a:solidFill>
              </a:rPr>
              <a:t>Problem çözme becerileri düşüktür, kolayca öfkelenirler ve sorunları saldırganlık yoluyla çözmeye çalışabilirler</a:t>
            </a:r>
          </a:p>
          <a:p>
            <a:r>
              <a:rPr lang="en-GB" sz="2000" dirty="0" err="1" smtClean="0">
                <a:solidFill>
                  <a:schemeClr val="tx1"/>
                </a:solidFill>
              </a:rPr>
              <a:t>Genelde</a:t>
            </a:r>
            <a:r>
              <a:rPr lang="en-GB" sz="2000" dirty="0" smtClean="0">
                <a:solidFill>
                  <a:schemeClr val="tx1"/>
                </a:solidFill>
              </a:rPr>
              <a:t> </a:t>
            </a:r>
            <a:r>
              <a:rPr lang="en-GB" sz="2000" dirty="0" err="1">
                <a:solidFill>
                  <a:schemeClr val="tx1"/>
                </a:solidFill>
              </a:rPr>
              <a:t>kendileri</a:t>
            </a:r>
            <a:r>
              <a:rPr lang="en-GB" sz="2000" dirty="0">
                <a:solidFill>
                  <a:schemeClr val="tx1"/>
                </a:solidFill>
              </a:rPr>
              <a:t> de </a:t>
            </a:r>
            <a:r>
              <a:rPr lang="en-GB" sz="2000" dirty="0" err="1">
                <a:solidFill>
                  <a:schemeClr val="tx1"/>
                </a:solidFill>
              </a:rPr>
              <a:t>zorbalığa</a:t>
            </a:r>
            <a:r>
              <a:rPr lang="en-GB" sz="2000" dirty="0">
                <a:solidFill>
                  <a:schemeClr val="tx1"/>
                </a:solidFill>
              </a:rPr>
              <a:t> </a:t>
            </a:r>
            <a:r>
              <a:rPr lang="en-GB" sz="1800" dirty="0" err="1">
                <a:solidFill>
                  <a:schemeClr val="tx1"/>
                </a:solidFill>
              </a:rPr>
              <a:t>u</a:t>
            </a:r>
            <a:r>
              <a:rPr lang="en-GB" sz="2000" dirty="0" err="1">
                <a:solidFill>
                  <a:schemeClr val="tx1"/>
                </a:solidFill>
              </a:rPr>
              <a:t>ğramıştır</a:t>
            </a:r>
            <a:r>
              <a:rPr lang="en-GB" sz="2000" dirty="0" smtClean="0">
                <a:solidFill>
                  <a:schemeClr val="tx1"/>
                </a:solidFill>
              </a:rPr>
              <a:t>.</a:t>
            </a:r>
            <a:endParaRPr lang="en-GB" sz="2000" dirty="0">
              <a:solidFill>
                <a:schemeClr val="tx1"/>
              </a:solidFill>
            </a:endParaRPr>
          </a:p>
        </p:txBody>
      </p:sp>
      <p:pic>
        <p:nvPicPr>
          <p:cNvPr id="4098" name="Picture 2" descr="Akran Zorbalığı ve Çocuklarımız - AstraKi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6279" y="4581128"/>
            <a:ext cx="4383450" cy="1569784"/>
          </a:xfrm>
          <a:prstGeom prst="rect">
            <a:avLst/>
          </a:prstGeom>
          <a:noFill/>
          <a:extLst>
            <a:ext uri="{909E8E84-426E-40DD-AFC4-6F175D3DCCD1}">
              <a14:hiddenFill xmlns:a14="http://schemas.microsoft.com/office/drawing/2010/main">
                <a:solidFill>
                  <a:srgbClr val="FFFFFF"/>
                </a:solidFill>
              </a14:hiddenFill>
            </a:ext>
          </a:extLst>
        </p:spPr>
      </p:pic>
      <p:sp>
        <p:nvSpPr>
          <p:cNvPr id="5" name="Başlık 1"/>
          <p:cNvSpPr>
            <a:spLocks noGrp="1"/>
          </p:cNvSpPr>
          <p:nvPr>
            <p:ph type="title"/>
          </p:nvPr>
        </p:nvSpPr>
        <p:spPr>
          <a:xfrm>
            <a:off x="827584" y="269776"/>
            <a:ext cx="7560840" cy="1143000"/>
          </a:xfrm>
        </p:spPr>
        <p:txBody>
          <a:bodyPr/>
          <a:lstStyle/>
          <a:p>
            <a:pPr marL="0" indent="0" algn="ctr">
              <a:buNone/>
            </a:pPr>
            <a:r>
              <a:rPr lang="tr-TR" sz="4000" dirty="0">
                <a:solidFill>
                  <a:schemeClr val="accent6">
                    <a:lumMod val="75000"/>
                  </a:schemeClr>
                </a:solidFill>
              </a:rPr>
              <a:t>ZORBANIN ÖZELLİKLERİ</a:t>
            </a:r>
          </a:p>
        </p:txBody>
      </p:sp>
    </p:spTree>
    <p:extLst>
      <p:ext uri="{BB962C8B-B14F-4D97-AF65-F5344CB8AC3E}">
        <p14:creationId xmlns:p14="http://schemas.microsoft.com/office/powerpoint/2010/main" val="2954021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404664"/>
            <a:ext cx="7704856" cy="1143000"/>
          </a:xfrm>
        </p:spPr>
        <p:txBody>
          <a:bodyPr/>
          <a:lstStyle/>
          <a:p>
            <a:pPr marL="0" indent="0" algn="ctr">
              <a:buNone/>
            </a:pPr>
            <a:r>
              <a:rPr lang="tr-TR" sz="4000" dirty="0">
                <a:solidFill>
                  <a:schemeClr val="accent6">
                    <a:lumMod val="75000"/>
                  </a:schemeClr>
                </a:solidFill>
              </a:rPr>
              <a:t>ZORBANIN DUYGULARI</a:t>
            </a:r>
          </a:p>
        </p:txBody>
      </p:sp>
      <p:sp>
        <p:nvSpPr>
          <p:cNvPr id="3" name="İçerik Yer Tutucusu 2"/>
          <p:cNvSpPr>
            <a:spLocks noGrp="1"/>
          </p:cNvSpPr>
          <p:nvPr>
            <p:ph sz="quarter" idx="13"/>
          </p:nvPr>
        </p:nvSpPr>
        <p:spPr>
          <a:xfrm>
            <a:off x="611560" y="1556792"/>
            <a:ext cx="7920880" cy="4194800"/>
          </a:xfrm>
        </p:spPr>
        <p:txBody>
          <a:bodyPr>
            <a:normAutofit/>
          </a:bodyPr>
          <a:lstStyle/>
          <a:p>
            <a:r>
              <a:rPr lang="tr-TR" dirty="0"/>
              <a:t>Soyutlanabilir ve yalnız kalabilirler</a:t>
            </a:r>
          </a:p>
          <a:p>
            <a:r>
              <a:rPr lang="tr-TR" b="1" dirty="0"/>
              <a:t>Başkalarıyla işbirliğinin yarattığı</a:t>
            </a:r>
            <a:r>
              <a:rPr lang="tr-TR" dirty="0"/>
              <a:t> </a:t>
            </a:r>
            <a:r>
              <a:rPr lang="tr-TR" b="1" dirty="0"/>
              <a:t> mutluluk, manevi tatmin gibi </a:t>
            </a:r>
            <a:r>
              <a:rPr lang="tr-TR" dirty="0"/>
              <a:t> </a:t>
            </a:r>
            <a:r>
              <a:rPr lang="tr-TR" b="1" dirty="0"/>
              <a:t>olumlu duygulardan yoksun kalabilirler.</a:t>
            </a:r>
            <a:endParaRPr lang="tr-TR" dirty="0"/>
          </a:p>
          <a:p>
            <a:r>
              <a:rPr lang="tr-TR" dirty="0"/>
              <a:t>Yardım edilmezse ileriki yıllarda da başkalarının üzerindeki güçlerini kötüye kullanmaya devam eder ve başkaları için bir tehdit oluşturabilirler.</a:t>
            </a:r>
          </a:p>
          <a:p>
            <a:pPr marL="45720" indent="0">
              <a:buNone/>
            </a:pPr>
            <a:endParaRPr lang="tr-TR" sz="2400" dirty="0"/>
          </a:p>
        </p:txBody>
      </p:sp>
      <p:sp>
        <p:nvSpPr>
          <p:cNvPr id="4" name="AutoShape 2" descr="Akran Zorbalığı Atölyesi - Bir Küçük Mucize Derneği | BİKÜM"/>
          <p:cNvSpPr>
            <a:spLocks noChangeAspect="1" noChangeArrowheads="1"/>
          </p:cNvSpPr>
          <p:nvPr/>
        </p:nvSpPr>
        <p:spPr bwMode="auto">
          <a:xfrm>
            <a:off x="3923928" y="450912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Dışlanma, iki tarafta da tahribat yaratıyor"/>
          <p:cNvSpPr>
            <a:spLocks noChangeAspect="1" noChangeArrowheads="1"/>
          </p:cNvSpPr>
          <p:nvPr/>
        </p:nvSpPr>
        <p:spPr bwMode="auto">
          <a:xfrm>
            <a:off x="3605778" y="470067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8" descr="sosyal dışlanmanın bireyin tüketici olarak tercihlerini nasıl etkiliyor"/>
          <p:cNvSpPr>
            <a:spLocks noChangeAspect="1" noChangeArrowheads="1"/>
          </p:cNvSpPr>
          <p:nvPr/>
        </p:nvSpPr>
        <p:spPr bwMode="auto">
          <a:xfrm>
            <a:off x="4267200" y="52292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12" descr="AİLEDEN DIŞLANMA İLE İLGİLİ BİR VAKA ( 1. Bölüm ) | REGRESYON GÜNLÜĞÜ"/>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182" name="Picture 14" descr="dislanmak | Emel Acar - Kişisel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996" y="4243362"/>
            <a:ext cx="3885208" cy="197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149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476672"/>
            <a:ext cx="6512511" cy="720080"/>
          </a:xfrm>
        </p:spPr>
        <p:txBody>
          <a:bodyPr/>
          <a:lstStyle/>
          <a:p>
            <a:pPr marL="0" indent="0" algn="ctr">
              <a:buNone/>
            </a:pPr>
            <a:r>
              <a:rPr lang="tr-TR" sz="3600" dirty="0">
                <a:solidFill>
                  <a:schemeClr val="accent6">
                    <a:lumMod val="75000"/>
                  </a:schemeClr>
                </a:solidFill>
              </a:rPr>
              <a:t>MARUZ KALANIN ÖZELLİKLERİ</a:t>
            </a:r>
          </a:p>
        </p:txBody>
      </p:sp>
      <p:sp>
        <p:nvSpPr>
          <p:cNvPr id="3" name="İçerik Yer Tutucusu 2"/>
          <p:cNvSpPr>
            <a:spLocks noGrp="1"/>
          </p:cNvSpPr>
          <p:nvPr>
            <p:ph sz="quarter" idx="13"/>
          </p:nvPr>
        </p:nvSpPr>
        <p:spPr>
          <a:xfrm>
            <a:off x="755576" y="1196752"/>
            <a:ext cx="7416824" cy="4410824"/>
          </a:xfrm>
        </p:spPr>
        <p:txBody>
          <a:bodyPr>
            <a:normAutofit/>
          </a:bodyPr>
          <a:lstStyle/>
          <a:p>
            <a:r>
              <a:rPr lang="tr-TR" sz="2400" dirty="0">
                <a:latin typeface="+mj-lt"/>
                <a:cs typeface="Andalus" pitchFamily="18" charset="-78"/>
              </a:rPr>
              <a:t>Uzun ve kısa dönemde psikolojik sağlığını ve sosyal yaşamını etkileyecek farklı riskli davranışlarda bulunabilmektedir</a:t>
            </a:r>
            <a:r>
              <a:rPr lang="tr-TR" sz="2400" dirty="0" smtClean="0">
                <a:latin typeface="+mj-lt"/>
                <a:cs typeface="Andalus" pitchFamily="18" charset="-78"/>
              </a:rPr>
              <a:t>.</a:t>
            </a:r>
          </a:p>
          <a:p>
            <a:r>
              <a:rPr lang="tr-TR" sz="2400" dirty="0" smtClean="0">
                <a:latin typeface="+mj-lt"/>
                <a:cs typeface="Andalus" pitchFamily="18" charset="-78"/>
              </a:rPr>
              <a:t>Çoğunlukla çekingen ve içe dönüktür.</a:t>
            </a:r>
          </a:p>
          <a:p>
            <a:r>
              <a:rPr lang="tr-TR" sz="2400" dirty="0" smtClean="0">
                <a:latin typeface="+mj-lt"/>
                <a:cs typeface="Andalus" pitchFamily="18" charset="-78"/>
              </a:rPr>
              <a:t>Fiziksel gelişimi akranlarından geride kalmış olabilir.</a:t>
            </a:r>
          </a:p>
          <a:p>
            <a:r>
              <a:rPr lang="tr-TR" sz="2400" dirty="0" smtClean="0">
                <a:latin typeface="+mj-lt"/>
                <a:cs typeface="Andalus" pitchFamily="18" charset="-78"/>
              </a:rPr>
              <a:t>Sosyal becerileri zayıf olabilir ve kolayca baskıya boyun eğebilir.</a:t>
            </a:r>
          </a:p>
          <a:p>
            <a:r>
              <a:rPr lang="tr-TR" sz="2400" dirty="0" smtClean="0">
                <a:latin typeface="+mj-lt"/>
                <a:cs typeface="Andalus" pitchFamily="18" charset="-78"/>
              </a:rPr>
              <a:t>İletişim kurmada zorlanıyor olabilir.</a:t>
            </a:r>
          </a:p>
          <a:p>
            <a:endParaRPr lang="tr-TR" sz="2400" dirty="0">
              <a:latin typeface="+mj-lt"/>
              <a:cs typeface="Andalus" pitchFamily="18" charset="-78"/>
            </a:endParaRPr>
          </a:p>
          <a:p>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5041598"/>
            <a:ext cx="6152471" cy="1871477"/>
          </a:xfrm>
          <a:prstGeom prst="rect">
            <a:avLst/>
          </a:prstGeom>
          <a:ln>
            <a:noFill/>
          </a:ln>
          <a:effectLst>
            <a:softEdge rad="112500"/>
          </a:effectLst>
        </p:spPr>
      </p:pic>
    </p:spTree>
    <p:extLst>
      <p:ext uri="{BB962C8B-B14F-4D97-AF65-F5344CB8AC3E}">
        <p14:creationId xmlns:p14="http://schemas.microsoft.com/office/powerpoint/2010/main" val="1053773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88640"/>
            <a:ext cx="7488832" cy="1143000"/>
          </a:xfrm>
        </p:spPr>
        <p:txBody>
          <a:bodyPr/>
          <a:lstStyle/>
          <a:p>
            <a:pPr marL="0" indent="0" algn="ctr">
              <a:buNone/>
            </a:pPr>
            <a:r>
              <a:rPr lang="tr-TR" sz="4000" dirty="0">
                <a:solidFill>
                  <a:schemeClr val="accent6">
                    <a:lumMod val="75000"/>
                  </a:schemeClr>
                </a:solidFill>
              </a:rPr>
              <a:t>MARUZ KALANIN </a:t>
            </a:r>
            <a:r>
              <a:rPr lang="tr-TR" sz="4000" dirty="0" smtClean="0">
                <a:solidFill>
                  <a:schemeClr val="accent6">
                    <a:lumMod val="75000"/>
                  </a:schemeClr>
                </a:solidFill>
              </a:rPr>
              <a:t>YAŞADIKLARI</a:t>
            </a:r>
            <a:endParaRPr lang="tr-TR" sz="4000" dirty="0">
              <a:solidFill>
                <a:schemeClr val="accent6">
                  <a:lumMod val="75000"/>
                </a:schemeClr>
              </a:solidFill>
            </a:endParaRPr>
          </a:p>
        </p:txBody>
      </p:sp>
      <p:sp>
        <p:nvSpPr>
          <p:cNvPr id="3" name="İçerik Yer Tutucusu 2"/>
          <p:cNvSpPr>
            <a:spLocks noGrp="1"/>
          </p:cNvSpPr>
          <p:nvPr>
            <p:ph sz="quarter" idx="13"/>
          </p:nvPr>
        </p:nvSpPr>
        <p:spPr>
          <a:xfrm>
            <a:off x="755576" y="1124744"/>
            <a:ext cx="5688632" cy="5058896"/>
          </a:xfrm>
        </p:spPr>
        <p:txBody>
          <a:bodyPr>
            <a:normAutofit fontScale="92500"/>
          </a:bodyPr>
          <a:lstStyle/>
          <a:p>
            <a:r>
              <a:rPr lang="tr-TR" dirty="0"/>
              <a:t>Benlik saygısını yitirirler  ve  bunu geri kazanmak yıllarca sürebilir</a:t>
            </a:r>
            <a:r>
              <a:rPr lang="tr-TR" dirty="0" smtClean="0"/>
              <a:t>.</a:t>
            </a:r>
          </a:p>
          <a:p>
            <a:r>
              <a:rPr lang="tr-TR" dirty="0" smtClean="0"/>
              <a:t>Özgüveni düşük olabilir.</a:t>
            </a:r>
          </a:p>
          <a:p>
            <a:r>
              <a:rPr lang="tr-TR" sz="2000" dirty="0">
                <a:cs typeface="Andalus" pitchFamily="18" charset="-78"/>
              </a:rPr>
              <a:t>Yaşadıklarından dolayı kendini suçlayabilir. Çaresizlik ve kaygı </a:t>
            </a:r>
            <a:r>
              <a:rPr lang="tr-TR" sz="2000" dirty="0" smtClean="0">
                <a:cs typeface="Andalus" pitchFamily="18" charset="-78"/>
              </a:rPr>
              <a:t>yaşayabilir</a:t>
            </a:r>
            <a:endParaRPr lang="tr-TR" dirty="0"/>
          </a:p>
          <a:p>
            <a:r>
              <a:rPr lang="tr-TR" dirty="0"/>
              <a:t>Devamsızlığı artabilir </a:t>
            </a:r>
            <a:r>
              <a:rPr lang="tr-TR" dirty="0" smtClean="0"/>
              <a:t>ya </a:t>
            </a:r>
            <a:r>
              <a:rPr lang="tr-TR" dirty="0"/>
              <a:t>da okulu terk edebilir.</a:t>
            </a:r>
          </a:p>
          <a:p>
            <a:r>
              <a:rPr lang="tr-TR" dirty="0"/>
              <a:t>Depresyona girebilirler.</a:t>
            </a:r>
          </a:p>
          <a:p>
            <a:r>
              <a:rPr lang="tr-TR" dirty="0" smtClean="0"/>
              <a:t>Yaşadığı duyguları başkalarına yöneltebilir (mağdurun başka çocuklara zorbalık yapması)</a:t>
            </a:r>
            <a:endParaRPr lang="tr-TR" dirty="0"/>
          </a:p>
          <a:p>
            <a:r>
              <a:rPr lang="tr-TR" dirty="0"/>
              <a:t>Arkadaşlarından soyutlanabilir ve yalnız kalabilir.</a:t>
            </a:r>
          </a:p>
          <a:p>
            <a:r>
              <a:rPr lang="tr-TR" dirty="0"/>
              <a:t>Kendine ve </a:t>
            </a:r>
            <a:r>
              <a:rPr lang="tr-TR" dirty="0" smtClean="0"/>
              <a:t>arkadaşlık ilişkilerine </a:t>
            </a:r>
            <a:r>
              <a:rPr lang="tr-TR" dirty="0"/>
              <a:t>olan güvenini yitirebilir.</a:t>
            </a:r>
          </a:p>
          <a:p>
            <a:pPr marL="45720" indent="0">
              <a:buNone/>
            </a:pPr>
            <a:endParaRPr lang="tr-TR" dirty="0"/>
          </a:p>
        </p:txBody>
      </p:sp>
      <p:sp>
        <p:nvSpPr>
          <p:cNvPr id="4" name="AutoShape 2" descr="Akran Zorbalığı ve Sosyal Beceriler - Sobe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8" name="Picture 4" descr="Akran zorbalığı önlenebilir mi? | Al Jazeera Turk - Ortadoğu, Kafkasya,  Balkanlar, Türkiye ve çevresindeki bölgeden son dakika haberleri ve  analiz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941168"/>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049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04664"/>
            <a:ext cx="7848872" cy="1368152"/>
          </a:xfrm>
        </p:spPr>
        <p:txBody>
          <a:bodyPr/>
          <a:lstStyle/>
          <a:p>
            <a:pPr marL="0" indent="0" algn="ctr">
              <a:buNone/>
            </a:pPr>
            <a:r>
              <a:rPr lang="en-GB" sz="4400" dirty="0">
                <a:solidFill>
                  <a:schemeClr val="accent6">
                    <a:lumMod val="75000"/>
                  </a:schemeClr>
                </a:solidFill>
              </a:rPr>
              <a:t>Zorbalığın </a:t>
            </a:r>
            <a:r>
              <a:rPr lang="en-GB" sz="4000" dirty="0">
                <a:solidFill>
                  <a:schemeClr val="accent6">
                    <a:lumMod val="75000"/>
                  </a:schemeClr>
                </a:solidFill>
              </a:rPr>
              <a:t>Mağdurlara Olumsuz Etkileri: </a:t>
            </a:r>
            <a:br>
              <a:rPr lang="en-GB" sz="4000" dirty="0">
                <a:solidFill>
                  <a:schemeClr val="accent6">
                    <a:lumMod val="75000"/>
                  </a:schemeClr>
                </a:solidFill>
              </a:rPr>
            </a:br>
            <a:r>
              <a:rPr lang="en-GB" sz="4800" b="0" dirty="0">
                <a:solidFill>
                  <a:schemeClr val="tx1"/>
                </a:solidFill>
                <a:effectLst/>
              </a:rPr>
              <a:t/>
            </a:r>
            <a:br>
              <a:rPr lang="en-GB" sz="4800" b="0" dirty="0">
                <a:solidFill>
                  <a:schemeClr val="tx1"/>
                </a:solidFill>
                <a:effectLst/>
              </a:rPr>
            </a:br>
            <a:endParaRPr lang="tr-TR" b="0" dirty="0">
              <a:solidFill>
                <a:schemeClr val="tx1"/>
              </a:solidFill>
              <a:effectLst/>
            </a:endParaRPr>
          </a:p>
        </p:txBody>
      </p:sp>
      <p:sp>
        <p:nvSpPr>
          <p:cNvPr id="3" name="İçerik Yer Tutucusu 2"/>
          <p:cNvSpPr>
            <a:spLocks noGrp="1"/>
          </p:cNvSpPr>
          <p:nvPr>
            <p:ph sz="quarter" idx="13"/>
          </p:nvPr>
        </p:nvSpPr>
        <p:spPr>
          <a:xfrm>
            <a:off x="395536" y="2276872"/>
            <a:ext cx="7920880" cy="2736304"/>
          </a:xfrm>
        </p:spPr>
        <p:txBody>
          <a:bodyPr>
            <a:normAutofit/>
          </a:bodyPr>
          <a:lstStyle/>
          <a:p>
            <a:pPr marL="45720" indent="0" algn="ctr">
              <a:buNone/>
            </a:pPr>
            <a:r>
              <a:rPr lang="en-GB" sz="2400" dirty="0">
                <a:solidFill>
                  <a:schemeClr val="tx1">
                    <a:lumMod val="65000"/>
                    <a:lumOff val="35000"/>
                  </a:schemeClr>
                </a:solidFill>
              </a:rPr>
              <a:t>Benlik </a:t>
            </a:r>
            <a:r>
              <a:rPr lang="en-GB" sz="2400" dirty="0" err="1">
                <a:solidFill>
                  <a:schemeClr val="tx1">
                    <a:lumMod val="65000"/>
                    <a:lumOff val="35000"/>
                  </a:schemeClr>
                </a:solidFill>
              </a:rPr>
              <a:t>saygısında</a:t>
            </a:r>
            <a:r>
              <a:rPr lang="en-GB" sz="2400" dirty="0">
                <a:solidFill>
                  <a:schemeClr val="tx1">
                    <a:lumMod val="65000"/>
                    <a:lumOff val="35000"/>
                  </a:schemeClr>
                </a:solidFill>
              </a:rPr>
              <a:t> </a:t>
            </a:r>
            <a:r>
              <a:rPr lang="en-GB" sz="2400" dirty="0" err="1" smtClean="0">
                <a:solidFill>
                  <a:schemeClr val="tx1">
                    <a:lumMod val="65000"/>
                    <a:lumOff val="35000"/>
                  </a:schemeClr>
                </a:solidFill>
              </a:rPr>
              <a:t>azalma</a:t>
            </a:r>
            <a:r>
              <a:rPr lang="en-GB" sz="2400" dirty="0" smtClean="0">
                <a:solidFill>
                  <a:schemeClr val="tx1">
                    <a:lumMod val="65000"/>
                    <a:lumOff val="35000"/>
                  </a:schemeClr>
                </a:solidFill>
              </a:rPr>
              <a:t>,</a:t>
            </a:r>
            <a:r>
              <a:rPr lang="tr-TR" sz="2400" dirty="0" smtClean="0">
                <a:solidFill>
                  <a:schemeClr val="tx1">
                    <a:lumMod val="65000"/>
                    <a:lumOff val="35000"/>
                  </a:schemeClr>
                </a:solidFill>
              </a:rPr>
              <a:t> </a:t>
            </a:r>
            <a:r>
              <a:rPr lang="en-GB" sz="2400" dirty="0" err="1" smtClean="0">
                <a:solidFill>
                  <a:schemeClr val="tx1">
                    <a:lumMod val="65000"/>
                    <a:lumOff val="35000"/>
                  </a:schemeClr>
                </a:solidFill>
              </a:rPr>
              <a:t>okulu</a:t>
            </a:r>
            <a:r>
              <a:rPr lang="en-GB" sz="2400" dirty="0" smtClean="0">
                <a:solidFill>
                  <a:schemeClr val="tx1">
                    <a:lumMod val="65000"/>
                    <a:lumOff val="35000"/>
                  </a:schemeClr>
                </a:solidFill>
              </a:rPr>
              <a:t> </a:t>
            </a:r>
            <a:r>
              <a:rPr lang="en-GB" sz="2400" dirty="0">
                <a:solidFill>
                  <a:schemeClr val="tx1">
                    <a:lumMod val="65000"/>
                    <a:lumOff val="35000"/>
                  </a:schemeClr>
                </a:solidFill>
              </a:rPr>
              <a:t>sevmeme, okul kor</a:t>
            </a:r>
            <a:r>
              <a:rPr lang="tr-TR" sz="2400" dirty="0">
                <a:solidFill>
                  <a:schemeClr val="tx1">
                    <a:lumMod val="65000"/>
                    <a:lumOff val="35000"/>
                  </a:schemeClr>
                </a:solidFill>
              </a:rPr>
              <a:t>k</a:t>
            </a:r>
            <a:r>
              <a:rPr lang="en-GB" sz="2400" dirty="0">
                <a:solidFill>
                  <a:schemeClr val="tx1">
                    <a:lumMod val="65000"/>
                    <a:lumOff val="35000"/>
                  </a:schemeClr>
                </a:solidFill>
              </a:rPr>
              <a:t>us</a:t>
            </a:r>
            <a:r>
              <a:rPr lang="tr-TR" sz="2400" dirty="0">
                <a:solidFill>
                  <a:schemeClr val="tx1">
                    <a:lumMod val="65000"/>
                    <a:lumOff val="35000"/>
                  </a:schemeClr>
                </a:solidFill>
              </a:rPr>
              <a:t>u</a:t>
            </a:r>
            <a:r>
              <a:rPr lang="en-GB" sz="2400" dirty="0">
                <a:solidFill>
                  <a:schemeClr val="tx1">
                    <a:lumMod val="65000"/>
                    <a:lumOff val="35000"/>
                  </a:schemeClr>
                </a:solidFill>
              </a:rPr>
              <a:t>, devamsızlıkta artış, kaygı-kızgınlık-çaresizlik duygularında artış, </a:t>
            </a:r>
            <a:r>
              <a:rPr lang="en-GB" sz="2400" dirty="0" err="1">
                <a:solidFill>
                  <a:schemeClr val="tx1">
                    <a:lumMod val="65000"/>
                    <a:lumOff val="35000"/>
                  </a:schemeClr>
                </a:solidFill>
              </a:rPr>
              <a:t>uyku</a:t>
            </a:r>
            <a:r>
              <a:rPr lang="en-GB" sz="2400" dirty="0">
                <a:solidFill>
                  <a:schemeClr val="tx1">
                    <a:lumMod val="65000"/>
                    <a:lumOff val="35000"/>
                  </a:schemeClr>
                </a:solidFill>
              </a:rPr>
              <a:t> </a:t>
            </a:r>
            <a:r>
              <a:rPr lang="tr-TR" sz="2400" dirty="0" smtClean="0">
                <a:solidFill>
                  <a:schemeClr val="tx1">
                    <a:lumMod val="65000"/>
                    <a:lumOff val="35000"/>
                  </a:schemeClr>
                </a:solidFill>
              </a:rPr>
              <a:t>ve yeme </a:t>
            </a:r>
            <a:r>
              <a:rPr lang="en-GB" sz="2400" dirty="0" err="1" smtClean="0">
                <a:solidFill>
                  <a:schemeClr val="tx1">
                    <a:lumMod val="65000"/>
                    <a:lumOff val="35000"/>
                  </a:schemeClr>
                </a:solidFill>
              </a:rPr>
              <a:t>problemleri</a:t>
            </a:r>
            <a:r>
              <a:rPr lang="en-GB" sz="2400" dirty="0">
                <a:solidFill>
                  <a:schemeClr val="tx1">
                    <a:lumMod val="65000"/>
                    <a:lumOff val="35000"/>
                  </a:schemeClr>
                </a:solidFill>
              </a:rPr>
              <a:t>, baş ve karın ağrıları, akademik </a:t>
            </a:r>
            <a:r>
              <a:rPr lang="en-GB" sz="2400" dirty="0" err="1">
                <a:solidFill>
                  <a:schemeClr val="tx1">
                    <a:lumMod val="65000"/>
                    <a:lumOff val="35000"/>
                  </a:schemeClr>
                </a:solidFill>
              </a:rPr>
              <a:t>başarıda</a:t>
            </a:r>
            <a:r>
              <a:rPr lang="en-GB" sz="2400" dirty="0">
                <a:solidFill>
                  <a:schemeClr val="tx1">
                    <a:lumMod val="65000"/>
                    <a:lumOff val="35000"/>
                  </a:schemeClr>
                </a:solidFill>
              </a:rPr>
              <a:t> </a:t>
            </a:r>
            <a:r>
              <a:rPr lang="en-GB" sz="2400" dirty="0" err="1" smtClean="0">
                <a:solidFill>
                  <a:schemeClr val="tx1">
                    <a:lumMod val="65000"/>
                    <a:lumOff val="35000"/>
                  </a:schemeClr>
                </a:solidFill>
              </a:rPr>
              <a:t>düşüş</a:t>
            </a:r>
            <a:r>
              <a:rPr lang="tr-TR" sz="2400" dirty="0" smtClean="0">
                <a:solidFill>
                  <a:schemeClr val="tx1">
                    <a:lumMod val="65000"/>
                    <a:lumOff val="35000"/>
                  </a:schemeClr>
                </a:solidFill>
              </a:rPr>
              <a:t>, mutsuzluk</a:t>
            </a:r>
            <a:endParaRPr lang="tr-TR" dirty="0">
              <a:solidFill>
                <a:schemeClr val="tx1"/>
              </a:solidFill>
            </a:endParaRPr>
          </a:p>
        </p:txBody>
      </p:sp>
      <p:pic>
        <p:nvPicPr>
          <p:cNvPr id="2050" name="Picture 2" descr="Çocuklar Arasında Yaşanan Akran Zorbalığının Temeli! - Memurlar.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437112"/>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007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7976" y="260648"/>
            <a:ext cx="7896216" cy="1143000"/>
          </a:xfrm>
        </p:spPr>
        <p:txBody>
          <a:bodyPr/>
          <a:lstStyle/>
          <a:p>
            <a:pPr marL="0" indent="0" algn="ctr">
              <a:buNone/>
            </a:pPr>
            <a:r>
              <a:rPr lang="tr-TR" sz="4000" dirty="0">
                <a:solidFill>
                  <a:schemeClr val="accent6">
                    <a:lumMod val="75000"/>
                  </a:schemeClr>
                </a:solidFill>
              </a:rPr>
              <a:t>SEYİRCİLERİN ÖZELLİKLERİ</a:t>
            </a:r>
          </a:p>
        </p:txBody>
      </p:sp>
      <p:sp>
        <p:nvSpPr>
          <p:cNvPr id="3" name="İçerik Yer Tutucusu 2"/>
          <p:cNvSpPr>
            <a:spLocks noGrp="1"/>
          </p:cNvSpPr>
          <p:nvPr>
            <p:ph sz="quarter" idx="13"/>
          </p:nvPr>
        </p:nvSpPr>
        <p:spPr>
          <a:xfrm>
            <a:off x="827584" y="1268760"/>
            <a:ext cx="7318629" cy="3474720"/>
          </a:xfrm>
        </p:spPr>
        <p:txBody>
          <a:bodyPr>
            <a:normAutofit/>
          </a:bodyPr>
          <a:lstStyle/>
          <a:p>
            <a:r>
              <a:rPr lang="en-GB" dirty="0"/>
              <a:t>Zorbalık olaylarının %85'inde akranlar seyirci durumundadır.</a:t>
            </a:r>
            <a:endParaRPr lang="tr-TR" dirty="0"/>
          </a:p>
          <a:p>
            <a:r>
              <a:rPr lang="en-GB" dirty="0"/>
              <a:t>Sadece % 11'inde zorbaya müdahale ettikleri görülür</a:t>
            </a:r>
            <a:r>
              <a:rPr lang="tr-TR" dirty="0"/>
              <a:t>.</a:t>
            </a:r>
          </a:p>
          <a:p>
            <a:r>
              <a:rPr lang="en-GB" dirty="0"/>
              <a:t>Zorbalardan farkları “Suçluluk” duymalarıdır.</a:t>
            </a:r>
            <a:endParaRPr lang="tr-TR" dirty="0"/>
          </a:p>
          <a:p>
            <a:r>
              <a:rPr lang="en-GB" dirty="0"/>
              <a:t>Sıklıkla zorbayı haklı bulup mağdurun hak ettiğini düşünürler</a:t>
            </a:r>
            <a:r>
              <a:rPr lang="tr-TR" dirty="0"/>
              <a:t>,</a:t>
            </a:r>
            <a:r>
              <a:rPr lang="en-GB" dirty="0"/>
              <a:t> çünkü zorbalar öncesinde mağduru gizlice kışkırtmakta, seyirci önünde de mağduru hak etmiş gibi göstermektedirler.</a:t>
            </a:r>
            <a:br>
              <a:rPr lang="en-GB" dirty="0"/>
            </a:br>
            <a:endParaRPr lang="en-GB" dirty="0"/>
          </a:p>
          <a:p>
            <a:endParaRPr lang="tr-TR" dirty="0"/>
          </a:p>
        </p:txBody>
      </p:sp>
      <p:sp>
        <p:nvSpPr>
          <p:cNvPr id="4" name="AutoShape 2" descr="data:image/jpeg;base64,/9j/4AAQSkZJRgABAQAAAQABAAD/2wCEAAkGBxQTEhUUExQWFhUXFBcYGBcXFxcUFxcXFBUWGBUUFBcYHCggGBolHBUXITEhJSktLi4uFx8zODMsNygtLiwBCgoKDg0OGxAQGywkHyQsLCwsLCwsLCwsLCwsLCwsLCwsLCwsLCwsLCwsLCwsLCwsLCwsLCwsLCwsLCwsLCwsLP/AABEIAHkBoAMBEQACEQEDEQH/xAAbAAACAwEBAQAAAAAAAAAAAAADBAECBQAGB//EAEoQAAIBAgMDCAUGCwcFAQEAAAECAwARBBIhBTFBE1FhcYGRobEGIjJywRRCUoKy0RUjM1Nic4OSouHwB0Ojs8LS8TREY2TDJBb/xAAaAQADAQEBAQAAAAAAAAAAAAABAgMABAUG/8QAOxEAAgIBAgMFBgYBAwIHAAAAAAECEQMSIQQxQRNRYXGRIoGhsdHwBRQyQsHhIzNS8TSCFSRDU2Jykv/aAAwDAQACEQMRAD8Ayz6GxEZjs3Hx9OGxEGNXrHq38ag+R1Y8jhK00ZWP9HMIgIOKxOHP/s4KVbdbRk+VLpTd2Wx55Y4Silu+qZmn0eO+LaODkB3DljE5PAZZ1Xzoyxxq6Gx8dxKddo18TM2hgpYmAmtewIsVa461JFaCWl0g5uIyZJJ5JWF2ftGWIM8Ujxtm0KsVIOXeLdVIsacr7ju/MVw7T/c6+A3hNtYqdZ1kleRpUQENZi2SQMLXGhFibjpoZWlucvAYZSyKl3mnt7YE6YPCNkAjyM5ZmRCZJWJyqrEFiEWPcDvqUOsu87cuWKk4N7rp9+88m4todDVEJY9NJyKNEBcyJEzE8AbSBVHNYrfqpUtT1d1lckowWhLdrf6UZ4pyGwXDoXYIupYgDrNZulbNFapKK6k8qgJABYc+bKTbjaxtQ0ye7ZZZccG1FNrvuv4J5RD9IdzfdQ0y8Pv1GWbE+9ej+gfMpiKowLM4Jv6vqqNAL6aknToFLTUraKaoyxuMJbt+Wy/sSUkbiR1aVR0zlWqPJ0GXGyC4zkg7wfWBtzg0miPcVXE5l+5vz3+ZDC+ugvW8C20lq5WTEhuAN5IAtxvwrN95oxakqDT5FYrcmxtcAWuN9td1LFSastkyYYzcd9uv2w0MsVj6+tvVDKQL342vupZRl3FYZ8K/d02tOvfVlflOVg2SNtDYqTpcWJFjoesUdNqrZN59M1PTFtcmr+pQYn6JdSf07ito769DRz3tFyT87KmQtodemwv3761Jbozk57S+RX5MWBI3AjUkKL81zxplPS9znnw3ax9npvvt8xkYILluDJoCcrKRf6Ol70jyN308zpjweOGltOfV01Xl3/EHKq31uOhkFNFyXL5ks2LDOT1KvBxQvJEOa1ubjVI5Gedm4KD5Kq7iI4cxsP66aLyaVbJ4+A7WSjBbhHwluJ7VNqCzX0Gy/hTi2lL4FDEecEUyyI5ZcDlW+zRKoaOtCLhcvRWTqN4NG0+RNxlHmgig2vY26jSuSurHWLI1q0uvIslBsFBlpGMi61goKtAZBFpGMg0OlJJWUjJoYWQjUMe80lUO2mhuDaUy7pDW3E0xfND0fpBMN5B6xR1SB2cBmH0ge+qjWtrYHiRp4f0iXipHjTdqI8XiaeG29H0jsplkQrxs1cNtaM/PHbpTqSEcGg0+LUjRge0UbFpiGJkFj1j40rGMqdqUNCEzUozEnNAAvIKBjYwexJW1XA7OmP0sJiGw7fwSDyrr1N9E/J/2RtdW/eg8zYiAethdrRD/AMOKOKUfVlVhTKb6po2lPk18jDxnpJhmus8zg82O2Xh5T+9CVbtqkWmxXFrl8GeYxuxcLK7SRbQwShvmZJ8KF3eyrq1hpfVuNNW2wNW/tGFiYcjWBUx5iAwZWvZWsSAdL3oYFbp8zp4jJFtKH6VysXhN2Uc16TKqTOrgZassV3WbG3vSDEtlhWeTkhGqcmrsEPJ3QHLe25RTrGoKjl4rJ2uRyS6v5nTRPinwqLdhyUEGbLoDuIJA1sW3moSmldnXw+KSx6qdd5PpRg5eXkmaJ0jdiYyVKgxg5UK33jKBrS46UUi01cm+7Z+4xCaohGx7ZTiMtKxtZJFTpkKWFurNe/VST39n7opiSj/kfu8WIKKdskootahYdJKISdN+/wDnRbRowbdINJGb3BU/WX76RPvOiUW22mvVF8Jgnd1W3tMBfeACdSbUJTildhhhySklRWachiAAFBNgUUm3C+YXvRUU1b5+Zp8RNS0xSSXJUv5VlsPjijBgqEqQR6ttRuOhFZwTVWzR4lxd6V6fQpmVvmlSem4v0318a1NdQKcJuqpvxsFloiOISIaH+uNKyuHlIJFCxsQpt2cOa++g2uTLQhJ1JIZxitGqBbglczG30ibLfoFu+khUm7LZ5TxxiobXu38l7hc4xyuUkFb3sQp13X3U+iN2c/5nJVNprxSKhs2mUA84uPjWe3U0Za3VJPwLhiQbkm27jQ8iibaeokRlgWvZQACT07h10LrYzg8icrqKW4yroq5UKm6jMWzAk7yBbcKVqTdv3UVhPFjhoxtbre73/oHoOH7j/DWjz/tC2ui9JfwRwN+O4/f2ih1DScG31CbPgzMRzAmw8KXJKkPwPDqWVp9EXCdK9jkeelb75AcFytf/AK+oYBgNL6dIOnWKm9NloOcY1G9vvoWPrL6w3EW4E30tegnpewmbBHPjrIt09u9+FkpEl9VHVylvP76Z5J1s/gcy/D+HjL2o+7V9/MYOFjsDZl6mDW86RZZpnR/4Zwko2rXvsXOGIZluAFO86XvqLdlW7VUmeQ+Amsssaa26vbyG4NmlhpLFfmzH7qV5l3FY/hmRr9SsticBJGLsBa9rg3APTWjNS5E8/BZcKuXIHDdjZQSeYAk9woy2OeKbdIZeF19pGXrUjzqepFexn3M5Gok2g6GgzDKGsK0NxbqKFocjawpkK+ZGJfSlvoMkJvMw3MR2mjF2gPmBbHSD557dayb7zez3A22pJxseym3M4oGdqHiooC6UVO014qaNA0n0TYGx45B62Bwr/pYbEBl7AWPnVuyUnvBPyZzubX7n70D27slI9Uj2nB04duUUdgasoKL2UkHU5dYs8jidvshy/hqZP0MXg3fvNn8q6Y79RNP/AMfRiksrS/32wcTfcZEGHc/wx2PbVEifqY2M9CcZK6tHhYgl1uMNPHOth7TKDMza81GMZRdoeU04JXueb2pgZMO5Vo5U1BHKIUJAPT1VNPVK2WWRQxtR5v5CzvorHjm+21dGZWk++/mRxy3Nf0RxvIzJLqQmdyB0I1ie21cjw9tPQevgy6MDk263A+ku25cRMeVZWyXRWyIr5FNlDOou1gBvNVpLkeTkfttiWOxQdywVEvb1UBCiwA0BJ5r795qdHdCfsq2aG24uTXDxcRAJG96c8oAepClSxu3J+PyOme0Yx8/j/wAGZT2K0cawB1Uthmbi8oQe7GuZ/Fk7qX9/kVTaxPxaX8iNqYlRNq1mS7giztzkjmJuO40NKZRZZrrfg9znUA0ExpxSlRFqIlUMSQ29ZrhSxC2GrEam3QLjXppE+iOnJjSucuV7eP8AXiDGXgWHYD8aO5OLxp2m/v3jGOkSR7q2VbAKpB0UCw3X6+2lgpRVFs84ZZ3q8lXL5gMpXUNpzqf6NHZ8yXtQ3i/RlhOx0Y3HTqew762ldBllk3UnaKqbHqNarQFLRO+5hIISzhRvbu7ej7qDaStlIQlKaS6h2xCZOTAa2ctm010sNObt40mmV6vAvPLi0PHG6u7++gHKvBj2r9xptyFY+jfp/wAkqtiDcHqoN2qDFaZKSdlzuIHC/dcUCz3Tiul+g9hjycJkGrOcliN1t9ufSpyWqaj3HRw854sMsr5t0vv19BJJOdVPYR5EU7RxrI+qQfDMC4sLXNtDprw1pJ3pZXBNPIqVbjORkkKuCMntA8LbvMUkktPmdPD5HLLbfsq36cviXmTL9EDiWGYliLkDSli7H4mGh3sl1bV22UjkANxkPA+0t6ZptdTlhlUJWtPxQxiCHZcoG4Xsb67vKp8k7OmUo5JrT15+ZLMSTbKFHOo3DTmuSaC5b8wT1apaaUV4B48XfMhZbOLE6i1rWOumlhWSp2kTnl7WLhJqn7jsJPIgGRsvSpG885G+tOVuxeGw6Majt8OZrRekEitZpWYA6+qO22tJTe5SSxxbTW/kK7RdZZS8WmYAlbWsQozlRutoTTqdbHnZeG1yuD+tf8GtDj8IPV+SlgABmMhDk8WNtBfmFLKRRcI0ufw+2GxeChaJ5IVkRky3R9bqxtdTvuCRTQkc+bhpRra77g2wdhmaN5WkEUaGxLAngCTbTQXHfVUupxyVSUadvoPy7AGW8WJgk6M2QnoANau5m0PrFr3GFNmvlynNcDLbW53C1BczSg1sEm2Nil1MEtvcJ8q3ICSe1r1X1MeYkEggg8xFj3VluM40KvJT2K0CdqIKBM1MibPqexvR7CjfhMdh27WHYy0/ZQveMkc/aS70we3cDFH7G1MRhjw5QS27xahpintNrzs1tr9K9x5qZsedIds4OYfRllQk/VnjI8a64X1dkpV3Cc2yNqNq2zdn4rndIsOSe2B0PhVEJt3mJjMDkJM+wZoz9KJ8XGOsFg60ybQr5mJj8ZhDcRJionFrJLKkiDXUH1FYaX7aSa6o6cMvapmKmoOo0J0p3L2UiSVypBExGUOAdMlgOclhc916OKo3J86K5c0t8cX7JeRtWvxNDMqm0LBrmxzZqmVo4TlIdlQXUXGdgLg2vxrkmqbkj2ME7xKMkmq7v55npPTjYbI5xMj2EzuI1WN2CxxHIudwMoNlHqgk2pMKfZqkTz5sUcri3yrpfQ8hwvwPHhpv86tVCxnGStExRl2CqLsxCgc5Y2Aoctw1boaxs39yLZIncA8SSQGYnpyjuFLFfu7y+SSvRFbJ+8WvRFTROlA2xFqIHQy6BVVmFyw9UXsLAkFjbXeCB1GlVu6LT0xjGT3tFOUX82OxmHmTW9rvE1wf7fiw02JRkRMrLkDWsQblmuSdB0DsoKLTbvmPLJjlFRpqr+IFY1O57HmYEeIvRt9wqjB8peq+llGW1axXFp0WjG8dB8NfhWY+Pm0VvRE1B4YTI4A+ce4byT2AnspG9K3LqHazVdX6faCQ4zKbqq7iATmvZgQdx0Nj40HBtbsouIUX7EVtt1soJE+gexj8QaNPvE1Y/wDb8fqcch3Zh12I7xahuD2HytEqND1eRoXuhkmoy++TJzaX7D21q6BjN6dXuNfGIyQwxqDcqXJG8Ztwvw/lUI05ts9LM8kMUccL8a+/EUBmG/P3E+dN7HgcTedc7K8ub6hdD9EKfC1HSq2EWWSabS9KG4UzG17ljr7qXP3CpSbW/cepw+OMlXe9/Jb/AER2OBYoo1Opt0s2nhatCkmxOPuU4wXPf+vgCeJQbFzcb7LcX67/AAopt70cE8cINxb3Xh/YXDWBPrjcd9xrw4c9qEk2uQ2GShK0/mX3RnXVm69wpP3F7rh2m95Pz5F8U2QhVA0AubAknje9GKvdk+JrFJQj0W/mRHiSOC8Pm23dVZxTJQzTjukvQNh1zFTzsbjq1pJbbHRh/wAs031e4QYpy+hOpsNwGum7cKyiqJynNzqL8hqKUK9mZTY6kKRa3EG2tDTa2Qe3cJaZv4EB7kktck77m+vPemqiDlFvZmik+S8ZdmB3j5t94IueB42pd3yDJxg/a3DYZoyy5jcX1Hsk9APC9bcGuDT0vcNFtRo5VkVEzIfVuCbb7cdbXqkXTtEJxU1Ul9RjF+k2JlVQpZMtzeMkByT87q4dtCU3ysvw3C4m23H1ETNNOWMuVgsZZnkUXVF00YDNe5AA5zUtTbOmfD4oRSa2b6DmzNr4JBFG0YyhfxjtEGZmtckb9CdBzVS03ucfYSUZaXv0XJe/5mRtPGwSDTDIuujROQepgRbwpVJo6VwUJdb9EA2dsmGRXctJZSoyi2bW+twNRpzU7ytE/wDw2GtX1PTbB9HsQn/SbWhf9FZm+zrXY8cv2yXqfN64/uizQ2lhtvKPUdJh+jyLX7HAvTRjn6u/Rit4um3qeG2u+0lJ+UbKhk6WwN/44beddUXXNEn4M83PtXDKfx+yo0bnjlxWGPYrs4HdVE0xHsN4T0pw66pLtWDojxiSqOoFUJHWaa0A0R6YFxb8LYi30cVgo5x2kM/lTbGQCaVcRYDE7IaxJu+HfCOb855FQe+rSl2kVC/vyNydnjcbgOTGrI2+xjkWQaG2uU6dtq5G6lRXTFwbKTtmPXbyqvESUsjfl8kCCvYe2FjxHPG9tY2zC+71AWF+6o4+G7aai3zPQhxsIqq5A9qYkySh+LIhPWUFzVc2nV7K26HDOTluyJsScqoSbKWIUk2XOFuQOF8o7q5mjowSpM0fRCMHEcofZgjkmP7NTl/jK1HO6hXfsdvDU8ivoZaGnY0W27ZalG2INEDINEVmjttbS5PzaJH2oozfxZqnB+zfeWzL267kkJWprEo61Y1HAVjUEc6DtHd/zSrmysn7MX5/fxKK9jTVZNZHF2MYPDB3UahdSx4hUBLeA8aSUtKfeXx4lOSXR/xzIXGMD6pyjgBbQHh06VnBddzLiJ37Oy7kd8pPEKetF+6tp7jdrLrXoiTKDvRezMPjbwrU+83aLrFfEgqN4v2/fQsOlNWi8h16wPEa0FyNkbUr7y0cWZ1UfOK+NqDdRseENWRRXWjW9ISzyhRuRQOYXNyLk6Xtao4aUbfU7uOUpy0x5Ld91sRTCPvAPYQfI0+tHD2WToTI0g9rNb9K9vGslELeSPO/f/Y1s3U34kZR1kgHwtU8ncenwDu5Pu/r6BbgYh2OgUE9uWw8TS/+mkuoclLi5SfJL+EK4eEZS7E2BtpvJPAX3ddO3vSPPjjTg8knt82ddD9Idob4CtuT/wAfj8P6D4fJuLWGYHVTwvfdeklq7iuJ400pS2u+R0hLycPWbS3SbCsvZibJJ5crfe9vILjMQc5VSQq+qADbdQhFVbNxM2sjjF0lsDXEMOPx86bTEjHLki9mNYAgtc/N18PvtST2VI6eEqWS303B5taZbI45vU3LvHORy+0wBte2pt11k75Bni0VqdMOCD84bhz8NOagl4CPS+o3G9kNiLk2uOYeVCtx9o4m0926BNiGufWPn50UiPaSXUBiMSXADWOUerwsL3I00rVTspqctmLh2uArEXsNCRxoOh4OVpJkY1kDEEljxYWAJ4kCkjFvdHVLJGD0ytvqV+URhAFBD3JZmFxb5oUA6cbmmeN9QR4pR/S680Uk2k3J8kVQpnz+rmUsbWBJB1FtwI4miomlnk5amk9qK4f0ZBH4naOCboMrxHukQV6coJ86PlIzaWwR/RraQ1iIk6YMTE/cFe9GOJLoBzvqKTYjbWHOp2hHbn5cr8VNWjEm3YFf7TNpp6rYotbesscL9hzJfxphCW/tDdzefBbPn6Wwyhv3lOlHYxDelGz3/K7IhB4mHETQ9yi4rez4hTon5VsVxrh8fCT+blilA6uUtWpd/wADJlJtmbJdTyOPnja2gxGHLC/AFoQbddjVIwuXNG1UqM3G7DRACmLwstwfYd1ItziRFsTzVTiMMYRTTfw/hsbHOnsY8JtmPOpA7bXPdeo456G34MXSMg2yH9Afd8KpxcVUGusV9B4OjjiC2bmJBt0gWFcLSR6HDybi10N/YEB+SYsoPXcwQi3M7lmH8C1z5Ze3G/Fnfw+K4yrn9r+QW29jphREDIXZ485yJeNdSAnKE2ZtCDlvYi1W0zZyy4nDBuO+3Wtn9DGDg1nFjRyRmrRN6wzaGsFD6skhtaNRv4u7ZUH2j9Wlk+Ue8pipXPu+fJAcxJuSSTvJ1J6zWYE5Pdk5qFDaibisbUiNK24LiXy3FgRff/xQ5PcptKNJ7kLDcAkhQd1769QAJtRsRY21bpIdwZRUkHKLmZMq6P8AOZc1zl09UGpyttbHVj0xg1at8ufvFxhjwKH6yjzIptRNYX0a9SThHHzT1gXHeK2pBeGS6A7VrJ6S8fEdB8NfhQY8Vaa8Dk1BHR5VnsxI+0mjQ2Cl5VYkWQEkcdAbeJqWd1BrvO3gIPJkUu77/kvtybNLY8ALjhmIBb7uylwqoDcfLVl09EhCqHHQWORhuJHUSKFIKclyY5szEnlVzai/bfgankj7No7uDyvtFF9S76wM53vJfsBsB50vKaj3Itkerh8mR/ufwul8iuJFo4l5wWP1jp4CjH9TZzZVWGEV4sq0AW2Y2JF7AXIB3X1Fq13yIyxqO0nv3HcmvB+8EeV61+AmiPRjWBUAgll0NxrvPNr2d1JO62R1cKoKa1SW24qzMTrvJ86elWxzSc5St82OYyQq2RTYKBe2lzxJ56SCtWy3FPs59nDal8QaYluf4+dM4o51lmupeOQXFxpfhp5VmttgRkrVoZxTXdj00uPZD8U9WVsvEpJAG80zdEIQcpUuY0hUEi5PSBpcc2tLbYZxUG42Q9ufvFFE35lMVLYKEOgGpGl2O+/GhFb7nVkklGKg/PzFDiGGt9R2+dGkSjkmuoCSXNe9r89reVZRS5Da3O9XMBGmZgo3k0zdKxYw1yUVzZacopy3Y20vYAd1LFOSs6Mjhieh70ekxH9kzKLjEEe/hp1HayhhXpyb+0z5aLS/5PN4/wDs+mU2WfByH6PyhI2P1ZstMp9BWgMXo1taH8lHiQP/AF5c4/wHNVVkyk+3drQj8c+LA5p42cdvLIaNy6BRnf8A9Y7flIcHL0vhYgf3owpo6mCyF2zh2/KYCD9lJiIfAyMvhR1LqjEricA2+HFR+5PFKO54lPjR/wAb5phsp8kwLeziZ4/1mHVvGOX4UyWJ9QMJBsSFmAjx+G/aCeHxaIr403ZRktpAuhDaOE5P58T6kXjkWQeGoGvEVzcnQ75AHb1V6viatkacIeT+bMzo5AN/GuVpvkdmHLHEql1NvC7YEeCkRT67zgk7rKsZGh5yWt31Xh+HWvtpraK+JfJxkVhlGD3e3u2ZlsfX6/up+Jd5Gzz+hZsSxGS5yg3y30zWtmtz20vXMy+B7sFegdNm28eTAIeM05b6sYZR45q57vNXcvmd0Vp4W/8Ac/v5GalOwQOrA2ONEDIrCl8PGWZVG8sAOsmwrSew2LeSSD7RcGV8vsg5V91PVHlftpY7RVlszUsrrktvQDasLR1qxqJXSgMtuQfOWGpuQL3O/p1peRW21uDV6LRFZKZcaEHh/VxW5oMVomn0NT0Zjs0jHUAAd518BXPxT2SPQ/CU1Kfht8xPFSK8jNcnMxO7TU8KpFOMUiOWeOWRtOzkRfpEda/cazsX2O8nkxwZfEeYoAqPeWjjIYHfYg6WO49FB01Q+OLjJNG1PhQ0cSD2bgnqJJPhXKp1JtnsywKeFQXK16GeqZsRbhmGnQBe3cKtdY7PNyQ18Zp8V8EAnlzOzc7H+VMlUUjlyPXklLxOFYSiCaxqGsCmYj9Ehj1Df8KSbpHTw0Nc0u537iksoZi3OaaKaVEc2RZMjmuofBRhsxPsqLnhfmFLNtD4cUZ23yStkCXoHdTUQ1X0QXlOgeP30EgN30GsJOAwOu49O+hNNofh8kcc9TR0J1N99FbojJPqXdtKwijuAQE3sND3ULRWMJPdIE6N9E+dF1RtMu4nEMUjS2hbUnj0C9JHeT8DryrssEdOzlzE/lDcGbvNV0ruORZJrk2DacnfY9YHnvoqK6AeWT57+ZpHYO2sOLqmLUD82XP2Ca7qXVM+fbvuMzF+l+1IvVlnnHRMubwlU1aJNiUfpdKfWeHByNf2mwsKt+9EqHxo8gdLHIPTlxvhy/qcVjYR2LyzKO6nUqBYWT0zR9JI5yOmXD4gdonwxJ76osoWykm2cA9gYwPewUPnh54j3Cipw+0a0CI2cdxiB68XD8JQKf8Awv7Ztjk2JhHGk6DoGJjPhNFH50eyxvk/j/RtjofQ3P7EpPZBJ/lYhj4U35VPkxbXVlcT6DYlQMt2B/8ABilt1kw5e41PJw8oq1uBSi+TR52fDSRmzo624MrL5ip9hkrkxlJAWa9SqgylqdhZW9RVHST1k/d510TyJYY414t/x6IFDQFnufog94ocZBRnt1SfqikfEEu81xPkdODm6JZaB0uCPReky5I8LF9CFSetwGPiTXJheqc5eNHp8RHThxQ83/BnLg5LXyNbdu3kbwOfeKpqj3iLHNc19fTmLmmJMiiKzrVgMd2JYTBjayBn101VCU/iy0mX9JbhFeS+4WRNKLe40IbFrUtj6SbVrNR1q1moJDvHd36UHyGx/qBU5yPZhHPqjoPmP5eNKudFZv8Axp9z+Zr4GTLg5W4u2XwA+JrnyK8qR6eCajwsprr89kZKLVmzz4xCUo5IFYWiQaAY7M2tjSG7KTcWDC/C+hA765s8dkz2eAyO3HpzQlExVpJfosVHSzaeANUaTSgcluGTJn7m17+QsrXp2cak3uNSIqAZsxYi+UECwO65IPdakVvkWlGONLXze9A86fRb94f7aNMm5Q7vj/QbCzopJ9bUEbgd/aKWUW0W4fNDFLVuCCDgwPWCD93jT2cygujGobiF+csB3f8ANSf60deOLXDTrm3QJaezj0hAaNgosHrcxWtxhX49FBM0luc7XsOc2761gSbdI7aUnr2G5QABS4+VnVxqrJoXJITc1Q5aB8qRuJ7zWpDamuTKO9xfjWSC3atgSadEnQjFtvFRaLLKnU7r5Gu/TE+fuQ5H6b7QUWGMntzM5cdz3FOhSj+l+If8qMPL+twuHc9+QHxprAAfbkbe3gcGfdWeE/4UwHhR1AIbGYJ9+DkTpixRHhLE/nWtdweZLRYAjfjI+sQTDwKVrRqKfg3CHdjGX9ZhnHjG71lQKBjYqH2cXhT7xmiP+JEo8a1GohfRuZtE5F/cxGHa/YJL+Fag0EXYmOiOZIcQu71owx8Y6dZMi6sGm+gQ+kO0YdDiMWg3Wd5bdVm0p1nmv+EK4R7jJfEGS2Zrkbt1653zHRS2oFFu40ND9aCyufADsFUyzc1FvokvQ09pMnD1zTOvhOtl3FIjraZ6/bUqR4rlJFz5AiJHcgMyqLliNQovw33qfA8O8ya5K7f0O3juIWBRa/VSS8Orfx28TI27tiTEzKZNCiiNVWyxoq7uTQCydPOa7MsFCTiuR89JuT1PmZx0Ygnq678fGueSVbHXw2WWrS3Z1qQ7ipogY9i4ckUI4yBpD1XyxjuDH61Incn4bF5R0Y4rv3+guooMeCJBNAZNk5q1G1MnPWoGslXsd1ajLJTujpFFri/Tx7d1GL6Mlkgq1IqDoRzj+daqdmW8WjWmZRhYo7+sSZCOg3y+Fc+7yuXTkd6qPDRhJ03v8xBRTsRRVFrVrNpOoCuJNYShzZ82WRelSvibeNqnljcGd/CT05Yt+XzGtoRZISOdye86VLHLVkXkdfG41j4efjK/ViOBTMyjnIH31abpWeVw8dclE7aEmaVz027tK2NVBD8U9WeXht6AhTEaJFA1FgaAKDzyXRB136SLanstQit2yubJeOEV4kKaxKmMYFMzgHdvPUKWbpFeHxPJkSfIu2LJJtZVvoALf81lFJCzyOUnp2QVcQdNb9YB86FC6mQcQb3sNDfdbyoUaM2nYKSTMSdxPNuopUNKXaScnzYuWp0TdAWamA6LrCcpYkBTuJO/XgBrS3vRVYZdnrey72C5IfTX+L/bT2+4i8S718foba+n2JmYq2JWAgG64iMYmM5RrlbkmdTvNiCNPa4V6S77s+dybSpxp9QMuKaQXP4EmJ3+quHY9tojTqVdCbA/g4sLnZUL9OGxjHuVZpPKm1x7gUxKbZkI1k2dtGEc4fOP8TDjzprgwbmZJDgb2E2Kj6JMPG9u1ZlPhR0431ZiG2fhj7GOTqkhnT7KuKPZwfKXwNZT8CfRxOFb9qU/zFWj2PdJeoDhsHEH2Qj+5NC/gHvW/LT6fMNMHLsPEj2sPL1iNmHeARQfD5F+1mpibxvGdVeM9IZDSOElzTMMw7anX2Z5h1SuPC9LbNYy/pHiGXI0pZTvDrHJ4upNZzbVMNmZK9zfyAHgNBS0a97LMb1r2SGn7UnRD83NQS6mm+Ue4rrwo0CM5J8zT27jzNM7C4zNu32vwrqgvy+NYlz6luKzvPlc/TySJxRBna27ObdV6hxCaluIBxDXeud8iuJ+2itKdttExqWIUbyQB1k2FB1zNFtuka/pKQJ8i7o0SMdSC1c/D7w1d7bPT4xVkjDuSElpmGHIisDY40RWcBWFONESQSPUEc4PhqPEUr2dlY7xa8C2zYs8iLzkX6hqfAGtlemLYvCR15Yx8R/agUSEtck2so9UBQLC/duFQwNuH8npcdGEctvn0Xgu8XEo/Nr3v/up68Tn1r/b8/qW5VPodzMPO9Y1x7viRmTmYfWB/wBIobgbj4kkKdzW95fit/KsK0nyfwIAsdd3Pv7jWfgGN3UjR2hIDAADcggHrGhvXPji1lPR4vJF8JSfKl70K7OfKc5F1QHtJBAFVyK/Z6s5ODem8r5IWzgknnN+ffT1SoipqcnKuYQEUu5X2TtKG4Gl0OtWsGks24dfwoolkTaXmcDpQD0HcA1lkbmW3fc/CpZN2kdnCezGc+5AIapJnDCOwUNSjaSC9YGkFnsaajLZlJDqeuigSSsCdTYcaZCpW6GdrP6wUbgPLQVPCtnI7/xJ04YlySE71U4qNDYMruVRAmZoZowSkVzdCAOUcer7Vr3FdUG7aPJ47Glpn3r4r+qM0+gmPXX5K7gb8hSX/LY10s8tczPxWwMUly+FxC+9DIPNaKQGKQ42WI2V3QjgGZD8K1GscX0ixQuPlErD9Jy/2r1kF2tiH27K3tiJ/ehibxy0ykwWRLtBdzQQHTgpT7DCisrrkvQZ7MocRD87Dj6kkg+0WplOPWK9WDY6KSAG4E6e7Ip/0CnjPEujXk/6NsPw7Ut7OLxa9HtDuEgqnbQ6SkvR/wAhtBm2mWH/AFl/1uHDfBqbtl/7nrH/AJDfj8CnLdOBf3oSniI186ylGX7oe9NfwavIFiIc50iwo0t+LmKC/wBKzy7/AA6KnPA5v2ZQ9zX8g00LR7DnO5Ax/ReNvstQ/J5ui+K+oHpUd2AxWAljJWRGUjeDwuLi/ZXPOLg9MuYErVoFG1iDxBv3UqdOzEgb6MpvmVxw1McVrOTXTxy9v0FWwEtdq4Hsi+DeZekPQo0PR1AcTGTuUs5/Zozeaip5nWNl+DxqWePmL4mbPIzc7E0IR0wSKZsnaZpS8Sy0GXhyIoiHWrCtEVhTjRQkgkRsaWRTE6ND0dgvO3MoNvraDwJqXEy/x+Z1fhuL/wAzLujfx5C2MlzSM3Oxt1DQUYLTFIGefaZpS+9igogSLUAnVhWiVrGQUag9GvjY+fhS9Sley/AFipSCeZwD27j4g1SMU15HHxGSUZtdJU/v0G8SMuHQfSOY9tyPC1RjvmfgellWjgYL/c7E46pI5cKVDYRUjzsLljZQd2m9jz0ibctKOqUFjxdpLdt0kDGIP6P7q/dRogpyfOvRE8tzqvdbytQC67kSko+iOwsD4k1mBUunzLMyG+9e5h8K24XpfgHMmSKwIOY6m263DX+taTTqn5FJS7Lh9nbk/QCklFohCTovytDSNq8CpkFGhdSB7zoCeoXpqBd8kWeFjc5WHQVNZNDSxydun6A8Kp5RAR84eBoy2iwYIt5op96JxzAudf666GJNQOnjnHt+e4HSmI1ENsiH1ZBdSeSltZlNy0bCwAN73Aq6klK2cHFYJTwJR3afR3s/I8y11bip7Qe3mrrVM8CalF09hqLa+IT2J5l92R18jTCWOJ6WY0f93ORzNIzjuYkUVJhsq/pNOxu4gk6Xw2Gc95jv40dbBZJ28D7WEwjfsih/wmWtrfgEltpYcn1sFHfjklnXzdhWUl3Blz3KtNgza8E6+5iFI/jhJ8aOqD6fEDSOaPBEaNikPSkUo+0lH/H4m2OXA4U7sW6+/hyPsStW0w7/AIAI/BMZ9nGQH3hOnnFbxo9nF8pIIR9hMbZZ8M1h+fRfCTLWWG+Ul6mZx9GcSx9VFf3JoH8FkNH8vMVyRWX0axYJ/wDyT25xC7DvAtQXDzrl8gucb2YsdnyobPHImnzkZfMUXhyvemzJrvAuoqDTi6YSq8aWRfBzYxjRYjpUHvAr1fxKGlw8Yr5Ii1TYPDjfXkTOrhVu2GKmpHfTNP0cX8ZIeaCTxyr/AKqlxH6Pejs/D1/m9zM9F9aw56d8iUVc6R6TB+jEhgfEP6kKC7SN6qbwuVDYmRrkCyi1yBekjGUt1yK5+Iw8O9Encu5dPNmJKi2uua1+NtRz6buqm0s5lxmKW+689wNYvqT3RIFABzUUJMhTWYYM9BsIZYppOZfsg/7hXHn3lGJ7fCezGU/vazEiGldMjz8UdrL2pSuksooG0nGsLpJFA1F4t/WCO8WoMeK6C2J1UW3g6dv8x41aDp7nBxON5ILTz5epqbcGUIvNYdwtXLw7uUmev+JpQxY4Lp9DOSrs48I5tfQon0VHfUsO+qXidX4jt2ePuQsDTkIrYtQDR1YWiawC4N1I7e7+V6y5mmrgyUNKwQ5HMaxqL4RMzgHdvPUP6t21pvTGx+HxdrkUScdiiWyg2UcBoO4VoR2t8ynFZF2vZw2ihfN00xJEjEMNzMO00aQVOS5Mq2IbjY9aqT3kXo0K5tu3uQXB3gDpF/EGibUpczIArqbPMSHsLkkISfMV4Mts69ALaEdBpE9D1dOpWeJcTDs5c/2vufd5MqcFgzunxCWNjnw6NY811mHlXbcGfPuLTafQq+ysOfZxqdTxSr9kNRqHf8BaKrsMH2cThj9aRP8AMjWioJ/uRqOXYUvzTCx/RxEB8C963Yt8mn70MtvMg+jmK/Ms3ulX+yTTfl8ncIUOyMQBrh5hY/mn47+HVSvBkT/Sxv2iksTL7SsvvAjzoPHNdH6AsGHHPSGL1jHGsEuyjN3UEElWKm6kg34G3lVFlmurM/E0MPt3FL7OJnHVLIP9VN+YmuvyF0Rb5A8ZtKWQtykjPc3JY5iem5qUpa3qfMdrTshJd9JLkNidTsJO97cbC39dldfEZu0jDvUUmLL9TooTpauTxC5UtJFzz1hVJrkxzZOMMchPBkKnqNj5gHsqObGpwo9H8N4iWPOm91TNPZ4WFeWdQzNfkkPsmxsZH/RvpbjY8L108LwcuIe/6Vz+h05uJ7BXH9T5eC7/ADfT39aKY3aUswLSSF+Fr+qBvyhdwAsNOgV358GKOP2KPIUmymFAZGvpzW/nXkS2YyKRleTK5TmDhg19wIIZSLa6gHfpY85pZnbwcmm10BXqZ6FnUUJJ7EKaLEhI0ZJ2iiCX1ks5HMvzR22v3VBRUpau7Y9OeWWHEodZb+S/sVDGmYkJOiwalorqaLB+itQdfgdmFamDXEm4oUwa4nCQA8aNAWWKdlsLECy66BlJuLWAYa0ZPZgw402t+q+ZbauMEh056TBjcOY34hxUctKPQDhVu6jnYDxp5Ok2LwyuSXiH2ibyk8N28eVTxKoUdPGe3xF92wPLRs2nY61YGk6sK0QawjRaM6/1xrBSOjNZkYPY5zRRmNbM+eeZQO8/yqWbkkd34eqlKT6IQBuSemrclR58blNskmgWogmiBlSaIjRF6IEIVc4SyGxoMeDpj74bCE3knmjd1BI5BJEDX3qwnVuH0eJq+KnFeB5v4jHTnb/3K/v32Bk2Thz7GOjPQ8U6fZVxVtu84KKH0fPzcRhW/alP8xVoqCfVAoqmwptbCNubLPA1z2SXo9jJ8q9UMlQJtkYlf7mXrCsw71uKb8tk5qINyAmIThMnY6/Ct2WaPR/EAVdtYlR+XmGv5xxoLdPTS9pli+bGr2S6+kuJ4ylvfCyfbBpvzGX/AHfIWkQu3H4x4duvDQeYSj+Ym9nXoBxX3YT8NKfawuFP1GT7Dit23fFehq8WSNpwHVsHHf8ARlnXzkNHtoP9iNpd/qJfE4U78NIvu4j/AHxNRU8PWPxNpl3/AA/sgNhOK4lT78T/APzWlbwPo0Za0+aIEGEYgctOvXBG3iJx5U0YcP3v79xm5+Hr/QrioIwWyS5gDpdChYc9rm3VXPlSUqjyHS23FypFTQ7g1yIvREd9SRWMEwy3cDn0owxSySUI82yuCWmd+Y1tTE3OVTooC9QAsFHd5163GZ4YYrhsPTm/Hr/Yk5OT1MFhTaNveHka4Mf+nJAiP7OYZHubaaVxZOZSNCpfUgdHxoSWx08O/bdEBqSjs1skvWozmWgjzMqj5zAd5tQk6VmxLVNR72ObYe8zcw0HUN1Rwr/Gejx7/wA7XdSAx0WHElRdhSotJb7EEURKZ16xNs69YDKmiibe4TDvYi+7ceo6GhJbFsctxV0ykg7wSO42q63PMlcZOL6GjgltG0nEXC9B5/GubI/aUD2+CglhlnfTl5iMRqskcGNtvcPUzurY7Maxk2dnNaga5I7lOitQO0fcSJLVqE7TcIigg23jhzjnFBhjFVaAPIBTqDZyZM8YsbwEo5Nz0gXO7cd3PU8sHqSO/gOIjLFkl023FVA4GnZPGo9C2WlLaUQVo2K4FStGxHBlCKIjixGrnASKwSm0xpGfeHdYjzNPh6o5fxVXHHLzXyFoW59w1PZVmeTFb7lC9YDZYP11qRrLwtc2udd2vHh/XTQardDR3dMJHtCVfZkdeokeVUU5Lk36sWxhduYgf3z9rE+dUXEZl+5+oNgsu2ZbkEq3vIjeYNGPF5q3l8F9AzhFNooNqnjFCf2MY8lo/mZvmov/ALULpXj6st+EEOhw0J6uUX7Lit+Y74R9DafF/fuLDFQHfhh9WSUebmt22N88a9WbS/8Ad8iXmwpP5KUdUq/GM1lPD1g/UNT7/h/ZB+Sk6/KF+tG3+gVr4ful8APtPD4/UuIcLcfjZ164kb/6Cjp4drm/gFPIui9X9CwwOGP/AHTD3sOf9Mho9ng6S+H9Acp93xL/AILh+bjovrRYhfsxtTR4bFJ/q+X1Q8c2SP2icbsgRxhxicPLc2yoZcw6SHjXSqZ+BxQx603fu/hspHPN8zNMdt9j1aivMYKOi9oW0O7vqmHJLHNOPPl5XsGMVJ0URKlNtD4YKT3Dr7DDm1ru4N3gyLyY2dVQWF7IemuCS3JrkLpvNJI6eGVthaQ7aIoiuKNDYyDl1t80Mx+qDbxtUM7axs7fw7Fq4iPhuC2ifxrdfwrYv9NFuO3zs6KtIfFyLNQQ8ioatQl0cWrUK5M4NWF1Mq70yQk5M5GrNBxyYPaL2a/0gD22sfEVXErRw8e3DJfer/j+DQbTDoOdbn6xzfGuV75mz3McXD8Ogu9X67iEJq0jzsL3GTuqZ6O2krWF2INERogURKIasTkguHbXXduPUdD4UGPj32M+S4OXje3be1daqrPm5qWvQ+d17zY2oQqKg3LoPvrgxXKbk+p9hx2OODh44ocl9sSjqrOHCWagWkipok2VzGjQup95Bc85o0hJSl3iZqpzE1gsrtL8mnvHyFPg/Uzn/E/9GHm/khFdx7K6DxlyZArCnVjBIvaHvDzoPkFc0RJ7R6z50FyNLmdRMXbfQXIaf6itEUsKxi6/GsEk1jHNWYVzLze0er4VkZnS76yN1IPDq+Jpoc2GXQgVef6BEEfcOoVyDlYfaHWKy5j4/wBaLR7z/XGky8ynC/qfkETc3VXbwX6Mnkg8R0ObcK5OpBlYuPZU5nZwnUIamdqOrAZo+jv5R/1TfaSocV+j3o9T8I/1/cxfFflG66eH6ET4v/qJFo6WRXGS1BDTK0SbINYSRZaBkCenRKZKUWbGTity9R862PmzcV08n82aGP8AYX3F+yK5of6j8z2OJ/6Zf/VGZDXTI8fAM8Kkeh+0oKIiINEV8ytEVnNWRORMdCRsfMDP/wBQf1o+0K6V/pe48fJ/13/evmjQ2pw664sB9T+Kcl5i8VUZxYSWoIpLmVaiibBmmJMhqIk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AutoShape 4" descr="data:image/jpeg;base64,/9j/4AAQSkZJRgABAQAAAQABAAD/2wCEAAkGBxQTEhUUExQWFhUXFBcYGBcXFxcUFxcXFBUWGBUUFBcYHCggGBolHBUXITEhJSktLi4uFx8zODMsNygtLiwBCgoKDg0OGxAQGywkHyQsLCwsLCwsLCwsLCwsLCwsLCwsLCwsLCwsLCwsLCwsLCwsLCwsLCwsLCwsLCwsLCwsLP/AABEIAHkBoAMBEQACEQEDEQH/xAAbAAACAwEBAQAAAAAAAAAAAAADBAECBQAGB//EAEoQAAIBAgMDCAUGCwcFAQEAAAECAwARBBIhBTFBE1FhcYGRobEGIjJywRRCUoKy0RUjM1Nic4OSouHwB0Ojs8LS8TREY2TDJBb/xAAaAQADAQEBAQAAAAAAAAAAAAABAgMABAUG/8QAOxEAAgIBAgMFBgYBAwIHAAAAAAECEQMSIQQxQRNRYXGRIoGhsdHwBRQyQsHhIzNS8TSCFSRDU2Jykv/aAAwDAQACEQMRAD8Ayz6GxEZjs3Hx9OGxEGNXrHq38ag+R1Y8jhK00ZWP9HMIgIOKxOHP/s4KVbdbRk+VLpTd2Wx55Y4Silu+qZmn0eO+LaODkB3DljE5PAZZ1Xzoyxxq6Gx8dxKddo18TM2hgpYmAmtewIsVa461JFaCWl0g5uIyZJJ5JWF2ftGWIM8Ujxtm0KsVIOXeLdVIsacr7ju/MVw7T/c6+A3hNtYqdZ1kleRpUQENZi2SQMLXGhFibjpoZWlucvAYZSyKl3mnt7YE6YPCNkAjyM5ZmRCZJWJyqrEFiEWPcDvqUOsu87cuWKk4N7rp9+88m4todDVEJY9NJyKNEBcyJEzE8AbSBVHNYrfqpUtT1d1lckowWhLdrf6UZ4pyGwXDoXYIupYgDrNZulbNFapKK6k8qgJABYc+bKTbjaxtQ0ye7ZZZccG1FNrvuv4J5RD9IdzfdQ0y8Pv1GWbE+9ej+gfMpiKowLM4Jv6vqqNAL6aknToFLTUraKaoyxuMJbt+Wy/sSUkbiR1aVR0zlWqPJ0GXGyC4zkg7wfWBtzg0miPcVXE5l+5vz3+ZDC+ugvW8C20lq5WTEhuAN5IAtxvwrN95oxakqDT5FYrcmxtcAWuN9td1LFSastkyYYzcd9uv2w0MsVj6+tvVDKQL342vupZRl3FYZ8K/d02tOvfVlflOVg2SNtDYqTpcWJFjoesUdNqrZN59M1PTFtcmr+pQYn6JdSf07ito769DRz3tFyT87KmQtodemwv3761Jbozk57S+RX5MWBI3AjUkKL81zxplPS9znnw3ax9npvvt8xkYILluDJoCcrKRf6Ol70jyN308zpjweOGltOfV01Xl3/EHKq31uOhkFNFyXL5ks2LDOT1KvBxQvJEOa1ubjVI5Gedm4KD5Kq7iI4cxsP66aLyaVbJ4+A7WSjBbhHwluJ7VNqCzX0Gy/hTi2lL4FDEecEUyyI5ZcDlW+zRKoaOtCLhcvRWTqN4NG0+RNxlHmgig2vY26jSuSurHWLI1q0uvIslBsFBlpGMi61goKtAZBFpGMg0OlJJWUjJoYWQjUMe80lUO2mhuDaUy7pDW3E0xfND0fpBMN5B6xR1SB2cBmH0ge+qjWtrYHiRp4f0iXipHjTdqI8XiaeG29H0jsplkQrxs1cNtaM/PHbpTqSEcGg0+LUjRge0UbFpiGJkFj1j40rGMqdqUNCEzUozEnNAAvIKBjYwexJW1XA7OmP0sJiGw7fwSDyrr1N9E/J/2RtdW/eg8zYiAethdrRD/AMOKOKUfVlVhTKb6po2lPk18jDxnpJhmus8zg82O2Xh5T+9CVbtqkWmxXFrl8GeYxuxcLK7SRbQwShvmZJ8KF3eyrq1hpfVuNNW2wNW/tGFiYcjWBUx5iAwZWvZWsSAdL3oYFbp8zp4jJFtKH6VysXhN2Uc16TKqTOrgZassV3WbG3vSDEtlhWeTkhGqcmrsEPJ3QHLe25RTrGoKjl4rJ2uRyS6v5nTRPinwqLdhyUEGbLoDuIJA1sW3moSmldnXw+KSx6qdd5PpRg5eXkmaJ0jdiYyVKgxg5UK33jKBrS46UUi01cm+7Z+4xCaohGx7ZTiMtKxtZJFTpkKWFurNe/VST39n7opiSj/kfu8WIKKdskootahYdJKISdN+/wDnRbRowbdINJGb3BU/WX76RPvOiUW22mvVF8Jgnd1W3tMBfeACdSbUJTildhhhySklRWachiAAFBNgUUm3C+YXvRUU1b5+Zp8RNS0xSSXJUv5VlsPjijBgqEqQR6ttRuOhFZwTVWzR4lxd6V6fQpmVvmlSem4v0318a1NdQKcJuqpvxsFloiOISIaH+uNKyuHlIJFCxsQpt2cOa++g2uTLQhJ1JIZxitGqBbglczG30ibLfoFu+khUm7LZ5TxxiobXu38l7hc4xyuUkFb3sQp13X3U+iN2c/5nJVNprxSKhs2mUA84uPjWe3U0Za3VJPwLhiQbkm27jQ8iibaeokRlgWvZQACT07h10LrYzg8icrqKW4yroq5UKm6jMWzAk7yBbcKVqTdv3UVhPFjhoxtbre73/oHoOH7j/DWjz/tC2ui9JfwRwN+O4/f2ih1DScG31CbPgzMRzAmw8KXJKkPwPDqWVp9EXCdK9jkeelb75AcFytf/AK+oYBgNL6dIOnWKm9NloOcY1G9vvoWPrL6w3EW4E30tegnpewmbBHPjrIt09u9+FkpEl9VHVylvP76Z5J1s/gcy/D+HjL2o+7V9/MYOFjsDZl6mDW86RZZpnR/4Zwko2rXvsXOGIZluAFO86XvqLdlW7VUmeQ+Amsssaa26vbyG4NmlhpLFfmzH7qV5l3FY/hmRr9SsticBJGLsBa9rg3APTWjNS5E8/BZcKuXIHDdjZQSeYAk9woy2OeKbdIZeF19pGXrUjzqepFexn3M5Gok2g6GgzDKGsK0NxbqKFocjawpkK+ZGJfSlvoMkJvMw3MR2mjF2gPmBbHSD557dayb7zez3A22pJxseym3M4oGdqHiooC6UVO014qaNA0n0TYGx45B62Bwr/pYbEBl7AWPnVuyUnvBPyZzubX7n70D27slI9Uj2nB04duUUdgasoKL2UkHU5dYs8jidvshy/hqZP0MXg3fvNn8q6Y79RNP/AMfRiksrS/32wcTfcZEGHc/wx2PbVEifqY2M9CcZK6tHhYgl1uMNPHOth7TKDMza81GMZRdoeU04JXueb2pgZMO5Vo5U1BHKIUJAPT1VNPVK2WWRQxtR5v5CzvorHjm+21dGZWk++/mRxy3Nf0RxvIzJLqQmdyB0I1ie21cjw9tPQevgy6MDk263A+ku25cRMeVZWyXRWyIr5FNlDOou1gBvNVpLkeTkfttiWOxQdywVEvb1UBCiwA0BJ5r795qdHdCfsq2aG24uTXDxcRAJG96c8oAepClSxu3J+PyOme0Yx8/j/wAGZT2K0cawB1Uthmbi8oQe7GuZ/Fk7qX9/kVTaxPxaX8iNqYlRNq1mS7giztzkjmJuO40NKZRZZrrfg9znUA0ExpxSlRFqIlUMSQ29ZrhSxC2GrEam3QLjXppE+iOnJjSucuV7eP8AXiDGXgWHYD8aO5OLxp2m/v3jGOkSR7q2VbAKpB0UCw3X6+2lgpRVFs84ZZ3q8lXL5gMpXUNpzqf6NHZ8yXtQ3i/RlhOx0Y3HTqew762ldBllk3UnaKqbHqNarQFLRO+5hIISzhRvbu7ej7qDaStlIQlKaS6h2xCZOTAa2ctm010sNObt40mmV6vAvPLi0PHG6u7++gHKvBj2r9xptyFY+jfp/wAkqtiDcHqoN2qDFaZKSdlzuIHC/dcUCz3Tiul+g9hjycJkGrOcliN1t9ufSpyWqaj3HRw854sMsr5t0vv19BJJOdVPYR5EU7RxrI+qQfDMC4sLXNtDprw1pJ3pZXBNPIqVbjORkkKuCMntA8LbvMUkktPmdPD5HLLbfsq36cviXmTL9EDiWGYliLkDSli7H4mGh3sl1bV22UjkANxkPA+0t6ZptdTlhlUJWtPxQxiCHZcoG4Xsb67vKp8k7OmUo5JrT15+ZLMSTbKFHOo3DTmuSaC5b8wT1apaaUV4B48XfMhZbOLE6i1rWOumlhWSp2kTnl7WLhJqn7jsJPIgGRsvSpG885G+tOVuxeGw6Majt8OZrRekEitZpWYA6+qO22tJTe5SSxxbTW/kK7RdZZS8WmYAlbWsQozlRutoTTqdbHnZeG1yuD+tf8GtDj8IPV+SlgABmMhDk8WNtBfmFLKRRcI0ufw+2GxeChaJ5IVkRky3R9bqxtdTvuCRTQkc+bhpRra77g2wdhmaN5WkEUaGxLAngCTbTQXHfVUupxyVSUadvoPy7AGW8WJgk6M2QnoANau5m0PrFr3GFNmvlynNcDLbW53C1BczSg1sEm2Nil1MEtvcJ8q3ICSe1r1X1MeYkEggg8xFj3VluM40KvJT2K0CdqIKBM1MibPqexvR7CjfhMdh27WHYy0/ZQveMkc/aS70we3cDFH7G1MRhjw5QS27xahpintNrzs1tr9K9x5qZsedIds4OYfRllQk/VnjI8a64X1dkpV3Cc2yNqNq2zdn4rndIsOSe2B0PhVEJt3mJjMDkJM+wZoz9KJ8XGOsFg60ybQr5mJj8ZhDcRJionFrJLKkiDXUH1FYaX7aSa6o6cMvapmKmoOo0J0p3L2UiSVypBExGUOAdMlgOclhc916OKo3J86K5c0t8cX7JeRtWvxNDMqm0LBrmxzZqmVo4TlIdlQXUXGdgLg2vxrkmqbkj2ME7xKMkmq7v55npPTjYbI5xMj2EzuI1WN2CxxHIudwMoNlHqgk2pMKfZqkTz5sUcri3yrpfQ8hwvwPHhpv86tVCxnGStExRl2CqLsxCgc5Y2Aoctw1boaxs39yLZIncA8SSQGYnpyjuFLFfu7y+SSvRFbJ+8WvRFTROlA2xFqIHQy6BVVmFyw9UXsLAkFjbXeCB1GlVu6LT0xjGT3tFOUX82OxmHmTW9rvE1wf7fiw02JRkRMrLkDWsQblmuSdB0DsoKLTbvmPLJjlFRpqr+IFY1O57HmYEeIvRt9wqjB8peq+llGW1axXFp0WjG8dB8NfhWY+Pm0VvRE1B4YTI4A+ce4byT2AnspG9K3LqHazVdX6faCQ4zKbqq7iATmvZgQdx0Nj40HBtbsouIUX7EVtt1soJE+gexj8QaNPvE1Y/wDb8fqcch3Zh12I7xahuD2HytEqND1eRoXuhkmoy++TJzaX7D21q6BjN6dXuNfGIyQwxqDcqXJG8Ztwvw/lUI05ts9LM8kMUccL8a+/EUBmG/P3E+dN7HgcTedc7K8ub6hdD9EKfC1HSq2EWWSabS9KG4UzG17ljr7qXP3CpSbW/cepw+OMlXe9/Jb/AER2OBYoo1Opt0s2nhatCkmxOPuU4wXPf+vgCeJQbFzcb7LcX67/AAopt70cE8cINxb3Xh/YXDWBPrjcd9xrw4c9qEk2uQ2GShK0/mX3RnXVm69wpP3F7rh2m95Pz5F8U2QhVA0AubAknje9GKvdk+JrFJQj0W/mRHiSOC8Pm23dVZxTJQzTjukvQNh1zFTzsbjq1pJbbHRh/wAs031e4QYpy+hOpsNwGum7cKyiqJynNzqL8hqKUK9mZTY6kKRa3EG2tDTa2Qe3cJaZv4EB7kktck77m+vPemqiDlFvZmik+S8ZdmB3j5t94IueB42pd3yDJxg/a3DYZoyy5jcX1Hsk9APC9bcGuDT0vcNFtRo5VkVEzIfVuCbb7cdbXqkXTtEJxU1Ul9RjF+k2JlVQpZMtzeMkByT87q4dtCU3ysvw3C4m23H1ETNNOWMuVgsZZnkUXVF00YDNe5AA5zUtTbOmfD4oRSa2b6DmzNr4JBFG0YyhfxjtEGZmtckb9CdBzVS03ucfYSUZaXv0XJe/5mRtPGwSDTDIuujROQepgRbwpVJo6VwUJdb9EA2dsmGRXctJZSoyi2bW+twNRpzU7ytE/wDw2GtX1PTbB9HsQn/SbWhf9FZm+zrXY8cv2yXqfN64/uizQ2lhtvKPUdJh+jyLX7HAvTRjn6u/Rit4um3qeG2u+0lJ+UbKhk6WwN/44beddUXXNEn4M83PtXDKfx+yo0bnjlxWGPYrs4HdVE0xHsN4T0pw66pLtWDojxiSqOoFUJHWaa0A0R6YFxb8LYi30cVgo5x2kM/lTbGQCaVcRYDE7IaxJu+HfCOb855FQe+rSl2kVC/vyNydnjcbgOTGrI2+xjkWQaG2uU6dtq5G6lRXTFwbKTtmPXbyqvESUsjfl8kCCvYe2FjxHPG9tY2zC+71AWF+6o4+G7aai3zPQhxsIqq5A9qYkySh+LIhPWUFzVc2nV7K26HDOTluyJsScqoSbKWIUk2XOFuQOF8o7q5mjowSpM0fRCMHEcofZgjkmP7NTl/jK1HO6hXfsdvDU8ivoZaGnY0W27ZalG2INEDINEVmjttbS5PzaJH2oozfxZqnB+zfeWzL267kkJWprEo61Y1HAVjUEc6DtHd/zSrmysn7MX5/fxKK9jTVZNZHF2MYPDB3UahdSx4hUBLeA8aSUtKfeXx4lOSXR/xzIXGMD6pyjgBbQHh06VnBddzLiJ37Oy7kd8pPEKetF+6tp7jdrLrXoiTKDvRezMPjbwrU+83aLrFfEgqN4v2/fQsOlNWi8h16wPEa0FyNkbUr7y0cWZ1UfOK+NqDdRseENWRRXWjW9ISzyhRuRQOYXNyLk6Xtao4aUbfU7uOUpy0x5Ld91sRTCPvAPYQfI0+tHD2WToTI0g9rNb9K9vGslELeSPO/f/Y1s3U34kZR1kgHwtU8ncenwDu5Pu/r6BbgYh2OgUE9uWw8TS/+mkuoclLi5SfJL+EK4eEZS7E2BtpvJPAX3ddO3vSPPjjTg8knt82ddD9Idob4CtuT/wAfj8P6D4fJuLWGYHVTwvfdeklq7iuJ400pS2u+R0hLycPWbS3SbCsvZibJJ5crfe9vILjMQc5VSQq+qADbdQhFVbNxM2sjjF0lsDXEMOPx86bTEjHLki9mNYAgtc/N18PvtST2VI6eEqWS303B5taZbI45vU3LvHORy+0wBte2pt11k75Bni0VqdMOCD84bhz8NOagl4CPS+o3G9kNiLk2uOYeVCtx9o4m0926BNiGufWPn50UiPaSXUBiMSXADWOUerwsL3I00rVTspqctmLh2uArEXsNCRxoOh4OVpJkY1kDEEljxYWAJ4kCkjFvdHVLJGD0ytvqV+URhAFBD3JZmFxb5oUA6cbmmeN9QR4pR/S680Uk2k3J8kVQpnz+rmUsbWBJB1FtwI4miomlnk5amk9qK4f0ZBH4naOCboMrxHukQV6coJ86PlIzaWwR/RraQ1iIk6YMTE/cFe9GOJLoBzvqKTYjbWHOp2hHbn5cr8VNWjEm3YFf7TNpp6rYotbesscL9hzJfxphCW/tDdzefBbPn6Wwyhv3lOlHYxDelGz3/K7IhB4mHETQ9yi4rez4hTon5VsVxrh8fCT+blilA6uUtWpd/wADJlJtmbJdTyOPnja2gxGHLC/AFoQbddjVIwuXNG1UqM3G7DRACmLwstwfYd1ItziRFsTzVTiMMYRTTfw/hsbHOnsY8JtmPOpA7bXPdeo456G34MXSMg2yH9Afd8KpxcVUGusV9B4OjjiC2bmJBt0gWFcLSR6HDybi10N/YEB+SYsoPXcwQi3M7lmH8C1z5Ze3G/Fnfw+K4yrn9r+QW29jphREDIXZ485yJeNdSAnKE2ZtCDlvYi1W0zZyy4nDBuO+3Wtn9DGDg1nFjRyRmrRN6wzaGsFD6skhtaNRv4u7ZUH2j9Wlk+Ue8pipXPu+fJAcxJuSSTvJ1J6zWYE5Pdk5qFDaibisbUiNK24LiXy3FgRff/xQ5PcptKNJ7kLDcAkhQd1769QAJtRsRY21bpIdwZRUkHKLmZMq6P8AOZc1zl09UGpyttbHVj0xg1at8ufvFxhjwKH6yjzIptRNYX0a9SThHHzT1gXHeK2pBeGS6A7VrJ6S8fEdB8NfhQY8Vaa8Dk1BHR5VnsxI+0mjQ2Cl5VYkWQEkcdAbeJqWd1BrvO3gIPJkUu77/kvtybNLY8ALjhmIBb7uylwqoDcfLVl09EhCqHHQWORhuJHUSKFIKclyY5szEnlVzai/bfgankj7No7uDyvtFF9S76wM53vJfsBsB50vKaj3Itkerh8mR/ufwul8iuJFo4l5wWP1jp4CjH9TZzZVWGEV4sq0AW2Y2JF7AXIB3X1Fq13yIyxqO0nv3HcmvB+8EeV61+AmiPRjWBUAgll0NxrvPNr2d1JO62R1cKoKa1SW24qzMTrvJ86elWxzSc5St82OYyQq2RTYKBe2lzxJ56SCtWy3FPs59nDal8QaYluf4+dM4o51lmupeOQXFxpfhp5VmttgRkrVoZxTXdj00uPZD8U9WVsvEpJAG80zdEIQcpUuY0hUEi5PSBpcc2tLbYZxUG42Q9ufvFFE35lMVLYKEOgGpGl2O+/GhFb7nVkklGKg/PzFDiGGt9R2+dGkSjkmuoCSXNe9r89reVZRS5Da3O9XMBGmZgo3k0zdKxYw1yUVzZacopy3Y20vYAd1LFOSs6Mjhieh70ekxH9kzKLjEEe/hp1HayhhXpyb+0z5aLS/5PN4/wDs+mU2WfByH6PyhI2P1ZstMp9BWgMXo1taH8lHiQP/AF5c4/wHNVVkyk+3drQj8c+LA5p42cdvLIaNy6BRnf8A9Y7flIcHL0vhYgf3owpo6mCyF2zh2/KYCD9lJiIfAyMvhR1LqjEricA2+HFR+5PFKO54lPjR/wAb5phsp8kwLeziZ4/1mHVvGOX4UyWJ9QMJBsSFmAjx+G/aCeHxaIr403ZRktpAuhDaOE5P58T6kXjkWQeGoGvEVzcnQ75AHb1V6viatkacIeT+bMzo5AN/GuVpvkdmHLHEql1NvC7YEeCkRT67zgk7rKsZGh5yWt31Xh+HWvtpraK+JfJxkVhlGD3e3u2ZlsfX6/up+Jd5Gzz+hZsSxGS5yg3y30zWtmtz20vXMy+B7sFegdNm28eTAIeM05b6sYZR45q57vNXcvmd0Vp4W/8Ac/v5GalOwQOrA2ONEDIrCl8PGWZVG8sAOsmwrSew2LeSSD7RcGV8vsg5V91PVHlftpY7RVlszUsrrktvQDasLR1qxqJXSgMtuQfOWGpuQL3O/p1peRW21uDV6LRFZKZcaEHh/VxW5oMVomn0NT0Zjs0jHUAAd518BXPxT2SPQ/CU1Kfht8xPFSK8jNcnMxO7TU8KpFOMUiOWeOWRtOzkRfpEda/cazsX2O8nkxwZfEeYoAqPeWjjIYHfYg6WO49FB01Q+OLjJNG1PhQ0cSD2bgnqJJPhXKp1JtnsywKeFQXK16GeqZsRbhmGnQBe3cKtdY7PNyQ18Zp8V8EAnlzOzc7H+VMlUUjlyPXklLxOFYSiCaxqGsCmYj9Ehj1Df8KSbpHTw0Nc0u537iksoZi3OaaKaVEc2RZMjmuofBRhsxPsqLnhfmFLNtD4cUZ23yStkCXoHdTUQ1X0QXlOgeP30EgN30GsJOAwOu49O+hNNofh8kcc9TR0J1N99FbojJPqXdtKwijuAQE3sND3ULRWMJPdIE6N9E+dF1RtMu4nEMUjS2hbUnj0C9JHeT8DryrssEdOzlzE/lDcGbvNV0ruORZJrk2DacnfY9YHnvoqK6AeWT57+ZpHYO2sOLqmLUD82XP2Ca7qXVM+fbvuMzF+l+1IvVlnnHRMubwlU1aJNiUfpdKfWeHByNf2mwsKt+9EqHxo8gdLHIPTlxvhy/qcVjYR2LyzKO6nUqBYWT0zR9JI5yOmXD4gdonwxJ76osoWykm2cA9gYwPewUPnh54j3Cipw+0a0CI2cdxiB68XD8JQKf8Awv7Ztjk2JhHGk6DoGJjPhNFH50eyxvk/j/RtjofQ3P7EpPZBJ/lYhj4U35VPkxbXVlcT6DYlQMt2B/8ABilt1kw5e41PJw8oq1uBSi+TR52fDSRmzo624MrL5ip9hkrkxlJAWa9SqgylqdhZW9RVHST1k/d510TyJYY414t/x6IFDQFnufog94ocZBRnt1SfqikfEEu81xPkdODm6JZaB0uCPReky5I8LF9CFSetwGPiTXJheqc5eNHp8RHThxQ83/BnLg5LXyNbdu3kbwOfeKpqj3iLHNc19fTmLmmJMiiKzrVgMd2JYTBjayBn101VCU/iy0mX9JbhFeS+4WRNKLe40IbFrUtj6SbVrNR1q1moJDvHd36UHyGx/qBU5yPZhHPqjoPmP5eNKudFZv8Axp9z+Zr4GTLg5W4u2XwA+JrnyK8qR6eCajwsprr89kZKLVmzz4xCUo5IFYWiQaAY7M2tjSG7KTcWDC/C+hA765s8dkz2eAyO3HpzQlExVpJfosVHSzaeANUaTSgcluGTJn7m17+QsrXp2cak3uNSIqAZsxYi+UECwO65IPdakVvkWlGONLXze9A86fRb94f7aNMm5Q7vj/QbCzopJ9bUEbgd/aKWUW0W4fNDFLVuCCDgwPWCD93jT2cygujGobiF+csB3f8ANSf60deOLXDTrm3QJaezj0hAaNgosHrcxWtxhX49FBM0luc7XsOc2761gSbdI7aUnr2G5QABS4+VnVxqrJoXJITc1Q5aB8qRuJ7zWpDamuTKO9xfjWSC3atgSadEnQjFtvFRaLLKnU7r5Gu/TE+fuQ5H6b7QUWGMntzM5cdz3FOhSj+l+If8qMPL+twuHc9+QHxprAAfbkbe3gcGfdWeE/4UwHhR1AIbGYJ9+DkTpixRHhLE/nWtdweZLRYAjfjI+sQTDwKVrRqKfg3CHdjGX9ZhnHjG71lQKBjYqH2cXhT7xmiP+JEo8a1GohfRuZtE5F/cxGHa/YJL+Fag0EXYmOiOZIcQu71owx8Y6dZMi6sGm+gQ+kO0YdDiMWg3Wd5bdVm0p1nmv+EK4R7jJfEGS2Zrkbt1653zHRS2oFFu40ND9aCyufADsFUyzc1FvokvQ09pMnD1zTOvhOtl3FIjraZ6/bUqR4rlJFz5AiJHcgMyqLliNQovw33qfA8O8ya5K7f0O3juIWBRa/VSS8Orfx28TI27tiTEzKZNCiiNVWyxoq7uTQCydPOa7MsFCTiuR89JuT1PmZx0Ygnq678fGueSVbHXw2WWrS3Z1qQ7ipogY9i4ckUI4yBpD1XyxjuDH61Incn4bF5R0Y4rv3+guooMeCJBNAZNk5q1G1MnPWoGslXsd1ajLJTujpFFri/Tx7d1GL6Mlkgq1IqDoRzj+daqdmW8WjWmZRhYo7+sSZCOg3y+Fc+7yuXTkd6qPDRhJ03v8xBRTsRRVFrVrNpOoCuJNYShzZ82WRelSvibeNqnljcGd/CT05Yt+XzGtoRZISOdye86VLHLVkXkdfG41j4efjK/ViOBTMyjnIH31abpWeVw8dclE7aEmaVz027tK2NVBD8U9WeXht6AhTEaJFA1FgaAKDzyXRB136SLanstQit2yubJeOEV4kKaxKmMYFMzgHdvPUKWbpFeHxPJkSfIu2LJJtZVvoALf81lFJCzyOUnp2QVcQdNb9YB86FC6mQcQb3sNDfdbyoUaM2nYKSTMSdxPNuopUNKXaScnzYuWp0TdAWamA6LrCcpYkBTuJO/XgBrS3vRVYZdnrey72C5IfTX+L/bT2+4i8S718foba+n2JmYq2JWAgG64iMYmM5RrlbkmdTvNiCNPa4V6S77s+dybSpxp9QMuKaQXP4EmJ3+quHY9tojTqVdCbA/g4sLnZUL9OGxjHuVZpPKm1x7gUxKbZkI1k2dtGEc4fOP8TDjzprgwbmZJDgb2E2Kj6JMPG9u1ZlPhR0431ZiG2fhj7GOTqkhnT7KuKPZwfKXwNZT8CfRxOFb9qU/zFWj2PdJeoDhsHEH2Qj+5NC/gHvW/LT6fMNMHLsPEj2sPL1iNmHeARQfD5F+1mpibxvGdVeM9IZDSOElzTMMw7anX2Z5h1SuPC9LbNYy/pHiGXI0pZTvDrHJ4upNZzbVMNmZK9zfyAHgNBS0a97LMb1r2SGn7UnRD83NQS6mm+Ue4rrwo0CM5J8zT27jzNM7C4zNu32vwrqgvy+NYlz6luKzvPlc/TySJxRBna27ObdV6hxCaluIBxDXeud8iuJ+2itKdttExqWIUbyQB1k2FB1zNFtuka/pKQJ8i7o0SMdSC1c/D7w1d7bPT4xVkjDuSElpmGHIisDY40RWcBWFONESQSPUEc4PhqPEUr2dlY7xa8C2zYs8iLzkX6hqfAGtlemLYvCR15Yx8R/agUSEtck2so9UBQLC/duFQwNuH8npcdGEctvn0Xgu8XEo/Nr3v/up68Tn1r/b8/qW5VPodzMPO9Y1x7viRmTmYfWB/wBIobgbj4kkKdzW95fit/KsK0nyfwIAsdd3Pv7jWfgGN3UjR2hIDAADcggHrGhvXPji1lPR4vJF8JSfKl70K7OfKc5F1QHtJBAFVyK/Z6s5ODem8r5IWzgknnN+ffT1SoipqcnKuYQEUu5X2TtKG4Gl0OtWsGks24dfwoolkTaXmcDpQD0HcA1lkbmW3fc/CpZN2kdnCezGc+5AIapJnDCOwUNSjaSC9YGkFnsaajLZlJDqeuigSSsCdTYcaZCpW6GdrP6wUbgPLQVPCtnI7/xJ04YlySE71U4qNDYMruVRAmZoZowSkVzdCAOUcer7Vr3FdUG7aPJ47Glpn3r4r+qM0+gmPXX5K7gb8hSX/LY10s8tczPxWwMUly+FxC+9DIPNaKQGKQ42WI2V3QjgGZD8K1GscX0ixQuPlErD9Jy/2r1kF2tiH27K3tiJ/ehibxy0ykwWRLtBdzQQHTgpT7DCisrrkvQZ7MocRD87Dj6kkg+0WplOPWK9WDY6KSAG4E6e7Ip/0CnjPEujXk/6NsPw7Ut7OLxa9HtDuEgqnbQ6SkvR/wAhtBm2mWH/AFl/1uHDfBqbtl/7nrH/AJDfj8CnLdOBf3oSniI186ylGX7oe9NfwavIFiIc50iwo0t+LmKC/wBKzy7/AA6KnPA5v2ZQ9zX8g00LR7DnO5Ax/ReNvstQ/J5ui+K+oHpUd2AxWAljJWRGUjeDwuLi/ZXPOLg9MuYErVoFG1iDxBv3UqdOzEgb6MpvmVxw1McVrOTXTxy9v0FWwEtdq4Hsi+DeZekPQo0PR1AcTGTuUs5/Zozeaip5nWNl+DxqWePmL4mbPIzc7E0IR0wSKZsnaZpS8Sy0GXhyIoiHWrCtEVhTjRQkgkRsaWRTE6ND0dgvO3MoNvraDwJqXEy/x+Z1fhuL/wAzLujfx5C2MlzSM3Oxt1DQUYLTFIGefaZpS+9igogSLUAnVhWiVrGQUag9GvjY+fhS9Sley/AFipSCeZwD27j4g1SMU15HHxGSUZtdJU/v0G8SMuHQfSOY9tyPC1RjvmfgellWjgYL/c7E46pI5cKVDYRUjzsLljZQd2m9jz0ibctKOqUFjxdpLdt0kDGIP6P7q/dRogpyfOvRE8tzqvdbytQC67kSko+iOwsD4k1mBUunzLMyG+9e5h8K24XpfgHMmSKwIOY6m263DX+taTTqn5FJS7Lh9nbk/QCklFohCTovytDSNq8CpkFGhdSB7zoCeoXpqBd8kWeFjc5WHQVNZNDSxydun6A8Kp5RAR84eBoy2iwYIt5op96JxzAudf666GJNQOnjnHt+e4HSmI1ENsiH1ZBdSeSltZlNy0bCwAN73Aq6klK2cHFYJTwJR3afR3s/I8y11bip7Qe3mrrVM8CalF09hqLa+IT2J5l92R18jTCWOJ6WY0f93ORzNIzjuYkUVJhsq/pNOxu4gk6Xw2Gc95jv40dbBZJ28D7WEwjfsih/wmWtrfgEltpYcn1sFHfjklnXzdhWUl3Blz3KtNgza8E6+5iFI/jhJ8aOqD6fEDSOaPBEaNikPSkUo+0lH/H4m2OXA4U7sW6+/hyPsStW0w7/AIAI/BMZ9nGQH3hOnnFbxo9nF8pIIR9hMbZZ8M1h+fRfCTLWWG+Ul6mZx9GcSx9VFf3JoH8FkNH8vMVyRWX0axYJ/wDyT25xC7DvAtQXDzrl8gucb2YsdnyobPHImnzkZfMUXhyvemzJrvAuoqDTi6YSq8aWRfBzYxjRYjpUHvAr1fxKGlw8Yr5Ii1TYPDjfXkTOrhVu2GKmpHfTNP0cX8ZIeaCTxyr/AKqlxH6Pejs/D1/m9zM9F9aw56d8iUVc6R6TB+jEhgfEP6kKC7SN6qbwuVDYmRrkCyi1yBekjGUt1yK5+Iw8O9Encu5dPNmJKi2uua1+NtRz6buqm0s5lxmKW+689wNYvqT3RIFABzUUJMhTWYYM9BsIZYppOZfsg/7hXHn3lGJ7fCezGU/vazEiGldMjz8UdrL2pSuksooG0nGsLpJFA1F4t/WCO8WoMeK6C2J1UW3g6dv8x41aDp7nBxON5ILTz5epqbcGUIvNYdwtXLw7uUmev+JpQxY4Lp9DOSrs48I5tfQon0VHfUsO+qXidX4jt2ePuQsDTkIrYtQDR1YWiawC4N1I7e7+V6y5mmrgyUNKwQ5HMaxqL4RMzgHdvPUP6t21pvTGx+HxdrkUScdiiWyg2UcBoO4VoR2t8ynFZF2vZw2ihfN00xJEjEMNzMO00aQVOS5Mq2IbjY9aqT3kXo0K5tu3uQXB3gDpF/EGibUpczIArqbPMSHsLkkISfMV4Mts69ALaEdBpE9D1dOpWeJcTDs5c/2vufd5MqcFgzunxCWNjnw6NY811mHlXbcGfPuLTafQq+ysOfZxqdTxSr9kNRqHf8BaKrsMH2cThj9aRP8AMjWioJ/uRqOXYUvzTCx/RxEB8C963Yt8mn70MtvMg+jmK/Ms3ulX+yTTfl8ncIUOyMQBrh5hY/mn47+HVSvBkT/Sxv2iksTL7SsvvAjzoPHNdH6AsGHHPSGL1jHGsEuyjN3UEElWKm6kg34G3lVFlmurM/E0MPt3FL7OJnHVLIP9VN+YmuvyF0Rb5A8ZtKWQtykjPc3JY5iem5qUpa3qfMdrTshJd9JLkNidTsJO97cbC39dldfEZu0jDvUUmLL9TooTpauTxC5UtJFzz1hVJrkxzZOMMchPBkKnqNj5gHsqObGpwo9H8N4iWPOm91TNPZ4WFeWdQzNfkkPsmxsZH/RvpbjY8L108LwcuIe/6Vz+h05uJ7BXH9T5eC7/ADfT39aKY3aUswLSSF+Fr+qBvyhdwAsNOgV358GKOP2KPIUmymFAZGvpzW/nXkS2YyKRleTK5TmDhg19wIIZSLa6gHfpY85pZnbwcmm10BXqZ6FnUUJJ7EKaLEhI0ZJ2iiCX1ks5HMvzR22v3VBRUpau7Y9OeWWHEodZb+S/sVDGmYkJOiwalorqaLB+itQdfgdmFamDXEm4oUwa4nCQA8aNAWWKdlsLECy66BlJuLWAYa0ZPZgw402t+q+ZbauMEh056TBjcOY34hxUctKPQDhVu6jnYDxp5Ok2LwyuSXiH2ibyk8N28eVTxKoUdPGe3xF92wPLRs2nY61YGk6sK0QawjRaM6/1xrBSOjNZkYPY5zRRmNbM+eeZQO8/yqWbkkd34eqlKT6IQBuSemrclR58blNskmgWogmiBlSaIjRF6IEIVc4SyGxoMeDpj74bCE3knmjd1BI5BJEDX3qwnVuH0eJq+KnFeB5v4jHTnb/3K/v32Bk2Thz7GOjPQ8U6fZVxVtu84KKH0fPzcRhW/alP8xVoqCfVAoqmwptbCNubLPA1z2SXo9jJ8q9UMlQJtkYlf7mXrCsw71uKb8tk5qINyAmIThMnY6/Ct2WaPR/EAVdtYlR+XmGv5xxoLdPTS9pli+bGr2S6+kuJ4ylvfCyfbBpvzGX/AHfIWkQu3H4x4duvDQeYSj+Ym9nXoBxX3YT8NKfawuFP1GT7Dit23fFehq8WSNpwHVsHHf8ARlnXzkNHtoP9iNpd/qJfE4U78NIvu4j/AHxNRU8PWPxNpl3/AA/sgNhOK4lT78T/APzWlbwPo0Za0+aIEGEYgctOvXBG3iJx5U0YcP3v79xm5+Hr/QrioIwWyS5gDpdChYc9rm3VXPlSUqjyHS23FypFTQ7g1yIvREd9SRWMEwy3cDn0owxSySUI82yuCWmd+Y1tTE3OVTooC9QAsFHd5163GZ4YYrhsPTm/Hr/Yk5OT1MFhTaNveHka4Mf+nJAiP7OYZHubaaVxZOZSNCpfUgdHxoSWx08O/bdEBqSjs1skvWozmWgjzMqj5zAd5tQk6VmxLVNR72ObYe8zcw0HUN1Rwr/Gejx7/wA7XdSAx0WHElRdhSotJb7EEURKZ16xNs69YDKmiibe4TDvYi+7ceo6GhJbFsctxV0ykg7wSO42q63PMlcZOL6GjgltG0nEXC9B5/GubI/aUD2+CglhlnfTl5iMRqskcGNtvcPUzurY7Maxk2dnNaga5I7lOitQO0fcSJLVqE7TcIigg23jhzjnFBhjFVaAPIBTqDZyZM8YsbwEo5Nz0gXO7cd3PU8sHqSO/gOIjLFkl023FVA4GnZPGo9C2WlLaUQVo2K4FStGxHBlCKIjixGrnASKwSm0xpGfeHdYjzNPh6o5fxVXHHLzXyFoW59w1PZVmeTFb7lC9YDZYP11qRrLwtc2udd2vHh/XTQardDR3dMJHtCVfZkdeokeVUU5Lk36sWxhduYgf3z9rE+dUXEZl+5+oNgsu2ZbkEq3vIjeYNGPF5q3l8F9AzhFNooNqnjFCf2MY8lo/mZvmov/ALULpXj6st+EEOhw0J6uUX7Lit+Y74R9DafF/fuLDFQHfhh9WSUebmt22N88a9WbS/8Ad8iXmwpP5KUdUq/GM1lPD1g/UNT7/h/ZB+Sk6/KF+tG3+gVr4ful8APtPD4/UuIcLcfjZ164kb/6Cjp4drm/gFPIui9X9CwwOGP/AHTD3sOf9Mho9ng6S+H9Acp93xL/AILh+bjovrRYhfsxtTR4bFJ/q+X1Q8c2SP2icbsgRxhxicPLc2yoZcw6SHjXSqZ+BxQx603fu/hspHPN8zNMdt9j1aivMYKOi9oW0O7vqmHJLHNOPPl5XsGMVJ0URKlNtD4YKT3Dr7DDm1ru4N3gyLyY2dVQWF7IemuCS3JrkLpvNJI6eGVthaQ7aIoiuKNDYyDl1t80Mx+qDbxtUM7axs7fw7Fq4iPhuC2ifxrdfwrYv9NFuO3zs6KtIfFyLNQQ8ioatQl0cWrUK5M4NWF1Mq70yQk5M5GrNBxyYPaL2a/0gD22sfEVXErRw8e3DJfer/j+DQbTDoOdbn6xzfGuV75mz3McXD8Ogu9X67iEJq0jzsL3GTuqZ6O2krWF2INERogURKIasTkguHbXXduPUdD4UGPj32M+S4OXje3be1daqrPm5qWvQ+d17zY2oQqKg3LoPvrgxXKbk+p9hx2OODh44ocl9sSjqrOHCWagWkipok2VzGjQup95Bc85o0hJSl3iZqpzE1gsrtL8mnvHyFPg/Uzn/E/9GHm/khFdx7K6DxlyZArCnVjBIvaHvDzoPkFc0RJ7R6z50FyNLmdRMXbfQXIaf6itEUsKxi6/GsEk1jHNWYVzLze0er4VkZnS76yN1IPDq+Jpoc2GXQgVef6BEEfcOoVyDlYfaHWKy5j4/wBaLR7z/XGky8ynC/qfkETc3VXbwX6Mnkg8R0ObcK5OpBlYuPZU5nZwnUIamdqOrAZo+jv5R/1TfaSocV+j3o9T8I/1/cxfFflG66eH6ET4v/qJFo6WRXGS1BDTK0SbINYSRZaBkCenRKZKUWbGTity9R862PmzcV08n82aGP8AYX3F+yK5of6j8z2OJ/6Zf/VGZDXTI8fAM8Kkeh+0oKIiINEV8ytEVnNWRORMdCRsfMDP/wBQf1o+0K6V/pe48fJ/13/evmjQ2pw664sB9T+Kcl5i8VUZxYSWoIpLmVaiibBmmJMhqIkj/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pic>
        <p:nvPicPr>
          <p:cNvPr id="10246" name="Picture 6" descr="http://www.metrinmetal.com.tr/images/sliders/revolution/slayt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6561" y="4509120"/>
            <a:ext cx="7159652" cy="20162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15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476672"/>
            <a:ext cx="6512511" cy="1143000"/>
          </a:xfrm>
        </p:spPr>
        <p:txBody>
          <a:bodyPr/>
          <a:lstStyle/>
          <a:p>
            <a:pPr marL="0" indent="0" algn="ctr">
              <a:buNone/>
            </a:pPr>
            <a:r>
              <a:rPr lang="tr-TR" sz="4000" dirty="0">
                <a:solidFill>
                  <a:schemeClr val="accent6">
                    <a:lumMod val="75000"/>
                  </a:schemeClr>
                </a:solidFill>
              </a:rPr>
              <a:t>SEYİRCİLERİN DUYGULARI</a:t>
            </a:r>
          </a:p>
        </p:txBody>
      </p:sp>
      <p:sp>
        <p:nvSpPr>
          <p:cNvPr id="3" name="İçerik Yer Tutucusu 2"/>
          <p:cNvSpPr>
            <a:spLocks noGrp="1"/>
          </p:cNvSpPr>
          <p:nvPr>
            <p:ph sz="quarter" idx="13"/>
          </p:nvPr>
        </p:nvSpPr>
        <p:spPr>
          <a:xfrm>
            <a:off x="683568" y="1556792"/>
            <a:ext cx="6696744" cy="4410824"/>
          </a:xfrm>
        </p:spPr>
        <p:txBody>
          <a:bodyPr>
            <a:normAutofit lnSpcReduction="10000"/>
          </a:bodyPr>
          <a:lstStyle/>
          <a:p>
            <a:r>
              <a:rPr lang="tr-TR" dirty="0"/>
              <a:t>Etraflarında olup biten şiddet davranışlarından dolayı mutsuzluk, üzüntü, korku, umutsuzluk gibi olumsuz duygulara sahip </a:t>
            </a:r>
            <a:r>
              <a:rPr lang="tr-TR" dirty="0" smtClean="0"/>
              <a:t>olabilirler.</a:t>
            </a:r>
          </a:p>
          <a:p>
            <a:r>
              <a:rPr lang="tr-TR" dirty="0" smtClean="0"/>
              <a:t>Karşı çıkarlarsa benzer bir durumu yaşayacaklarından korkarak zorba ile korku temelli bir arkadaşlık kurabilirler. </a:t>
            </a:r>
            <a:endParaRPr lang="tr-TR" dirty="0"/>
          </a:p>
          <a:p>
            <a:r>
              <a:rPr lang="tr-TR" dirty="0"/>
              <a:t>Kendilerini savunmak  için sürekli tetik içinde </a:t>
            </a:r>
            <a:r>
              <a:rPr lang="tr-TR" dirty="0" smtClean="0"/>
              <a:t>bekleyebilirler.</a:t>
            </a:r>
            <a:endParaRPr lang="tr-TR" dirty="0"/>
          </a:p>
          <a:p>
            <a:r>
              <a:rPr lang="tr-TR" dirty="0"/>
              <a:t>Kendilerini güvende </a:t>
            </a:r>
            <a:r>
              <a:rPr lang="tr-TR" dirty="0" smtClean="0"/>
              <a:t>hissetmeyebilirler. Okulun güvenli bir yer olduğu algıları zarar görebilir.</a:t>
            </a:r>
          </a:p>
          <a:p>
            <a:r>
              <a:rPr lang="tr-TR" dirty="0" smtClean="0"/>
              <a:t>Çaresizlik hissedebilir ve çözüme katkı sunabileceğini göremeyebilir. </a:t>
            </a:r>
            <a:endParaRPr lang="tr-TR" dirty="0"/>
          </a:p>
          <a:p>
            <a:pPr marL="45720" indent="0">
              <a:buNone/>
            </a:pPr>
            <a:endParaRPr lang="tr-TR" dirty="0"/>
          </a:p>
        </p:txBody>
      </p:sp>
    </p:spTree>
    <p:extLst>
      <p:ext uri="{BB962C8B-B14F-4D97-AF65-F5344CB8AC3E}">
        <p14:creationId xmlns:p14="http://schemas.microsoft.com/office/powerpoint/2010/main" val="3369031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9729" y="404664"/>
            <a:ext cx="6512511" cy="1143000"/>
          </a:xfrm>
        </p:spPr>
        <p:txBody>
          <a:bodyPr/>
          <a:lstStyle/>
          <a:p>
            <a:pPr marL="0" indent="0" algn="ctr">
              <a:buNone/>
            </a:pPr>
            <a:r>
              <a:rPr lang="en-GB" sz="4000" dirty="0">
                <a:solidFill>
                  <a:schemeClr val="accent6">
                    <a:lumMod val="75000"/>
                  </a:schemeClr>
                </a:solidFill>
              </a:rPr>
              <a:t>Seyirci ne yapabilir?</a:t>
            </a:r>
            <a:br>
              <a:rPr lang="en-GB" sz="4000" dirty="0">
                <a:solidFill>
                  <a:schemeClr val="accent6">
                    <a:lumMod val="75000"/>
                  </a:schemeClr>
                </a:solidFill>
              </a:rPr>
            </a:br>
            <a:endParaRPr lang="tr-TR" sz="4000" dirty="0">
              <a:solidFill>
                <a:schemeClr val="accent6">
                  <a:lumMod val="75000"/>
                </a:schemeClr>
              </a:solidFill>
            </a:endParaRPr>
          </a:p>
        </p:txBody>
      </p:sp>
      <p:sp>
        <p:nvSpPr>
          <p:cNvPr id="3" name="İçerik Yer Tutucusu 2"/>
          <p:cNvSpPr>
            <a:spLocks noGrp="1"/>
          </p:cNvSpPr>
          <p:nvPr>
            <p:ph sz="quarter" idx="13"/>
          </p:nvPr>
        </p:nvSpPr>
        <p:spPr>
          <a:xfrm>
            <a:off x="539552" y="1700808"/>
            <a:ext cx="7776864" cy="4392488"/>
          </a:xfrm>
        </p:spPr>
        <p:txBody>
          <a:bodyPr>
            <a:normAutofit/>
          </a:bodyPr>
          <a:lstStyle/>
          <a:p>
            <a:r>
              <a:rPr lang="en-GB" sz="2400" dirty="0">
                <a:solidFill>
                  <a:schemeClr val="tx1">
                    <a:lumMod val="65000"/>
                    <a:lumOff val="35000"/>
                  </a:schemeClr>
                </a:solidFill>
              </a:rPr>
              <a:t>Olayı </a:t>
            </a:r>
            <a:r>
              <a:rPr lang="en-GB" sz="2400" dirty="0" err="1">
                <a:solidFill>
                  <a:schemeClr val="tx1">
                    <a:lumMod val="65000"/>
                    <a:lumOff val="35000"/>
                  </a:schemeClr>
                </a:solidFill>
              </a:rPr>
              <a:t>izlemeye</a:t>
            </a:r>
            <a:r>
              <a:rPr lang="en-GB" sz="2400" dirty="0">
                <a:solidFill>
                  <a:schemeClr val="tx1">
                    <a:lumMod val="65000"/>
                    <a:lumOff val="35000"/>
                  </a:schemeClr>
                </a:solidFill>
              </a:rPr>
              <a:t> </a:t>
            </a:r>
            <a:r>
              <a:rPr lang="en-GB" sz="2400" dirty="0" err="1" smtClean="0">
                <a:solidFill>
                  <a:schemeClr val="tx1">
                    <a:lumMod val="65000"/>
                    <a:lumOff val="35000"/>
                  </a:schemeClr>
                </a:solidFill>
              </a:rPr>
              <a:t>dalmayın</a:t>
            </a:r>
            <a:r>
              <a:rPr lang="tr-TR" sz="2400" dirty="0" smtClean="0">
                <a:solidFill>
                  <a:schemeClr val="tx1">
                    <a:lumMod val="65000"/>
                    <a:lumOff val="35000"/>
                  </a:schemeClr>
                </a:solidFill>
              </a:rPr>
              <a:t>.</a:t>
            </a:r>
            <a:endParaRPr lang="tr-TR" sz="2400" dirty="0">
              <a:solidFill>
                <a:schemeClr val="tx1">
                  <a:lumMod val="65000"/>
                  <a:lumOff val="35000"/>
                </a:schemeClr>
              </a:solidFill>
            </a:endParaRPr>
          </a:p>
          <a:p>
            <a:r>
              <a:rPr lang="en-GB" sz="2400" dirty="0">
                <a:solidFill>
                  <a:schemeClr val="tx1">
                    <a:lumMod val="65000"/>
                    <a:lumOff val="35000"/>
                  </a:schemeClr>
                </a:solidFill>
              </a:rPr>
              <a:t>Zorbaya </a:t>
            </a:r>
            <a:r>
              <a:rPr lang="en-GB" sz="2400" dirty="0" err="1">
                <a:solidFill>
                  <a:schemeClr val="tx1">
                    <a:lumMod val="65000"/>
                    <a:lumOff val="35000"/>
                  </a:schemeClr>
                </a:solidFill>
              </a:rPr>
              <a:t>durmasını</a:t>
            </a:r>
            <a:r>
              <a:rPr lang="en-GB" sz="2400" dirty="0">
                <a:solidFill>
                  <a:schemeClr val="tx1">
                    <a:lumMod val="65000"/>
                    <a:lumOff val="35000"/>
                  </a:schemeClr>
                </a:solidFill>
              </a:rPr>
              <a:t> </a:t>
            </a:r>
            <a:r>
              <a:rPr lang="en-GB" sz="2400" dirty="0" err="1" smtClean="0">
                <a:solidFill>
                  <a:schemeClr val="tx1">
                    <a:lumMod val="65000"/>
                    <a:lumOff val="35000"/>
                  </a:schemeClr>
                </a:solidFill>
              </a:rPr>
              <a:t>söyleyin</a:t>
            </a:r>
            <a:r>
              <a:rPr lang="tr-TR" sz="2400" dirty="0" smtClean="0">
                <a:solidFill>
                  <a:schemeClr val="tx1">
                    <a:lumMod val="65000"/>
                    <a:lumOff val="35000"/>
                  </a:schemeClr>
                </a:solidFill>
              </a:rPr>
              <a:t>.</a:t>
            </a:r>
            <a:endParaRPr lang="tr-TR" sz="2400" dirty="0">
              <a:solidFill>
                <a:schemeClr val="tx1">
                  <a:lumMod val="65000"/>
                  <a:lumOff val="35000"/>
                </a:schemeClr>
              </a:solidFill>
            </a:endParaRPr>
          </a:p>
          <a:p>
            <a:r>
              <a:rPr lang="en-GB" sz="2400" dirty="0">
                <a:solidFill>
                  <a:schemeClr val="tx1">
                    <a:lumMod val="65000"/>
                    <a:lumOff val="35000"/>
                  </a:schemeClr>
                </a:solidFill>
              </a:rPr>
              <a:t>Zorbalığa maruz kalan kişiye </a:t>
            </a:r>
            <a:r>
              <a:rPr lang="en-GB" sz="2400" dirty="0" err="1">
                <a:solidFill>
                  <a:schemeClr val="tx1">
                    <a:lumMod val="65000"/>
                    <a:lumOff val="35000"/>
                  </a:schemeClr>
                </a:solidFill>
              </a:rPr>
              <a:t>iyi</a:t>
            </a:r>
            <a:r>
              <a:rPr lang="en-GB" sz="2400" dirty="0">
                <a:solidFill>
                  <a:schemeClr val="tx1">
                    <a:lumMod val="65000"/>
                    <a:lumOff val="35000"/>
                  </a:schemeClr>
                </a:solidFill>
              </a:rPr>
              <a:t> </a:t>
            </a:r>
            <a:r>
              <a:rPr lang="en-GB" sz="2400" dirty="0" err="1" smtClean="0">
                <a:solidFill>
                  <a:schemeClr val="tx1">
                    <a:lumMod val="65000"/>
                    <a:lumOff val="35000"/>
                  </a:schemeClr>
                </a:solidFill>
              </a:rPr>
              <a:t>davranın</a:t>
            </a:r>
            <a:r>
              <a:rPr lang="tr-TR" sz="2400" dirty="0" smtClean="0">
                <a:solidFill>
                  <a:schemeClr val="tx1">
                    <a:lumMod val="65000"/>
                    <a:lumOff val="35000"/>
                  </a:schemeClr>
                </a:solidFill>
              </a:rPr>
              <a:t>.</a:t>
            </a:r>
            <a:endParaRPr lang="tr-TR" sz="2400" dirty="0">
              <a:solidFill>
                <a:schemeClr val="tx1">
                  <a:lumMod val="65000"/>
                  <a:lumOff val="35000"/>
                </a:schemeClr>
              </a:solidFill>
            </a:endParaRPr>
          </a:p>
          <a:p>
            <a:r>
              <a:rPr lang="en-GB" sz="2400" dirty="0">
                <a:solidFill>
                  <a:schemeClr val="tx1">
                    <a:lumMod val="65000"/>
                    <a:lumOff val="35000"/>
                  </a:schemeClr>
                </a:solidFill>
              </a:rPr>
              <a:t>Bir yetişkini olay </a:t>
            </a:r>
            <a:r>
              <a:rPr lang="en-GB" sz="2400" dirty="0" err="1">
                <a:solidFill>
                  <a:schemeClr val="tx1">
                    <a:lumMod val="65000"/>
                    <a:lumOff val="35000"/>
                  </a:schemeClr>
                </a:solidFill>
              </a:rPr>
              <a:t>yerine</a:t>
            </a:r>
            <a:r>
              <a:rPr lang="en-GB" sz="2400" dirty="0">
                <a:solidFill>
                  <a:schemeClr val="tx1">
                    <a:lumMod val="65000"/>
                    <a:lumOff val="35000"/>
                  </a:schemeClr>
                </a:solidFill>
              </a:rPr>
              <a:t> </a:t>
            </a:r>
            <a:r>
              <a:rPr lang="en-GB" sz="2400" dirty="0" err="1" smtClean="0">
                <a:solidFill>
                  <a:schemeClr val="tx1">
                    <a:lumMod val="65000"/>
                    <a:lumOff val="35000"/>
                  </a:schemeClr>
                </a:solidFill>
              </a:rPr>
              <a:t>çağırın</a:t>
            </a:r>
            <a:r>
              <a:rPr lang="tr-TR" sz="2400" dirty="0" smtClean="0">
                <a:solidFill>
                  <a:schemeClr val="tx1">
                    <a:lumMod val="65000"/>
                    <a:lumOff val="35000"/>
                  </a:schemeClr>
                </a:solidFill>
              </a:rPr>
              <a:t>.</a:t>
            </a:r>
            <a:endParaRPr lang="tr-TR" sz="2400" dirty="0">
              <a:solidFill>
                <a:schemeClr val="tx1">
                  <a:lumMod val="65000"/>
                  <a:lumOff val="35000"/>
                </a:schemeClr>
              </a:solidFill>
            </a:endParaRPr>
          </a:p>
          <a:p>
            <a:r>
              <a:rPr lang="en-GB" sz="2400" dirty="0">
                <a:solidFill>
                  <a:schemeClr val="tx1">
                    <a:lumMod val="65000"/>
                    <a:lumOff val="35000"/>
                  </a:schemeClr>
                </a:solidFill>
              </a:rPr>
              <a:t>Sadece gülümsemenizle de olsa zorbaya </a:t>
            </a:r>
            <a:r>
              <a:rPr lang="en-GB" sz="2400" dirty="0" err="1">
                <a:solidFill>
                  <a:schemeClr val="tx1">
                    <a:lumMod val="65000"/>
                    <a:lumOff val="35000"/>
                  </a:schemeClr>
                </a:solidFill>
              </a:rPr>
              <a:t>güç</a:t>
            </a:r>
            <a:r>
              <a:rPr lang="en-GB" sz="2400" dirty="0">
                <a:solidFill>
                  <a:schemeClr val="tx1">
                    <a:lumMod val="65000"/>
                    <a:lumOff val="35000"/>
                  </a:schemeClr>
                </a:solidFill>
              </a:rPr>
              <a:t> </a:t>
            </a:r>
            <a:r>
              <a:rPr lang="en-GB" sz="2400" dirty="0" err="1" smtClean="0">
                <a:solidFill>
                  <a:schemeClr val="tx1">
                    <a:lumMod val="65000"/>
                    <a:lumOff val="35000"/>
                  </a:schemeClr>
                </a:solidFill>
              </a:rPr>
              <a:t>vermeyin</a:t>
            </a:r>
            <a:r>
              <a:rPr lang="tr-TR" sz="2400" dirty="0" smtClean="0">
                <a:solidFill>
                  <a:schemeClr val="tx1">
                    <a:lumMod val="65000"/>
                    <a:lumOff val="35000"/>
                  </a:schemeClr>
                </a:solidFill>
              </a:rPr>
              <a:t>.</a:t>
            </a:r>
          </a:p>
          <a:p>
            <a:r>
              <a:rPr lang="tr-TR" sz="2400" dirty="0" smtClean="0">
                <a:solidFill>
                  <a:schemeClr val="tx1">
                    <a:lumMod val="65000"/>
                    <a:lumOff val="35000"/>
                  </a:schemeClr>
                </a:solidFill>
              </a:rPr>
              <a:t>Zorbalığa karşılık vermeyin.</a:t>
            </a:r>
            <a:endParaRPr lang="tr-TR" sz="2400" dirty="0">
              <a:solidFill>
                <a:schemeClr val="tx1">
                  <a:lumMod val="65000"/>
                  <a:lumOff val="35000"/>
                </a:schemeClr>
              </a:solidFill>
            </a:endParaRPr>
          </a:p>
          <a:p>
            <a:r>
              <a:rPr lang="en-GB" sz="2400" dirty="0">
                <a:solidFill>
                  <a:schemeClr val="tx1">
                    <a:lumMod val="65000"/>
                    <a:lumOff val="35000"/>
                  </a:schemeClr>
                </a:solidFill>
              </a:rPr>
              <a:t>Unutmayın, siz de bir gün zorbalığa maruz </a:t>
            </a:r>
            <a:r>
              <a:rPr lang="en-GB" sz="2400" dirty="0" err="1">
                <a:solidFill>
                  <a:schemeClr val="tx1">
                    <a:lumMod val="65000"/>
                    <a:lumOff val="35000"/>
                  </a:schemeClr>
                </a:solidFill>
              </a:rPr>
              <a:t>kalabilirsiniz</a:t>
            </a:r>
            <a:r>
              <a:rPr lang="en-GB" sz="2400" dirty="0">
                <a:solidFill>
                  <a:schemeClr val="tx1">
                    <a:lumMod val="65000"/>
                    <a:lumOff val="35000"/>
                  </a:schemeClr>
                </a:solidFill>
              </a:rPr>
              <a:t>!</a:t>
            </a:r>
            <a:endParaRPr lang="en-GB" sz="5100" dirty="0">
              <a:solidFill>
                <a:schemeClr val="tx1">
                  <a:lumMod val="65000"/>
                  <a:lumOff val="35000"/>
                </a:schemeClr>
              </a:solidFill>
            </a:endParaRPr>
          </a:p>
        </p:txBody>
      </p:sp>
      <p:pic>
        <p:nvPicPr>
          <p:cNvPr id="3074" name="Picture 2" descr="Akran Zorbalığında Üç Rol – Nirengi Derneğ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624483"/>
            <a:ext cx="2124075"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166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136904" cy="1143000"/>
          </a:xfrm>
        </p:spPr>
        <p:txBody>
          <a:bodyPr/>
          <a:lstStyle/>
          <a:p>
            <a:pPr marL="0" indent="0" algn="ctr">
              <a:buNone/>
            </a:pPr>
            <a:r>
              <a:rPr lang="tr-TR" sz="4400" dirty="0">
                <a:solidFill>
                  <a:schemeClr val="accent6">
                    <a:lumMod val="75000"/>
                  </a:schemeClr>
                </a:solidFill>
              </a:rPr>
              <a:t>Akran </a:t>
            </a:r>
            <a:r>
              <a:rPr lang="tr-TR" sz="4400" dirty="0" smtClean="0">
                <a:solidFill>
                  <a:schemeClr val="accent6">
                    <a:lumMod val="75000"/>
                  </a:schemeClr>
                </a:solidFill>
              </a:rPr>
              <a:t>Zorbalığı</a:t>
            </a:r>
            <a:endParaRPr lang="tr-TR" sz="4400" dirty="0">
              <a:solidFill>
                <a:schemeClr val="accent6">
                  <a:lumMod val="75000"/>
                </a:schemeClr>
              </a:solidFill>
            </a:endParaRPr>
          </a:p>
        </p:txBody>
      </p:sp>
      <p:sp>
        <p:nvSpPr>
          <p:cNvPr id="3" name="İçerik Yer Tutucusu 2"/>
          <p:cNvSpPr>
            <a:spLocks noGrp="1"/>
          </p:cNvSpPr>
          <p:nvPr>
            <p:ph sz="quarter" idx="13"/>
          </p:nvPr>
        </p:nvSpPr>
        <p:spPr>
          <a:xfrm>
            <a:off x="755576" y="1700808"/>
            <a:ext cx="7192888" cy="3474720"/>
          </a:xfrm>
        </p:spPr>
        <p:txBody>
          <a:bodyPr>
            <a:normAutofit/>
          </a:bodyPr>
          <a:lstStyle/>
          <a:p>
            <a:pPr marL="45720" indent="0" algn="ctr">
              <a:buNone/>
            </a:pPr>
            <a:r>
              <a:rPr lang="tr-TR" sz="2400" dirty="0" smtClean="0">
                <a:solidFill>
                  <a:schemeClr val="accent6">
                    <a:lumMod val="50000"/>
                  </a:schemeClr>
                </a:solidFill>
              </a:rPr>
              <a:t>Zorbalık</a:t>
            </a:r>
            <a:r>
              <a:rPr lang="tr-TR" sz="2400" dirty="0" smtClean="0"/>
              <a:t>, güç eşitliğinin olmadığı, süreklilik gösteren zarar verici ve saldırganca davranışlardır.</a:t>
            </a:r>
          </a:p>
          <a:p>
            <a:pPr marL="45720" indent="0" algn="ctr">
              <a:buNone/>
            </a:pPr>
            <a:r>
              <a:rPr lang="tr-TR" sz="2400" dirty="0" smtClean="0">
                <a:solidFill>
                  <a:schemeClr val="accent6">
                    <a:lumMod val="50000"/>
                  </a:schemeClr>
                </a:solidFill>
              </a:rPr>
              <a:t>Akran zorbalığı </a:t>
            </a:r>
            <a:r>
              <a:rPr lang="tr-TR" sz="2400" dirty="0" smtClean="0"/>
              <a:t>ise bir ya da birden daha fazla öğrencinin başka bir öğrenciye yönelik zorbalık içeren davranışlar sergilemesidir. </a:t>
            </a:r>
            <a:endParaRPr lang="tr-TR" sz="2400" dirty="0"/>
          </a:p>
        </p:txBody>
      </p:sp>
      <p:pic>
        <p:nvPicPr>
          <p:cNvPr id="5122" name="Picture 2" descr="Akran Zorbalığ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830" y="4185101"/>
            <a:ext cx="342038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858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332656"/>
            <a:ext cx="6512511" cy="1143000"/>
          </a:xfrm>
        </p:spPr>
        <p:txBody>
          <a:bodyPr/>
          <a:lstStyle/>
          <a:p>
            <a:pPr marL="0" indent="0" algn="ctr">
              <a:buNone/>
            </a:pPr>
            <a:r>
              <a:rPr lang="en-GB" sz="4000" dirty="0">
                <a:solidFill>
                  <a:schemeClr val="accent6">
                    <a:lumMod val="75000"/>
                  </a:schemeClr>
                </a:solidFill>
                <a:effectLst/>
                <a:latin typeface="+mn-lt"/>
              </a:rPr>
              <a:t>Mağdur ne yapabilir?</a:t>
            </a:r>
            <a:br>
              <a:rPr lang="en-GB" sz="4000" dirty="0">
                <a:solidFill>
                  <a:schemeClr val="accent6">
                    <a:lumMod val="75000"/>
                  </a:schemeClr>
                </a:solidFill>
                <a:effectLst/>
                <a:latin typeface="+mn-lt"/>
              </a:rPr>
            </a:br>
            <a:endParaRPr lang="tr-TR" sz="4000" dirty="0">
              <a:solidFill>
                <a:schemeClr val="accent6">
                  <a:lumMod val="75000"/>
                </a:schemeClr>
              </a:solidFill>
              <a:effectLst/>
              <a:latin typeface="+mn-lt"/>
            </a:endParaRPr>
          </a:p>
        </p:txBody>
      </p:sp>
      <p:sp>
        <p:nvSpPr>
          <p:cNvPr id="3" name="İçerik Yer Tutucusu 2"/>
          <p:cNvSpPr>
            <a:spLocks noGrp="1"/>
          </p:cNvSpPr>
          <p:nvPr>
            <p:ph sz="quarter" idx="13"/>
          </p:nvPr>
        </p:nvSpPr>
        <p:spPr>
          <a:xfrm>
            <a:off x="251520" y="1340768"/>
            <a:ext cx="8280920" cy="4968552"/>
          </a:xfrm>
        </p:spPr>
        <p:txBody>
          <a:bodyPr>
            <a:noAutofit/>
          </a:bodyPr>
          <a:lstStyle/>
          <a:p>
            <a:r>
              <a:rPr lang="en-GB" dirty="0">
                <a:solidFill>
                  <a:schemeClr val="tx1">
                    <a:lumMod val="65000"/>
                    <a:lumOff val="35000"/>
                  </a:schemeClr>
                </a:solidFill>
              </a:rPr>
              <a:t>Olayları </a:t>
            </a:r>
            <a:r>
              <a:rPr lang="en-GB" dirty="0" err="1">
                <a:solidFill>
                  <a:schemeClr val="tx1">
                    <a:lumMod val="65000"/>
                    <a:lumOff val="35000"/>
                  </a:schemeClr>
                </a:solidFill>
              </a:rPr>
              <a:t>gizleyerek</a:t>
            </a:r>
            <a:r>
              <a:rPr lang="en-GB" dirty="0">
                <a:solidFill>
                  <a:schemeClr val="tx1">
                    <a:lumMod val="65000"/>
                    <a:lumOff val="35000"/>
                  </a:schemeClr>
                </a:solidFill>
              </a:rPr>
              <a:t> </a:t>
            </a:r>
            <a:r>
              <a:rPr lang="en-GB" dirty="0" err="1">
                <a:solidFill>
                  <a:schemeClr val="tx1">
                    <a:lumMod val="65000"/>
                    <a:lumOff val="35000"/>
                  </a:schemeClr>
                </a:solidFill>
              </a:rPr>
              <a:t>zorbalara</a:t>
            </a:r>
            <a:r>
              <a:rPr lang="en-GB" dirty="0">
                <a:solidFill>
                  <a:schemeClr val="tx1">
                    <a:lumMod val="65000"/>
                    <a:lumOff val="35000"/>
                  </a:schemeClr>
                </a:solidFill>
              </a:rPr>
              <a:t> </a:t>
            </a:r>
            <a:r>
              <a:rPr lang="en-GB" dirty="0" err="1">
                <a:solidFill>
                  <a:schemeClr val="tx1">
                    <a:lumMod val="65000"/>
                    <a:lumOff val="35000"/>
                  </a:schemeClr>
                </a:solidFill>
              </a:rPr>
              <a:t>yardımcı</a:t>
            </a:r>
            <a:r>
              <a:rPr lang="en-GB" dirty="0">
                <a:solidFill>
                  <a:schemeClr val="tx1">
                    <a:lumMod val="65000"/>
                    <a:lumOff val="35000"/>
                  </a:schemeClr>
                </a:solidFill>
              </a:rPr>
              <a:t> </a:t>
            </a:r>
            <a:r>
              <a:rPr lang="en-GB" dirty="0" err="1">
                <a:solidFill>
                  <a:schemeClr val="tx1">
                    <a:lumMod val="65000"/>
                    <a:lumOff val="35000"/>
                  </a:schemeClr>
                </a:solidFill>
              </a:rPr>
              <a:t>olmayın</a:t>
            </a:r>
            <a:r>
              <a:rPr lang="en-GB" dirty="0">
                <a:solidFill>
                  <a:schemeClr val="tx1">
                    <a:lumMod val="65000"/>
                    <a:lumOff val="35000"/>
                  </a:schemeClr>
                </a:solidFill>
              </a:rPr>
              <a:t>. </a:t>
            </a:r>
            <a:r>
              <a:rPr lang="en-GB" dirty="0" err="1" smtClean="0">
                <a:solidFill>
                  <a:schemeClr val="tx1">
                    <a:lumMod val="65000"/>
                    <a:lumOff val="35000"/>
                  </a:schemeClr>
                </a:solidFill>
              </a:rPr>
              <a:t>Bir</a:t>
            </a:r>
            <a:r>
              <a:rPr lang="en-GB" dirty="0" smtClean="0">
                <a:solidFill>
                  <a:schemeClr val="tx1">
                    <a:lumMod val="65000"/>
                    <a:lumOff val="35000"/>
                  </a:schemeClr>
                </a:solidFill>
              </a:rPr>
              <a:t> </a:t>
            </a:r>
            <a:r>
              <a:rPr lang="en-GB" dirty="0" err="1">
                <a:solidFill>
                  <a:schemeClr val="tx1">
                    <a:lumMod val="65000"/>
                    <a:lumOff val="35000"/>
                  </a:schemeClr>
                </a:solidFill>
              </a:rPr>
              <a:t>yetişkine</a:t>
            </a:r>
            <a:r>
              <a:rPr lang="en-GB" dirty="0">
                <a:solidFill>
                  <a:schemeClr val="tx1">
                    <a:lumMod val="65000"/>
                    <a:lumOff val="35000"/>
                  </a:schemeClr>
                </a:solidFill>
              </a:rPr>
              <a:t> </a:t>
            </a:r>
            <a:r>
              <a:rPr lang="en-GB" dirty="0" err="1">
                <a:solidFill>
                  <a:schemeClr val="tx1">
                    <a:lumMod val="65000"/>
                    <a:lumOff val="35000"/>
                  </a:schemeClr>
                </a:solidFill>
              </a:rPr>
              <a:t>haber</a:t>
            </a:r>
            <a:r>
              <a:rPr lang="en-GB" dirty="0">
                <a:solidFill>
                  <a:schemeClr val="tx1">
                    <a:lumMod val="65000"/>
                    <a:lumOff val="35000"/>
                  </a:schemeClr>
                </a:solidFill>
              </a:rPr>
              <a:t> </a:t>
            </a:r>
            <a:r>
              <a:rPr lang="en-GB" dirty="0" err="1">
                <a:solidFill>
                  <a:schemeClr val="tx1">
                    <a:lumMod val="65000"/>
                    <a:lumOff val="35000"/>
                  </a:schemeClr>
                </a:solidFill>
              </a:rPr>
              <a:t>verin</a:t>
            </a:r>
            <a:r>
              <a:rPr lang="en-GB" dirty="0">
                <a:solidFill>
                  <a:schemeClr val="tx1">
                    <a:lumMod val="65000"/>
                    <a:lumOff val="35000"/>
                  </a:schemeClr>
                </a:solidFill>
              </a:rPr>
              <a:t>.</a:t>
            </a:r>
            <a:endParaRPr lang="tr-TR" u="sng" dirty="0">
              <a:solidFill>
                <a:schemeClr val="tx1">
                  <a:lumMod val="65000"/>
                  <a:lumOff val="35000"/>
                </a:schemeClr>
              </a:solidFill>
            </a:endParaRPr>
          </a:p>
          <a:p>
            <a:r>
              <a:rPr lang="en-GB" dirty="0">
                <a:solidFill>
                  <a:schemeClr val="tx1">
                    <a:lumMod val="65000"/>
                    <a:lumOff val="35000"/>
                  </a:schemeClr>
                </a:solidFill>
              </a:rPr>
              <a:t>Olayları </a:t>
            </a:r>
            <a:r>
              <a:rPr lang="en-GB" dirty="0" err="1">
                <a:solidFill>
                  <a:schemeClr val="tx1">
                    <a:lumMod val="65000"/>
                    <a:lumOff val="35000"/>
                  </a:schemeClr>
                </a:solidFill>
              </a:rPr>
              <a:t>anlatırken</a:t>
            </a:r>
            <a:r>
              <a:rPr lang="en-GB" dirty="0">
                <a:solidFill>
                  <a:schemeClr val="tx1">
                    <a:lumMod val="65000"/>
                    <a:lumOff val="35000"/>
                  </a:schemeClr>
                </a:solidFill>
              </a:rPr>
              <a:t> </a:t>
            </a:r>
            <a:r>
              <a:rPr lang="en-GB" dirty="0" err="1" smtClean="0">
                <a:solidFill>
                  <a:schemeClr val="tx1">
                    <a:lumMod val="65000"/>
                    <a:lumOff val="35000"/>
                  </a:schemeClr>
                </a:solidFill>
              </a:rPr>
              <a:t>değiştirmeyin</a:t>
            </a:r>
            <a:r>
              <a:rPr lang="en-GB" dirty="0" smtClean="0">
                <a:solidFill>
                  <a:schemeClr val="tx1">
                    <a:lumMod val="65000"/>
                    <a:lumOff val="35000"/>
                  </a:schemeClr>
                </a:solidFill>
              </a:rPr>
              <a:t>.</a:t>
            </a:r>
            <a:r>
              <a:rPr lang="tr-TR" dirty="0" smtClean="0">
                <a:solidFill>
                  <a:schemeClr val="tx1">
                    <a:lumMod val="65000"/>
                    <a:lumOff val="35000"/>
                  </a:schemeClr>
                </a:solidFill>
              </a:rPr>
              <a:t> Olduğu gibi anlatın.</a:t>
            </a:r>
            <a:r>
              <a:rPr lang="en-GB" dirty="0" smtClean="0">
                <a:solidFill>
                  <a:schemeClr val="tx1">
                    <a:lumMod val="65000"/>
                    <a:lumOff val="35000"/>
                  </a:schemeClr>
                </a:solidFill>
              </a:rPr>
              <a:t> </a:t>
            </a:r>
            <a:endParaRPr lang="tr-TR" dirty="0">
              <a:solidFill>
                <a:schemeClr val="tx1">
                  <a:lumMod val="65000"/>
                  <a:lumOff val="35000"/>
                </a:schemeClr>
              </a:solidFill>
            </a:endParaRPr>
          </a:p>
          <a:p>
            <a:r>
              <a:rPr lang="en-GB" dirty="0" err="1">
                <a:solidFill>
                  <a:schemeClr val="tx1">
                    <a:lumMod val="65000"/>
                    <a:lumOff val="35000"/>
                  </a:schemeClr>
                </a:solidFill>
              </a:rPr>
              <a:t>Zorbayla</a:t>
            </a:r>
            <a:r>
              <a:rPr lang="en-GB" dirty="0">
                <a:solidFill>
                  <a:schemeClr val="tx1">
                    <a:lumMod val="65000"/>
                    <a:lumOff val="35000"/>
                  </a:schemeClr>
                </a:solidFill>
              </a:rPr>
              <a:t> </a:t>
            </a:r>
            <a:r>
              <a:rPr lang="en-GB" dirty="0" err="1">
                <a:solidFill>
                  <a:schemeClr val="tx1">
                    <a:lumMod val="65000"/>
                    <a:lumOff val="35000"/>
                  </a:schemeClr>
                </a:solidFill>
              </a:rPr>
              <a:t>ilişki</a:t>
            </a:r>
            <a:r>
              <a:rPr lang="en-GB" dirty="0">
                <a:solidFill>
                  <a:schemeClr val="tx1">
                    <a:lumMod val="65000"/>
                    <a:lumOff val="35000"/>
                  </a:schemeClr>
                </a:solidFill>
              </a:rPr>
              <a:t> </a:t>
            </a:r>
            <a:r>
              <a:rPr lang="en-GB" dirty="0" err="1">
                <a:solidFill>
                  <a:schemeClr val="tx1">
                    <a:lumMod val="65000"/>
                    <a:lumOff val="35000"/>
                  </a:schemeClr>
                </a:solidFill>
              </a:rPr>
              <a:t>kurmayın</a:t>
            </a:r>
            <a:r>
              <a:rPr lang="en-GB" dirty="0">
                <a:solidFill>
                  <a:schemeClr val="tx1">
                    <a:lumMod val="65000"/>
                    <a:lumOff val="35000"/>
                  </a:schemeClr>
                </a:solidFill>
              </a:rPr>
              <a:t>, </a:t>
            </a:r>
            <a:r>
              <a:rPr lang="en-GB" dirty="0" err="1">
                <a:solidFill>
                  <a:schemeClr val="tx1">
                    <a:lumMod val="65000"/>
                    <a:lumOff val="35000"/>
                  </a:schemeClr>
                </a:solidFill>
              </a:rPr>
              <a:t>ondan</a:t>
            </a:r>
            <a:r>
              <a:rPr lang="en-GB" dirty="0">
                <a:solidFill>
                  <a:schemeClr val="tx1">
                    <a:lumMod val="65000"/>
                    <a:lumOff val="35000"/>
                  </a:schemeClr>
                </a:solidFill>
              </a:rPr>
              <a:t> </a:t>
            </a:r>
            <a:r>
              <a:rPr lang="en-GB" dirty="0" err="1">
                <a:solidFill>
                  <a:schemeClr val="tx1">
                    <a:lumMod val="65000"/>
                    <a:lumOff val="35000"/>
                  </a:schemeClr>
                </a:solidFill>
              </a:rPr>
              <a:t>uzak</a:t>
            </a:r>
            <a:r>
              <a:rPr lang="en-GB" dirty="0">
                <a:solidFill>
                  <a:schemeClr val="tx1">
                    <a:lumMod val="65000"/>
                    <a:lumOff val="35000"/>
                  </a:schemeClr>
                </a:solidFill>
              </a:rPr>
              <a:t> </a:t>
            </a:r>
            <a:r>
              <a:rPr lang="en-GB" dirty="0" err="1">
                <a:solidFill>
                  <a:schemeClr val="tx1">
                    <a:lumMod val="65000"/>
                    <a:lumOff val="35000"/>
                  </a:schemeClr>
                </a:solidFill>
              </a:rPr>
              <a:t>durun</a:t>
            </a:r>
            <a:r>
              <a:rPr lang="en-GB" dirty="0">
                <a:solidFill>
                  <a:schemeClr val="tx1">
                    <a:lumMod val="65000"/>
                    <a:lumOff val="35000"/>
                  </a:schemeClr>
                </a:solidFill>
              </a:rPr>
              <a:t>.</a:t>
            </a:r>
            <a:endParaRPr lang="tr-TR" dirty="0">
              <a:solidFill>
                <a:schemeClr val="tx1">
                  <a:lumMod val="65000"/>
                  <a:lumOff val="35000"/>
                </a:schemeClr>
              </a:solidFill>
            </a:endParaRPr>
          </a:p>
          <a:p>
            <a:r>
              <a:rPr lang="tr-TR" dirty="0">
                <a:solidFill>
                  <a:schemeClr val="tx1">
                    <a:lumMod val="65000"/>
                    <a:lumOff val="35000"/>
                  </a:schemeClr>
                </a:solidFill>
              </a:rPr>
              <a:t>Ş</a:t>
            </a:r>
            <a:r>
              <a:rPr lang="en-GB" dirty="0" err="1">
                <a:solidFill>
                  <a:schemeClr val="tx1">
                    <a:lumMod val="65000"/>
                    <a:lumOff val="35000"/>
                  </a:schemeClr>
                </a:solidFill>
              </a:rPr>
              <a:t>iddet</a:t>
            </a:r>
            <a:r>
              <a:rPr lang="en-GB" dirty="0">
                <a:solidFill>
                  <a:schemeClr val="tx1">
                    <a:lumMod val="65000"/>
                    <a:lumOff val="35000"/>
                  </a:schemeClr>
                </a:solidFill>
              </a:rPr>
              <a:t> </a:t>
            </a:r>
            <a:r>
              <a:rPr lang="en-GB" dirty="0" err="1">
                <a:solidFill>
                  <a:schemeClr val="tx1">
                    <a:lumMod val="65000"/>
                    <a:lumOff val="35000"/>
                  </a:schemeClr>
                </a:solidFill>
              </a:rPr>
              <a:t>çözüm</a:t>
            </a:r>
            <a:r>
              <a:rPr lang="en-GB" dirty="0">
                <a:solidFill>
                  <a:schemeClr val="tx1">
                    <a:lumMod val="65000"/>
                    <a:lumOff val="35000"/>
                  </a:schemeClr>
                </a:solidFill>
              </a:rPr>
              <a:t> </a:t>
            </a:r>
            <a:r>
              <a:rPr lang="en-GB" dirty="0" err="1">
                <a:solidFill>
                  <a:schemeClr val="tx1">
                    <a:lumMod val="65000"/>
                    <a:lumOff val="35000"/>
                  </a:schemeClr>
                </a:solidFill>
              </a:rPr>
              <a:t>değildir</a:t>
            </a:r>
            <a:r>
              <a:rPr lang="en-GB" dirty="0">
                <a:solidFill>
                  <a:schemeClr val="tx1">
                    <a:lumMod val="65000"/>
                    <a:lumOff val="35000"/>
                  </a:schemeClr>
                </a:solidFill>
              </a:rPr>
              <a:t>. </a:t>
            </a:r>
            <a:r>
              <a:rPr lang="tr-TR" dirty="0" smtClean="0">
                <a:solidFill>
                  <a:schemeClr val="tx1">
                    <a:lumMod val="65000"/>
                    <a:lumOff val="35000"/>
                  </a:schemeClr>
                </a:solidFill>
              </a:rPr>
              <a:t>Zorbalığa aynı şekilde cevap vermeyin</a:t>
            </a:r>
            <a:endParaRPr lang="tr-TR" dirty="0">
              <a:solidFill>
                <a:schemeClr val="tx1">
                  <a:lumMod val="65000"/>
                  <a:lumOff val="35000"/>
                </a:schemeClr>
              </a:solidFill>
            </a:endParaRPr>
          </a:p>
          <a:p>
            <a:r>
              <a:rPr lang="en-GB" dirty="0" err="1">
                <a:solidFill>
                  <a:schemeClr val="tx1">
                    <a:lumMod val="65000"/>
                    <a:lumOff val="35000"/>
                  </a:schemeClr>
                </a:solidFill>
              </a:rPr>
              <a:t>Tehdit</a:t>
            </a:r>
            <a:r>
              <a:rPr lang="en-GB" dirty="0">
                <a:solidFill>
                  <a:schemeClr val="tx1">
                    <a:lumMod val="65000"/>
                    <a:lumOff val="35000"/>
                  </a:schemeClr>
                </a:solidFill>
              </a:rPr>
              <a:t> </a:t>
            </a:r>
            <a:r>
              <a:rPr lang="en-GB" dirty="0" err="1">
                <a:solidFill>
                  <a:schemeClr val="tx1">
                    <a:lumMod val="65000"/>
                    <a:lumOff val="35000"/>
                  </a:schemeClr>
                </a:solidFill>
              </a:rPr>
              <a:t>edici</a:t>
            </a:r>
            <a:r>
              <a:rPr lang="en-GB" dirty="0">
                <a:solidFill>
                  <a:schemeClr val="tx1">
                    <a:lumMod val="65000"/>
                    <a:lumOff val="35000"/>
                  </a:schemeClr>
                </a:solidFill>
              </a:rPr>
              <a:t> </a:t>
            </a:r>
            <a:r>
              <a:rPr lang="en-GB" dirty="0" err="1">
                <a:solidFill>
                  <a:schemeClr val="tx1">
                    <a:lumMod val="65000"/>
                    <a:lumOff val="35000"/>
                  </a:schemeClr>
                </a:solidFill>
              </a:rPr>
              <a:t>telefon</a:t>
            </a:r>
            <a:r>
              <a:rPr lang="en-GB" dirty="0">
                <a:solidFill>
                  <a:schemeClr val="tx1">
                    <a:lumMod val="65000"/>
                    <a:lumOff val="35000"/>
                  </a:schemeClr>
                </a:solidFill>
              </a:rPr>
              <a:t> </a:t>
            </a:r>
            <a:r>
              <a:rPr lang="en-GB" dirty="0" err="1">
                <a:solidFill>
                  <a:schemeClr val="tx1">
                    <a:lumMod val="65000"/>
                    <a:lumOff val="35000"/>
                  </a:schemeClr>
                </a:solidFill>
              </a:rPr>
              <a:t>veya</a:t>
            </a:r>
            <a:r>
              <a:rPr lang="en-GB" dirty="0">
                <a:solidFill>
                  <a:schemeClr val="tx1">
                    <a:lumMod val="65000"/>
                    <a:lumOff val="35000"/>
                  </a:schemeClr>
                </a:solidFill>
              </a:rPr>
              <a:t> e-</a:t>
            </a:r>
            <a:r>
              <a:rPr lang="en-GB" dirty="0" err="1">
                <a:solidFill>
                  <a:schemeClr val="tx1">
                    <a:lumMod val="65000"/>
                    <a:lumOff val="35000"/>
                  </a:schemeClr>
                </a:solidFill>
              </a:rPr>
              <a:t>postalar</a:t>
            </a:r>
            <a:r>
              <a:rPr lang="en-GB" dirty="0">
                <a:solidFill>
                  <a:schemeClr val="tx1">
                    <a:lumMod val="65000"/>
                    <a:lumOff val="35000"/>
                  </a:schemeClr>
                </a:solidFill>
              </a:rPr>
              <a:t> </a:t>
            </a:r>
            <a:r>
              <a:rPr lang="en-GB" dirty="0" err="1">
                <a:solidFill>
                  <a:schemeClr val="tx1">
                    <a:lumMod val="65000"/>
                    <a:lumOff val="35000"/>
                  </a:schemeClr>
                </a:solidFill>
              </a:rPr>
              <a:t>alıyorsanız</a:t>
            </a:r>
            <a:r>
              <a:rPr lang="en-GB" dirty="0">
                <a:solidFill>
                  <a:schemeClr val="tx1">
                    <a:lumMod val="65000"/>
                    <a:lumOff val="35000"/>
                  </a:schemeClr>
                </a:solidFill>
              </a:rPr>
              <a:t> </a:t>
            </a:r>
            <a:r>
              <a:rPr lang="en-GB" dirty="0" err="1">
                <a:solidFill>
                  <a:schemeClr val="tx1">
                    <a:lumMod val="65000"/>
                    <a:lumOff val="35000"/>
                  </a:schemeClr>
                </a:solidFill>
              </a:rPr>
              <a:t>birisi</a:t>
            </a:r>
            <a:r>
              <a:rPr lang="en-GB" dirty="0">
                <a:solidFill>
                  <a:schemeClr val="tx1">
                    <a:lumMod val="65000"/>
                    <a:lumOff val="35000"/>
                  </a:schemeClr>
                </a:solidFill>
              </a:rPr>
              <a:t> </a:t>
            </a:r>
            <a:r>
              <a:rPr lang="en-GB" dirty="0" err="1">
                <a:solidFill>
                  <a:schemeClr val="tx1">
                    <a:lumMod val="65000"/>
                    <a:lumOff val="35000"/>
                  </a:schemeClr>
                </a:solidFill>
              </a:rPr>
              <a:t>ile</a:t>
            </a:r>
            <a:r>
              <a:rPr lang="en-GB" dirty="0">
                <a:solidFill>
                  <a:schemeClr val="tx1">
                    <a:lumMod val="65000"/>
                    <a:lumOff val="35000"/>
                  </a:schemeClr>
                </a:solidFill>
              </a:rPr>
              <a:t> </a:t>
            </a:r>
            <a:r>
              <a:rPr lang="en-GB" dirty="0" err="1">
                <a:solidFill>
                  <a:schemeClr val="tx1">
                    <a:lumMod val="65000"/>
                    <a:lumOff val="35000"/>
                  </a:schemeClr>
                </a:solidFill>
              </a:rPr>
              <a:t>bunu</a:t>
            </a:r>
            <a:r>
              <a:rPr lang="en-GB" dirty="0">
                <a:solidFill>
                  <a:schemeClr val="tx1">
                    <a:lumMod val="65000"/>
                    <a:lumOff val="35000"/>
                  </a:schemeClr>
                </a:solidFill>
              </a:rPr>
              <a:t> </a:t>
            </a:r>
            <a:r>
              <a:rPr lang="en-GB" dirty="0" err="1">
                <a:solidFill>
                  <a:schemeClr val="tx1">
                    <a:lumMod val="65000"/>
                    <a:lumOff val="35000"/>
                  </a:schemeClr>
                </a:solidFill>
              </a:rPr>
              <a:t>paylaşın</a:t>
            </a:r>
            <a:r>
              <a:rPr lang="en-GB" dirty="0" smtClean="0">
                <a:solidFill>
                  <a:schemeClr val="tx1">
                    <a:lumMod val="65000"/>
                    <a:lumOff val="35000"/>
                  </a:schemeClr>
                </a:solidFill>
              </a:rPr>
              <a:t>.</a:t>
            </a:r>
            <a:endParaRPr lang="tr-TR" dirty="0">
              <a:solidFill>
                <a:schemeClr val="tx1">
                  <a:lumMod val="65000"/>
                  <a:lumOff val="35000"/>
                </a:schemeClr>
              </a:solidFill>
            </a:endParaRPr>
          </a:p>
          <a:p>
            <a:r>
              <a:rPr lang="en-GB" dirty="0" smtClean="0">
                <a:solidFill>
                  <a:schemeClr val="tx1">
                    <a:lumMod val="65000"/>
                    <a:lumOff val="35000"/>
                  </a:schemeClr>
                </a:solidFill>
              </a:rPr>
              <a:t>“</a:t>
            </a:r>
            <a:r>
              <a:rPr lang="en-GB" dirty="0" err="1">
                <a:solidFill>
                  <a:schemeClr val="tx1">
                    <a:lumMod val="65000"/>
                    <a:lumOff val="35000"/>
                  </a:schemeClr>
                </a:solidFill>
              </a:rPr>
              <a:t>Yeter</a:t>
            </a:r>
            <a:r>
              <a:rPr lang="en-GB" dirty="0">
                <a:solidFill>
                  <a:schemeClr val="tx1">
                    <a:lumMod val="65000"/>
                    <a:lumOff val="35000"/>
                  </a:schemeClr>
                </a:solidFill>
              </a:rPr>
              <a:t> </a:t>
            </a:r>
            <a:r>
              <a:rPr lang="en-GB" dirty="0" err="1">
                <a:solidFill>
                  <a:schemeClr val="tx1">
                    <a:lumMod val="65000"/>
                    <a:lumOff val="35000"/>
                  </a:schemeClr>
                </a:solidFill>
              </a:rPr>
              <a:t>artık</a:t>
            </a:r>
            <a:r>
              <a:rPr lang="en-GB" dirty="0">
                <a:solidFill>
                  <a:schemeClr val="tx1">
                    <a:lumMod val="65000"/>
                    <a:lumOff val="35000"/>
                  </a:schemeClr>
                </a:solidFill>
              </a:rPr>
              <a:t>, </a:t>
            </a:r>
            <a:r>
              <a:rPr lang="en-GB" dirty="0" err="1">
                <a:solidFill>
                  <a:schemeClr val="tx1">
                    <a:lumMod val="65000"/>
                    <a:lumOff val="35000"/>
                  </a:schemeClr>
                </a:solidFill>
              </a:rPr>
              <a:t>durmalısın</a:t>
            </a:r>
            <a:r>
              <a:rPr lang="en-GB" dirty="0">
                <a:solidFill>
                  <a:schemeClr val="tx1">
                    <a:lumMod val="65000"/>
                    <a:lumOff val="35000"/>
                  </a:schemeClr>
                </a:solidFill>
              </a:rPr>
              <a:t>” </a:t>
            </a:r>
            <a:r>
              <a:rPr lang="en-GB" dirty="0" err="1">
                <a:solidFill>
                  <a:schemeClr val="tx1">
                    <a:lumMod val="65000"/>
                    <a:lumOff val="35000"/>
                  </a:schemeClr>
                </a:solidFill>
              </a:rPr>
              <a:t>deyip</a:t>
            </a:r>
            <a:r>
              <a:rPr lang="en-GB" dirty="0">
                <a:solidFill>
                  <a:schemeClr val="tx1">
                    <a:lumMod val="65000"/>
                    <a:lumOff val="35000"/>
                  </a:schemeClr>
                </a:solidFill>
              </a:rPr>
              <a:t> </a:t>
            </a:r>
            <a:r>
              <a:rPr lang="en-GB" dirty="0" err="1">
                <a:solidFill>
                  <a:schemeClr val="tx1">
                    <a:lumMod val="65000"/>
                    <a:lumOff val="35000"/>
                  </a:schemeClr>
                </a:solidFill>
              </a:rPr>
              <a:t>ortamdan</a:t>
            </a:r>
            <a:r>
              <a:rPr lang="en-GB" dirty="0">
                <a:solidFill>
                  <a:schemeClr val="tx1">
                    <a:lumMod val="65000"/>
                    <a:lumOff val="35000"/>
                  </a:schemeClr>
                </a:solidFill>
              </a:rPr>
              <a:t> </a:t>
            </a:r>
            <a:r>
              <a:rPr lang="en-GB" dirty="0" err="1">
                <a:solidFill>
                  <a:schemeClr val="tx1">
                    <a:lumMod val="65000"/>
                    <a:lumOff val="35000"/>
                  </a:schemeClr>
                </a:solidFill>
              </a:rPr>
              <a:t>uzaklaşın</a:t>
            </a:r>
            <a:r>
              <a:rPr lang="tr-TR" dirty="0" smtClean="0">
                <a:solidFill>
                  <a:schemeClr val="tx1">
                    <a:lumMod val="65000"/>
                    <a:lumOff val="35000"/>
                  </a:schemeClr>
                </a:solidFill>
              </a:rPr>
              <a:t>.</a:t>
            </a:r>
          </a:p>
          <a:p>
            <a:r>
              <a:rPr lang="tr-TR" dirty="0" smtClean="0">
                <a:solidFill>
                  <a:schemeClr val="tx1">
                    <a:lumMod val="65000"/>
                    <a:lumOff val="35000"/>
                  </a:schemeClr>
                </a:solidFill>
              </a:rPr>
              <a:t>Dur derken kendinize güvenin. </a:t>
            </a:r>
            <a:r>
              <a:rPr lang="en-GB" dirty="0">
                <a:solidFill>
                  <a:schemeClr val="tx1">
                    <a:lumMod val="65000"/>
                    <a:lumOff val="35000"/>
                  </a:schemeClr>
                </a:solidFill>
              </a:rPr>
              <a:t/>
            </a:r>
            <a:br>
              <a:rPr lang="en-GB" dirty="0">
                <a:solidFill>
                  <a:schemeClr val="tx1">
                    <a:lumMod val="65000"/>
                    <a:lumOff val="35000"/>
                  </a:schemeClr>
                </a:solidFill>
              </a:rPr>
            </a:br>
            <a:r>
              <a:rPr lang="en-GB" dirty="0">
                <a:solidFill>
                  <a:schemeClr val="tx1">
                    <a:lumMod val="65000"/>
                    <a:lumOff val="35000"/>
                  </a:schemeClr>
                </a:solidFill>
              </a:rPr>
              <a:t> </a:t>
            </a:r>
            <a:r>
              <a:rPr lang="en-GB" sz="2000" dirty="0">
                <a:solidFill>
                  <a:schemeClr val="tx1"/>
                </a:solidFill>
              </a:rPr>
              <a:t/>
            </a:r>
            <a:br>
              <a:rPr lang="en-GB" sz="2000" dirty="0">
                <a:solidFill>
                  <a:schemeClr val="tx1"/>
                </a:solidFill>
              </a:rPr>
            </a:br>
            <a:endParaRPr lang="en-GB" sz="2000" dirty="0">
              <a:solidFill>
                <a:schemeClr val="tx1"/>
              </a:solidFill>
            </a:endParaRPr>
          </a:p>
        </p:txBody>
      </p:sp>
      <p:sp>
        <p:nvSpPr>
          <p:cNvPr id="4" name="AutoShape 6" descr="Kabadayılık yapma vektörler | Kabadayılık yapma vektör çizimler, vektörel  grafik | Depositpho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833909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60648"/>
            <a:ext cx="8352928" cy="1143000"/>
          </a:xfrm>
        </p:spPr>
        <p:txBody>
          <a:bodyPr/>
          <a:lstStyle/>
          <a:p>
            <a:pPr marL="0" indent="0" algn="ctr">
              <a:buNone/>
            </a:pPr>
            <a:r>
              <a:rPr lang="tr-TR" sz="3600" dirty="0">
                <a:solidFill>
                  <a:schemeClr val="accent6">
                    <a:lumMod val="75000"/>
                  </a:schemeClr>
                </a:solidFill>
              </a:rPr>
              <a:t>ZORBALIKLA İLGİLİ </a:t>
            </a:r>
            <a:r>
              <a:rPr lang="tr-TR" sz="3600" dirty="0">
                <a:solidFill>
                  <a:schemeClr val="accent6">
                    <a:lumMod val="75000"/>
                  </a:schemeClr>
                </a:solidFill>
                <a:effectLst>
                  <a:outerShdw blurRad="38100" dist="38100" dir="2700000" algn="tl">
                    <a:srgbClr val="000000">
                      <a:alpha val="43137"/>
                    </a:srgbClr>
                  </a:outerShdw>
                  <a:reflection blurRad="6350" stA="55000" endA="300" endPos="45500" dir="5400000" sy="-100000" algn="bl" rotWithShape="0"/>
                </a:effectLst>
              </a:rPr>
              <a:t>YANLIŞ </a:t>
            </a:r>
            <a:r>
              <a:rPr lang="tr-TR" sz="3600" dirty="0">
                <a:solidFill>
                  <a:schemeClr val="accent6">
                    <a:lumMod val="75000"/>
                  </a:schemeClr>
                </a:solidFill>
              </a:rPr>
              <a:t>İNANÇLAR</a:t>
            </a:r>
          </a:p>
        </p:txBody>
      </p:sp>
      <p:sp>
        <p:nvSpPr>
          <p:cNvPr id="3" name="İçerik Yer Tutucusu 2"/>
          <p:cNvSpPr>
            <a:spLocks noGrp="1"/>
          </p:cNvSpPr>
          <p:nvPr>
            <p:ph sz="quarter" idx="13"/>
          </p:nvPr>
        </p:nvSpPr>
        <p:spPr>
          <a:xfrm>
            <a:off x="539552" y="1052736"/>
            <a:ext cx="8064896" cy="5040560"/>
          </a:xfrm>
        </p:spPr>
        <p:txBody>
          <a:bodyPr>
            <a:normAutofit/>
          </a:bodyPr>
          <a:lstStyle/>
          <a:p>
            <a:pPr lvl="0">
              <a:buFont typeface="Trebuchet MS" panose="020B0603020202020204" pitchFamily="34" charset="0"/>
              <a:buChar char="×"/>
            </a:pPr>
            <a:r>
              <a:rPr lang="tr-TR" dirty="0"/>
              <a:t>Öğrenciler arasındaki zorbalık olayları büyütülecek kadar ciddi </a:t>
            </a:r>
            <a:r>
              <a:rPr lang="tr-TR" dirty="0" smtClean="0"/>
              <a:t>değildir.</a:t>
            </a:r>
          </a:p>
          <a:p>
            <a:pPr lvl="0">
              <a:buFont typeface="Trebuchet MS" panose="020B0603020202020204" pitchFamily="34" charset="0"/>
              <a:buChar char="×"/>
            </a:pPr>
            <a:r>
              <a:rPr lang="tr-TR" dirty="0" smtClean="0"/>
              <a:t>Bizim </a:t>
            </a:r>
            <a:r>
              <a:rPr lang="tr-TR" dirty="0"/>
              <a:t>okulda zorbalık </a:t>
            </a:r>
            <a:r>
              <a:rPr lang="tr-TR" dirty="0" smtClean="0"/>
              <a:t>yoktur.</a:t>
            </a:r>
          </a:p>
          <a:p>
            <a:pPr lvl="0">
              <a:buFont typeface="Trebuchet MS" panose="020B0603020202020204" pitchFamily="34" charset="0"/>
              <a:buChar char="×"/>
            </a:pPr>
            <a:r>
              <a:rPr lang="tr-TR" dirty="0" smtClean="0"/>
              <a:t>Zorbalık </a:t>
            </a:r>
            <a:r>
              <a:rPr lang="tr-TR" dirty="0"/>
              <a:t>büyüme ve gelişmenin doğal bir </a:t>
            </a:r>
            <a:r>
              <a:rPr lang="tr-TR" dirty="0" smtClean="0"/>
              <a:t>parçasıdır.</a:t>
            </a:r>
          </a:p>
          <a:p>
            <a:pPr lvl="0">
              <a:buFont typeface="Trebuchet MS" panose="020B0603020202020204" pitchFamily="34" charset="0"/>
              <a:buChar char="×"/>
            </a:pPr>
            <a:r>
              <a:rPr lang="tr-TR" dirty="0" smtClean="0"/>
              <a:t>Başkalarını </a:t>
            </a:r>
            <a:r>
              <a:rPr lang="tr-TR" dirty="0"/>
              <a:t>kızdırmak bazen </a:t>
            </a:r>
            <a:r>
              <a:rPr lang="tr-TR" dirty="0" smtClean="0"/>
              <a:t>eğlencelidir.</a:t>
            </a:r>
          </a:p>
          <a:p>
            <a:pPr lvl="0">
              <a:buFont typeface="Trebuchet MS" panose="020B0603020202020204" pitchFamily="34" charset="0"/>
              <a:buChar char="×"/>
            </a:pPr>
            <a:r>
              <a:rPr lang="tr-TR" dirty="0" smtClean="0"/>
              <a:t>Zorbalık </a:t>
            </a:r>
            <a:r>
              <a:rPr lang="tr-TR" dirty="0"/>
              <a:t>yapıldığında bunu yetişkinlere anlatmak </a:t>
            </a:r>
            <a:r>
              <a:rPr lang="tr-TR" dirty="0" smtClean="0"/>
              <a:t>ispiyonculuktur.</a:t>
            </a:r>
          </a:p>
          <a:p>
            <a:pPr lvl="0">
              <a:buFont typeface="Trebuchet MS" panose="020B0603020202020204" pitchFamily="34" charset="0"/>
              <a:buChar char="×"/>
            </a:pPr>
            <a:r>
              <a:rPr lang="tr-TR" dirty="0" smtClean="0"/>
              <a:t>Zorbaca </a:t>
            </a:r>
            <a:r>
              <a:rPr lang="tr-TR" dirty="0"/>
              <a:t>davranışlar aslında çocuklar arasında yapılan masum şakalardır.</a:t>
            </a:r>
          </a:p>
          <a:p>
            <a:endParaRPr lang="tr-TR" dirty="0">
              <a:solidFill>
                <a:schemeClr val="tx1">
                  <a:lumMod val="65000"/>
                  <a:lumOff val="35000"/>
                </a:schemeClr>
              </a:solidFill>
            </a:endParaRPr>
          </a:p>
        </p:txBody>
      </p:sp>
      <p:sp>
        <p:nvSpPr>
          <p:cNvPr id="4" name="AutoShape 2" descr="Klavyemde ünlem işaretini göremiyorum - Sosyal Deste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4797152"/>
            <a:ext cx="1538414" cy="1162755"/>
          </a:xfrm>
          <a:prstGeom prst="rect">
            <a:avLst/>
          </a:prstGeom>
        </p:spPr>
      </p:pic>
    </p:spTree>
    <p:extLst>
      <p:ext uri="{BB962C8B-B14F-4D97-AF65-F5344CB8AC3E}">
        <p14:creationId xmlns:p14="http://schemas.microsoft.com/office/powerpoint/2010/main" val="1739640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83568" y="980728"/>
            <a:ext cx="7776864" cy="5433784"/>
          </a:xfrm>
        </p:spPr>
        <p:txBody>
          <a:bodyPr/>
          <a:lstStyle/>
          <a:p>
            <a:pPr lvl="0">
              <a:buFont typeface="Trebuchet MS" panose="020B0603020202020204" pitchFamily="34" charset="0"/>
              <a:buChar char="×"/>
            </a:pPr>
            <a:r>
              <a:rPr lang="tr-TR" dirty="0"/>
              <a:t>Zorbalık yapanları görmezden gelirseniz sizi </a:t>
            </a:r>
            <a:r>
              <a:rPr lang="tr-TR" dirty="0" smtClean="0"/>
              <a:t>bırakırlar.</a:t>
            </a:r>
          </a:p>
          <a:p>
            <a:pPr lvl="0">
              <a:buFont typeface="Trebuchet MS" panose="020B0603020202020204" pitchFamily="34" charset="0"/>
              <a:buChar char="×"/>
            </a:pPr>
            <a:r>
              <a:rPr lang="tr-TR" dirty="0" smtClean="0"/>
              <a:t>Bir </a:t>
            </a:r>
            <a:r>
              <a:rPr lang="tr-TR" dirty="0"/>
              <a:t>zorba ile baş etmenin en iyi yolu onunla kavga etmek ve intikam </a:t>
            </a:r>
            <a:r>
              <a:rPr lang="tr-TR" dirty="0" smtClean="0"/>
              <a:t>almaktır.</a:t>
            </a:r>
          </a:p>
          <a:p>
            <a:pPr lvl="0">
              <a:buFont typeface="Trebuchet MS" panose="020B0603020202020204" pitchFamily="34" charset="0"/>
              <a:buChar char="×"/>
            </a:pPr>
            <a:r>
              <a:rPr lang="tr-TR" dirty="0" smtClean="0"/>
              <a:t>Kurbanların </a:t>
            </a:r>
            <a:r>
              <a:rPr lang="tr-TR" dirty="0"/>
              <a:t>çoğu zorbaları kışkırttıklarından zorbalığa </a:t>
            </a:r>
            <a:r>
              <a:rPr lang="tr-TR" dirty="0" smtClean="0"/>
              <a:t>uğrarlar.</a:t>
            </a:r>
          </a:p>
          <a:p>
            <a:pPr lvl="0">
              <a:buFont typeface="Trebuchet MS" panose="020B0603020202020204" pitchFamily="34" charset="0"/>
              <a:buChar char="×"/>
            </a:pPr>
            <a:r>
              <a:rPr lang="tr-TR" dirty="0" smtClean="0"/>
              <a:t>Küçükken </a:t>
            </a:r>
            <a:r>
              <a:rPr lang="tr-TR" dirty="0"/>
              <a:t>zorbalık yapanlar, büyüyünce </a:t>
            </a:r>
            <a:r>
              <a:rPr lang="tr-TR" dirty="0" smtClean="0"/>
              <a:t>olgunlaşırlar.</a:t>
            </a:r>
          </a:p>
          <a:p>
            <a:pPr lvl="0">
              <a:buFont typeface="Trebuchet MS" panose="020B0603020202020204" pitchFamily="34" charset="0"/>
              <a:buChar char="×"/>
            </a:pPr>
            <a:r>
              <a:rPr lang="tr-TR" dirty="0" smtClean="0"/>
              <a:t>Zorbalığa </a:t>
            </a:r>
            <a:r>
              <a:rPr lang="tr-TR" dirty="0"/>
              <a:t>uğrayan öğrenciler yetişkinlerden yardım istememeli, sorunu kendi başına </a:t>
            </a:r>
            <a:r>
              <a:rPr lang="tr-TR" dirty="0" smtClean="0"/>
              <a:t>çözmelidir.</a:t>
            </a:r>
          </a:p>
          <a:p>
            <a:pPr lvl="0">
              <a:buFont typeface="Trebuchet MS" panose="020B0603020202020204" pitchFamily="34" charset="0"/>
              <a:buChar char="×"/>
            </a:pPr>
            <a:r>
              <a:rPr lang="tr-TR" dirty="0" smtClean="0"/>
              <a:t>Birine </a:t>
            </a:r>
            <a:r>
              <a:rPr lang="tr-TR" dirty="0"/>
              <a:t>lakap takmak zorbalık </a:t>
            </a:r>
            <a:r>
              <a:rPr lang="tr-TR" dirty="0" smtClean="0"/>
              <a:t>sayılmaz.</a:t>
            </a:r>
          </a:p>
          <a:p>
            <a:pPr lvl="0">
              <a:buFont typeface="Trebuchet MS" panose="020B0603020202020204" pitchFamily="34" charset="0"/>
              <a:buChar char="×"/>
            </a:pPr>
            <a:r>
              <a:rPr lang="tr-TR" dirty="0" smtClean="0"/>
              <a:t>Bazı </a:t>
            </a:r>
            <a:r>
              <a:rPr lang="tr-TR" dirty="0"/>
              <a:t>öğrenciler zorbalığı hak </a:t>
            </a:r>
            <a:r>
              <a:rPr lang="tr-TR" dirty="0" smtClean="0"/>
              <a:t>ederler.</a:t>
            </a:r>
          </a:p>
          <a:p>
            <a:pPr lvl="0">
              <a:buFont typeface="Trebuchet MS" panose="020B0603020202020204" pitchFamily="34" charset="0"/>
              <a:buChar char="×"/>
            </a:pPr>
            <a:r>
              <a:rPr lang="tr-TR" dirty="0" smtClean="0"/>
              <a:t>Sadece </a:t>
            </a:r>
            <a:r>
              <a:rPr lang="tr-TR" dirty="0"/>
              <a:t>erkekler zorbalık yapar.</a:t>
            </a:r>
          </a:p>
          <a:p>
            <a:pPr marL="45720" indent="0">
              <a:buNone/>
            </a:pPr>
            <a:endParaRPr lang="tr-TR" dirty="0">
              <a:solidFill>
                <a:schemeClr val="tx1">
                  <a:lumMod val="65000"/>
                  <a:lumOff val="35000"/>
                </a:schemeClr>
              </a:solidFill>
            </a:endParaRPr>
          </a:p>
        </p:txBody>
      </p:sp>
      <p:pic>
        <p:nvPicPr>
          <p:cNvPr id="4" name="Picture 2" descr="http://www.kalbimcity.com/galeri/2012/12/yanli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437112"/>
            <a:ext cx="2160240" cy="21602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727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404664"/>
            <a:ext cx="7776864" cy="1143000"/>
          </a:xfrm>
        </p:spPr>
        <p:txBody>
          <a:bodyPr/>
          <a:lstStyle/>
          <a:p>
            <a:pPr marL="0" indent="0" algn="ctr">
              <a:buNone/>
            </a:pPr>
            <a:r>
              <a:rPr lang="tr-TR" sz="4000" dirty="0">
                <a:solidFill>
                  <a:schemeClr val="accent6">
                    <a:lumMod val="75000"/>
                  </a:schemeClr>
                </a:solidFill>
                <a:latin typeface="Andalus" pitchFamily="18" charset="-78"/>
                <a:cs typeface="Andalus" pitchFamily="18" charset="-78"/>
              </a:rPr>
              <a:t>Akran baskısıyla nasıl baş edebilir?</a:t>
            </a:r>
            <a:endParaRPr lang="tr-TR" sz="4000" dirty="0">
              <a:solidFill>
                <a:schemeClr val="accent6">
                  <a:lumMod val="75000"/>
                </a:schemeClr>
              </a:solidFill>
            </a:endParaRPr>
          </a:p>
        </p:txBody>
      </p:sp>
      <p:sp>
        <p:nvSpPr>
          <p:cNvPr id="3" name="İçerik Yer Tutucusu 2"/>
          <p:cNvSpPr>
            <a:spLocks noGrp="1"/>
          </p:cNvSpPr>
          <p:nvPr>
            <p:ph sz="quarter" idx="13"/>
          </p:nvPr>
        </p:nvSpPr>
        <p:spPr>
          <a:xfrm>
            <a:off x="395536" y="1268760"/>
            <a:ext cx="8136904" cy="4968552"/>
          </a:xfrm>
        </p:spPr>
        <p:txBody>
          <a:bodyPr/>
          <a:lstStyle/>
          <a:p>
            <a:pPr marL="45720" indent="0">
              <a:buNone/>
            </a:pPr>
            <a:r>
              <a:rPr lang="tr-TR" sz="2400" b="1" dirty="0">
                <a:solidFill>
                  <a:schemeClr val="accent6">
                    <a:lumMod val="75000"/>
                  </a:schemeClr>
                </a:solidFill>
                <a:latin typeface="+mj-lt"/>
                <a:cs typeface="Andalus" pitchFamily="18" charset="-78"/>
              </a:rPr>
              <a:t>1-Sözel olarak kendini ortaya koyma becerileri</a:t>
            </a:r>
          </a:p>
          <a:p>
            <a:pPr marL="45720" indent="0" algn="ctr">
              <a:buNone/>
            </a:pPr>
            <a:r>
              <a:rPr lang="tr-TR" sz="2000" dirty="0">
                <a:cs typeface="Andalus" pitchFamily="18" charset="-78"/>
              </a:rPr>
              <a:t>Sözel olarak kendini ortaya koyma becerileri; “hayır” demek”, ricada bulunmak ve hakkını aramaktır.</a:t>
            </a:r>
            <a:endParaRPr lang="tr-TR" sz="2000" b="1" dirty="0">
              <a:solidFill>
                <a:schemeClr val="accent6">
                  <a:lumMod val="75000"/>
                </a:schemeClr>
              </a:solidFill>
              <a:latin typeface="+mj-lt"/>
              <a:cs typeface="Andalus" pitchFamily="18" charset="-78"/>
            </a:endParaRPr>
          </a:p>
          <a:p>
            <a:pPr marL="45720" indent="0" algn="ctr">
              <a:buNone/>
            </a:pPr>
            <a:r>
              <a:rPr lang="tr-TR" sz="2400" b="1" dirty="0">
                <a:solidFill>
                  <a:schemeClr val="accent6">
                    <a:lumMod val="75000"/>
                  </a:schemeClr>
                </a:solidFill>
                <a:latin typeface="+mj-lt"/>
                <a:cs typeface="Andalus" pitchFamily="18" charset="-78"/>
              </a:rPr>
              <a:t>“Hayır” demek: </a:t>
            </a:r>
          </a:p>
          <a:p>
            <a:pPr marL="45720" indent="0" algn="ctr">
              <a:buNone/>
            </a:pPr>
            <a:r>
              <a:rPr lang="tr-TR" sz="2000" dirty="0">
                <a:solidFill>
                  <a:schemeClr val="tx1">
                    <a:lumMod val="65000"/>
                    <a:lumOff val="35000"/>
                  </a:schemeClr>
                </a:solidFill>
                <a:latin typeface="+mj-lt"/>
                <a:cs typeface="Andalus" pitchFamily="18" charset="-78"/>
              </a:rPr>
              <a:t>Reddetme becerilerinde amaç bireyin yapmak istemediği bir durum ile ilgili olarak bir isteği ve bir ricayı nasıl kabul etmeyeceğini öğretmektir.</a:t>
            </a:r>
          </a:p>
          <a:p>
            <a:pPr marL="45720" indent="0" algn="ctr">
              <a:buNone/>
            </a:pPr>
            <a:endParaRPr lang="tr-TR" sz="2400" dirty="0">
              <a:solidFill>
                <a:schemeClr val="tx1">
                  <a:lumMod val="65000"/>
                  <a:lumOff val="35000"/>
                </a:schemeClr>
              </a:solidFill>
              <a:latin typeface="+mj-lt"/>
              <a:cs typeface="Andalus" pitchFamily="18" charset="-78"/>
            </a:endParaRPr>
          </a:p>
        </p:txBody>
      </p:sp>
    </p:spTree>
    <p:extLst>
      <p:ext uri="{BB962C8B-B14F-4D97-AF65-F5344CB8AC3E}">
        <p14:creationId xmlns:p14="http://schemas.microsoft.com/office/powerpoint/2010/main" val="1473612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20688"/>
            <a:ext cx="7776864" cy="936104"/>
          </a:xfrm>
        </p:spPr>
        <p:txBody>
          <a:bodyPr/>
          <a:lstStyle/>
          <a:p>
            <a:pPr marL="0" indent="0" algn="ctr">
              <a:buNone/>
            </a:pPr>
            <a:r>
              <a:rPr lang="tr-TR" sz="4000" dirty="0">
                <a:solidFill>
                  <a:schemeClr val="accent6">
                    <a:lumMod val="75000"/>
                  </a:schemeClr>
                </a:solidFill>
                <a:latin typeface="Andalus" pitchFamily="18" charset="-78"/>
                <a:cs typeface="Andalus" pitchFamily="18" charset="-78"/>
              </a:rPr>
              <a:t>Nasıl ‘Hayır’ Denir?</a:t>
            </a:r>
            <a:endParaRPr lang="tr-TR" sz="4000" dirty="0">
              <a:solidFill>
                <a:schemeClr val="accent6">
                  <a:lumMod val="75000"/>
                </a:schemeClr>
              </a:solidFill>
            </a:endParaRPr>
          </a:p>
        </p:txBody>
      </p:sp>
      <p:sp>
        <p:nvSpPr>
          <p:cNvPr id="3" name="İçerik Yer Tutucusu 2"/>
          <p:cNvSpPr>
            <a:spLocks noGrp="1"/>
          </p:cNvSpPr>
          <p:nvPr>
            <p:ph sz="quarter" idx="13"/>
          </p:nvPr>
        </p:nvSpPr>
        <p:spPr>
          <a:xfrm>
            <a:off x="467544" y="1988840"/>
            <a:ext cx="8064896" cy="4122792"/>
          </a:xfrm>
        </p:spPr>
        <p:txBody>
          <a:bodyPr>
            <a:normAutofit/>
          </a:bodyPr>
          <a:lstStyle/>
          <a:p>
            <a:pPr>
              <a:lnSpc>
                <a:spcPct val="90000"/>
              </a:lnSpc>
            </a:pPr>
            <a:r>
              <a:rPr lang="tr-TR" i="1" dirty="0">
                <a:solidFill>
                  <a:schemeClr val="accent6">
                    <a:lumMod val="75000"/>
                  </a:schemeClr>
                </a:solidFill>
                <a:latin typeface="+mj-lt"/>
                <a:cs typeface="Andalus" pitchFamily="18" charset="-78"/>
              </a:rPr>
              <a:t>Direk ve açıkça hayır demek</a:t>
            </a:r>
            <a:r>
              <a:rPr lang="tr-TR" dirty="0">
                <a:solidFill>
                  <a:schemeClr val="accent6">
                    <a:lumMod val="75000"/>
                  </a:schemeClr>
                </a:solidFill>
                <a:latin typeface="+mj-lt"/>
                <a:cs typeface="Andalus" pitchFamily="18" charset="-78"/>
              </a:rPr>
              <a:t>: </a:t>
            </a:r>
            <a:r>
              <a:rPr lang="tr-TR" dirty="0">
                <a:latin typeface="+mj-lt"/>
                <a:cs typeface="Andalus" pitchFamily="18" charset="-78"/>
              </a:rPr>
              <a:t>Bazen en doğru yöntem hiçbir bahane yaratmadan, direk ve açık olarak hayır demektir. Eğer bir ya da birçok nedenden dolayı sizin için en doğru cevap hayır ise, hiçbir özür sunmadan, dürüstçe ve açık olarak hayır </a:t>
            </a:r>
            <a:r>
              <a:rPr lang="tr-TR" dirty="0" smtClean="0">
                <a:latin typeface="+mj-lt"/>
                <a:cs typeface="Andalus" pitchFamily="18" charset="-78"/>
              </a:rPr>
              <a:t>demelisiniz</a:t>
            </a:r>
            <a:r>
              <a:rPr lang="tr-TR" dirty="0">
                <a:latin typeface="+mj-lt"/>
                <a:cs typeface="Andalus" pitchFamily="18" charset="-78"/>
              </a:rPr>
              <a:t>.</a:t>
            </a:r>
          </a:p>
        </p:txBody>
      </p:sp>
      <p:sp>
        <p:nvSpPr>
          <p:cNvPr id="4" name="AutoShape 2" descr="Hayır Diyebilmenin Önemi | iQHaber | Zekası Yüksek Sosyal içerik Sites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7904" y="4437112"/>
            <a:ext cx="2924175" cy="1562100"/>
          </a:xfrm>
          <a:prstGeom prst="rect">
            <a:avLst/>
          </a:prstGeom>
        </p:spPr>
      </p:pic>
    </p:spTree>
    <p:extLst>
      <p:ext uri="{BB962C8B-B14F-4D97-AF65-F5344CB8AC3E}">
        <p14:creationId xmlns:p14="http://schemas.microsoft.com/office/powerpoint/2010/main" val="29771723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827584" y="548680"/>
            <a:ext cx="6512511" cy="1143000"/>
          </a:xfrm>
        </p:spPr>
        <p:txBody>
          <a:bodyPr/>
          <a:lstStyle/>
          <a:p>
            <a:r>
              <a:rPr lang="tr-TR" sz="4800" dirty="0">
                <a:solidFill>
                  <a:schemeClr val="accent6">
                    <a:lumMod val="75000"/>
                  </a:schemeClr>
                </a:solidFill>
                <a:latin typeface="Andalus" pitchFamily="18" charset="-78"/>
                <a:cs typeface="Andalus" pitchFamily="18" charset="-78"/>
              </a:rPr>
              <a:t>Nasıl ‘Hayır’ Denir?</a:t>
            </a:r>
            <a:endParaRPr lang="tr-TR" dirty="0"/>
          </a:p>
        </p:txBody>
      </p:sp>
      <p:sp>
        <p:nvSpPr>
          <p:cNvPr id="8" name="İçerik Yer Tutucusu 7"/>
          <p:cNvSpPr>
            <a:spLocks noGrp="1"/>
          </p:cNvSpPr>
          <p:nvPr>
            <p:ph sz="quarter" idx="13"/>
          </p:nvPr>
        </p:nvSpPr>
        <p:spPr>
          <a:xfrm>
            <a:off x="827584" y="1412776"/>
            <a:ext cx="7632848" cy="3225512"/>
          </a:xfrm>
        </p:spPr>
        <p:txBody>
          <a:bodyPr>
            <a:normAutofit/>
          </a:bodyPr>
          <a:lstStyle/>
          <a:p>
            <a:r>
              <a:rPr lang="tr-TR" i="1" dirty="0">
                <a:solidFill>
                  <a:schemeClr val="accent6">
                    <a:lumMod val="75000"/>
                  </a:schemeClr>
                </a:solidFill>
                <a:cs typeface="Andalus" pitchFamily="18" charset="-78"/>
              </a:rPr>
              <a:t>Yavaş yavaş ve açıklayarak hayır demek</a:t>
            </a:r>
            <a:r>
              <a:rPr lang="tr-TR" dirty="0">
                <a:solidFill>
                  <a:schemeClr val="accent6">
                    <a:lumMod val="75000"/>
                  </a:schemeClr>
                </a:solidFill>
                <a:cs typeface="Andalus" pitchFamily="18" charset="-78"/>
              </a:rPr>
              <a:t>: </a:t>
            </a:r>
            <a:r>
              <a:rPr lang="tr-TR" dirty="0">
                <a:cs typeface="Andalus" pitchFamily="18" charset="-78"/>
              </a:rPr>
              <a:t>Bazı durumlarda isteseniz bile evet demeniz sizin için yanlış olacağı için, isteğinizi belirterek ancak nedenlerini açıklayarak, karşı tarafı da elinizden geldiğince kırmadan hayır demeyi bilin. </a:t>
            </a:r>
            <a:endParaRPr lang="tr-TR" dirty="0" smtClean="0">
              <a:cs typeface="Andalus" pitchFamily="18" charset="-78"/>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3789040"/>
            <a:ext cx="3816424" cy="2137197"/>
          </a:xfrm>
          <a:prstGeom prst="rect">
            <a:avLst/>
          </a:prstGeom>
        </p:spPr>
      </p:pic>
    </p:spTree>
    <p:extLst>
      <p:ext uri="{BB962C8B-B14F-4D97-AF65-F5344CB8AC3E}">
        <p14:creationId xmlns:p14="http://schemas.microsoft.com/office/powerpoint/2010/main" val="1366219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539552" y="188640"/>
            <a:ext cx="7992888" cy="5976664"/>
          </a:xfrm>
        </p:spPr>
        <p:txBody>
          <a:bodyPr>
            <a:normAutofit lnSpcReduction="10000"/>
          </a:bodyPr>
          <a:lstStyle/>
          <a:p>
            <a:pPr marL="0" indent="0" algn="ctr">
              <a:buNone/>
            </a:pPr>
            <a:r>
              <a:rPr lang="tr-TR" sz="2400" b="1" dirty="0">
                <a:solidFill>
                  <a:schemeClr val="accent6">
                    <a:lumMod val="75000"/>
                  </a:schemeClr>
                </a:solidFill>
                <a:latin typeface="+mj-lt"/>
                <a:cs typeface="Andalus" pitchFamily="18" charset="-78"/>
              </a:rPr>
              <a:t>“</a:t>
            </a:r>
            <a:r>
              <a:rPr lang="tr-TR" sz="2800" b="1" dirty="0">
                <a:solidFill>
                  <a:schemeClr val="accent6">
                    <a:lumMod val="75000"/>
                  </a:schemeClr>
                </a:solidFill>
                <a:latin typeface="+mj-lt"/>
                <a:cs typeface="Andalus" pitchFamily="18" charset="-78"/>
              </a:rPr>
              <a:t>Hayır” deme </a:t>
            </a:r>
            <a:r>
              <a:rPr lang="tr-TR" sz="2800" b="1" dirty="0" smtClean="0">
                <a:solidFill>
                  <a:schemeClr val="accent6">
                    <a:lumMod val="75000"/>
                  </a:schemeClr>
                </a:solidFill>
                <a:latin typeface="+mj-lt"/>
                <a:cs typeface="Andalus" pitchFamily="18" charset="-78"/>
              </a:rPr>
              <a:t>Yöntemleri</a:t>
            </a:r>
          </a:p>
          <a:p>
            <a:pPr marL="0" indent="0" algn="ctr">
              <a:buNone/>
            </a:pPr>
            <a:endParaRPr lang="tr-TR" sz="2800" dirty="0">
              <a:solidFill>
                <a:schemeClr val="accent6">
                  <a:lumMod val="75000"/>
                </a:schemeClr>
              </a:solidFill>
              <a:latin typeface="+mj-lt"/>
              <a:cs typeface="Andalus" pitchFamily="18" charset="-78"/>
            </a:endParaRPr>
          </a:p>
          <a:p>
            <a:pPr marL="342900" indent="-342900" algn="just">
              <a:buFont typeface="Wingdings" panose="05000000000000000000" pitchFamily="2" charset="2"/>
              <a:buChar char="§"/>
            </a:pPr>
            <a:r>
              <a:rPr lang="tr-TR" sz="2400" dirty="0">
                <a:latin typeface="+mj-lt"/>
                <a:cs typeface="Andalus" pitchFamily="18" charset="-78"/>
              </a:rPr>
              <a:t>Hayır…………………………..”Hayır”, “hayır </a:t>
            </a:r>
            <a:r>
              <a:rPr lang="tr-TR" sz="2400" dirty="0" smtClean="0">
                <a:latin typeface="+mj-lt"/>
                <a:cs typeface="Andalus" pitchFamily="18" charset="-78"/>
              </a:rPr>
              <a:t>olmaz”</a:t>
            </a:r>
          </a:p>
          <a:p>
            <a:pPr marL="342900" indent="-342900" algn="just">
              <a:buFont typeface="Wingdings" panose="05000000000000000000" pitchFamily="2" charset="2"/>
              <a:buChar char="§"/>
            </a:pPr>
            <a:r>
              <a:rPr lang="tr-TR" sz="2400" dirty="0" smtClean="0">
                <a:latin typeface="+mj-lt"/>
                <a:cs typeface="Andalus" pitchFamily="18" charset="-78"/>
              </a:rPr>
              <a:t>Mazeret </a:t>
            </a:r>
            <a:r>
              <a:rPr lang="tr-TR" sz="2400" dirty="0">
                <a:latin typeface="+mj-lt"/>
                <a:cs typeface="Andalus" pitchFamily="18" charset="-78"/>
              </a:rPr>
              <a:t>bildirme…………… “Hayır benim başka bir yerde işim </a:t>
            </a:r>
            <a:r>
              <a:rPr lang="tr-TR" sz="2400" dirty="0" smtClean="0">
                <a:latin typeface="+mj-lt"/>
                <a:cs typeface="Andalus" pitchFamily="18" charset="-78"/>
              </a:rPr>
              <a:t>var”</a:t>
            </a:r>
          </a:p>
          <a:p>
            <a:pPr marL="342900" indent="-342900" algn="just">
              <a:buFont typeface="Wingdings" panose="05000000000000000000" pitchFamily="2" charset="2"/>
              <a:buChar char="§"/>
            </a:pPr>
            <a:r>
              <a:rPr lang="tr-TR" sz="2400" dirty="0" smtClean="0">
                <a:latin typeface="+mj-lt"/>
                <a:cs typeface="Andalus" pitchFamily="18" charset="-78"/>
              </a:rPr>
              <a:t>Atlatma</a:t>
            </a:r>
            <a:r>
              <a:rPr lang="tr-TR" sz="2400" dirty="0">
                <a:latin typeface="+mj-lt"/>
                <a:cs typeface="Andalus" pitchFamily="18" charset="-78"/>
              </a:rPr>
              <a:t>………………………  ”Hayır  belki daha </a:t>
            </a:r>
            <a:r>
              <a:rPr lang="tr-TR" sz="2400" dirty="0" smtClean="0">
                <a:latin typeface="+mj-lt"/>
                <a:cs typeface="Andalus" pitchFamily="18" charset="-78"/>
              </a:rPr>
              <a:t>sonra”</a:t>
            </a:r>
          </a:p>
          <a:p>
            <a:pPr marL="342900" indent="-342900" algn="just">
              <a:buFont typeface="Wingdings" panose="05000000000000000000" pitchFamily="2" charset="2"/>
              <a:buChar char="§"/>
            </a:pPr>
            <a:r>
              <a:rPr lang="tr-TR" sz="2400" dirty="0" smtClean="0">
                <a:latin typeface="+mj-lt"/>
                <a:cs typeface="Andalus" pitchFamily="18" charset="-78"/>
              </a:rPr>
              <a:t>Konuyu </a:t>
            </a:r>
            <a:r>
              <a:rPr lang="tr-TR" sz="2400" dirty="0">
                <a:latin typeface="+mj-lt"/>
                <a:cs typeface="Andalus" pitchFamily="18" charset="-78"/>
              </a:rPr>
              <a:t>değiştirmek…………”Hayır teşekkürler. Mehmet’i bugün bir yerlerde gördün mü</a:t>
            </a:r>
            <a:r>
              <a:rPr lang="tr-TR" sz="2400" dirty="0" smtClean="0">
                <a:latin typeface="+mj-lt"/>
                <a:cs typeface="Andalus" pitchFamily="18" charset="-78"/>
              </a:rPr>
              <a:t>?”</a:t>
            </a:r>
          </a:p>
          <a:p>
            <a:pPr marL="342900" indent="-342900" algn="just">
              <a:buFont typeface="Wingdings" panose="05000000000000000000" pitchFamily="2" charset="2"/>
              <a:buChar char="§"/>
            </a:pPr>
            <a:r>
              <a:rPr lang="tr-TR" sz="2400" dirty="0" smtClean="0">
                <a:latin typeface="+mj-lt"/>
                <a:cs typeface="Andalus" pitchFamily="18" charset="-78"/>
              </a:rPr>
              <a:t>Hayır </a:t>
            </a:r>
            <a:r>
              <a:rPr lang="tr-TR" sz="2400" dirty="0">
                <a:latin typeface="+mj-lt"/>
                <a:cs typeface="Andalus" pitchFamily="18" charset="-78"/>
              </a:rPr>
              <a:t>tekrarı ……………….”</a:t>
            </a:r>
            <a:r>
              <a:rPr lang="tr-TR" sz="2400" dirty="0" err="1">
                <a:latin typeface="+mj-lt"/>
                <a:cs typeface="Andalus" pitchFamily="18" charset="-78"/>
              </a:rPr>
              <a:t>Hayır.Hayır</a:t>
            </a:r>
            <a:r>
              <a:rPr lang="tr-TR" sz="2400" dirty="0">
                <a:latin typeface="+mj-lt"/>
                <a:cs typeface="Andalus" pitchFamily="18" charset="-78"/>
              </a:rPr>
              <a:t> pek ilgilenmiyorum”. “Hayır “teşekkürler</a:t>
            </a:r>
            <a:r>
              <a:rPr lang="tr-TR" sz="2400" dirty="0" smtClean="0">
                <a:latin typeface="+mj-lt"/>
                <a:cs typeface="Andalus" pitchFamily="18" charset="-78"/>
              </a:rPr>
              <a:t>”.</a:t>
            </a:r>
          </a:p>
          <a:p>
            <a:pPr marL="342900" indent="-342900" algn="just">
              <a:buFont typeface="Wingdings" panose="05000000000000000000" pitchFamily="2" charset="2"/>
              <a:buChar char="§"/>
            </a:pPr>
            <a:r>
              <a:rPr lang="tr-TR" sz="2400" dirty="0">
                <a:latin typeface="+mj-lt"/>
                <a:cs typeface="Andalus" pitchFamily="18" charset="-78"/>
              </a:rPr>
              <a:t>Y</a:t>
            </a:r>
            <a:r>
              <a:rPr lang="tr-TR" sz="2400" dirty="0" smtClean="0">
                <a:latin typeface="+mj-lt"/>
                <a:cs typeface="Andalus" pitchFamily="18" charset="-78"/>
              </a:rPr>
              <a:t>ürüyüp </a:t>
            </a:r>
            <a:r>
              <a:rPr lang="tr-TR" sz="2400" dirty="0">
                <a:latin typeface="+mj-lt"/>
                <a:cs typeface="Andalus" pitchFamily="18" charset="-78"/>
              </a:rPr>
              <a:t>gitmek…………………….”Hayır” de ve yürüyüp </a:t>
            </a:r>
            <a:r>
              <a:rPr lang="tr-TR" sz="2400" dirty="0" smtClean="0">
                <a:latin typeface="+mj-lt"/>
                <a:cs typeface="Andalus" pitchFamily="18" charset="-78"/>
              </a:rPr>
              <a:t>git”</a:t>
            </a:r>
          </a:p>
          <a:p>
            <a:pPr marL="342900" indent="-342900" algn="just">
              <a:buFont typeface="Wingdings" panose="05000000000000000000" pitchFamily="2" charset="2"/>
              <a:buChar char="§"/>
            </a:pPr>
            <a:r>
              <a:rPr lang="tr-TR" sz="2400" dirty="0" smtClean="0">
                <a:latin typeface="+mj-lt"/>
                <a:cs typeface="Andalus" pitchFamily="18" charset="-78"/>
              </a:rPr>
              <a:t>Ortamdan </a:t>
            </a:r>
            <a:r>
              <a:rPr lang="tr-TR" sz="2400" dirty="0">
                <a:latin typeface="+mj-lt"/>
                <a:cs typeface="Andalus" pitchFamily="18" charset="-78"/>
              </a:rPr>
              <a:t>sakınmak……………”Hayır de ve ortamı </a:t>
            </a:r>
            <a:r>
              <a:rPr lang="tr-TR" sz="2400" dirty="0" err="1">
                <a:latin typeface="+mj-lt"/>
                <a:cs typeface="Andalus" pitchFamily="18" charset="-78"/>
              </a:rPr>
              <a:t>terket</a:t>
            </a:r>
            <a:r>
              <a:rPr lang="tr-TR" sz="2400" dirty="0">
                <a:latin typeface="+mj-lt"/>
                <a:cs typeface="Andalus" pitchFamily="18" charset="-78"/>
              </a:rPr>
              <a:t> “</a:t>
            </a:r>
          </a:p>
          <a:p>
            <a:endParaRPr lang="tr-TR" dirty="0"/>
          </a:p>
        </p:txBody>
      </p:sp>
    </p:spTree>
    <p:extLst>
      <p:ext uri="{BB962C8B-B14F-4D97-AF65-F5344CB8AC3E}">
        <p14:creationId xmlns:p14="http://schemas.microsoft.com/office/powerpoint/2010/main" val="683455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553" y="548681"/>
            <a:ext cx="7992888"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3" y="3573463"/>
            <a:ext cx="7992888" cy="259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217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539552" y="620688"/>
            <a:ext cx="8136904" cy="5688632"/>
          </a:xfrm>
        </p:spPr>
        <p:txBody>
          <a:bodyPr/>
          <a:lstStyle/>
          <a:p>
            <a:pPr marL="45720" indent="0" algn="ctr">
              <a:buNone/>
            </a:pPr>
            <a:r>
              <a:rPr lang="tr-TR" sz="2000" b="1" dirty="0">
                <a:solidFill>
                  <a:schemeClr val="accent6">
                    <a:lumMod val="75000"/>
                  </a:schemeClr>
                </a:solidFill>
                <a:latin typeface="+mj-lt"/>
                <a:cs typeface="Andalus" pitchFamily="18" charset="-78"/>
              </a:rPr>
              <a:t>Ricada bulunmak ve hakkını aramak</a:t>
            </a:r>
            <a:r>
              <a:rPr lang="tr-TR" sz="2000" b="1" dirty="0" smtClean="0">
                <a:solidFill>
                  <a:schemeClr val="accent6">
                    <a:lumMod val="75000"/>
                  </a:schemeClr>
                </a:solidFill>
                <a:latin typeface="+mj-lt"/>
                <a:cs typeface="Andalus" pitchFamily="18" charset="-78"/>
              </a:rPr>
              <a:t>:</a:t>
            </a:r>
          </a:p>
          <a:p>
            <a:pPr marL="45720" indent="0" algn="ctr">
              <a:buNone/>
            </a:pPr>
            <a:endParaRPr lang="tr-TR" sz="2000" b="1" dirty="0">
              <a:solidFill>
                <a:schemeClr val="accent6">
                  <a:lumMod val="75000"/>
                </a:schemeClr>
              </a:solidFill>
              <a:latin typeface="+mj-lt"/>
              <a:cs typeface="Andalus" pitchFamily="18" charset="-78"/>
            </a:endParaRPr>
          </a:p>
          <a:p>
            <a:pPr marL="0" indent="0" algn="just">
              <a:buNone/>
            </a:pPr>
            <a:r>
              <a:rPr lang="tr-TR" sz="2000" b="1" dirty="0">
                <a:solidFill>
                  <a:schemeClr val="accent6">
                    <a:lumMod val="75000"/>
                  </a:schemeClr>
                </a:solidFill>
                <a:latin typeface="+mj-lt"/>
                <a:cs typeface="Andalus" pitchFamily="18" charset="-78"/>
              </a:rPr>
              <a:t>1.basamak</a:t>
            </a:r>
            <a:r>
              <a:rPr lang="tr-TR" sz="2000" dirty="0">
                <a:solidFill>
                  <a:schemeClr val="accent6">
                    <a:lumMod val="75000"/>
                  </a:schemeClr>
                </a:solidFill>
                <a:latin typeface="Andalus" pitchFamily="18" charset="-78"/>
                <a:cs typeface="Andalus" pitchFamily="18" charset="-78"/>
              </a:rPr>
              <a:t>: </a:t>
            </a:r>
            <a:r>
              <a:rPr lang="tr-TR" sz="2000" dirty="0">
                <a:latin typeface="+mj-lt"/>
                <a:cs typeface="Andalus" pitchFamily="18" charset="-78"/>
              </a:rPr>
              <a:t>Öğrencinin değişmesi gereken durumu veya sorunu belirleyerek konu ile ilgili düşüncesini belirtmesi .</a:t>
            </a:r>
          </a:p>
          <a:p>
            <a:pPr marL="0" indent="0" algn="just">
              <a:buNone/>
            </a:pPr>
            <a:r>
              <a:rPr lang="tr-TR" sz="2000" b="1" dirty="0">
                <a:solidFill>
                  <a:schemeClr val="accent6">
                    <a:lumMod val="75000"/>
                  </a:schemeClr>
                </a:solidFill>
                <a:latin typeface="+mj-lt"/>
                <a:cs typeface="Andalus" pitchFamily="18" charset="-78"/>
              </a:rPr>
              <a:t>2.basamak: </a:t>
            </a:r>
            <a:r>
              <a:rPr lang="tr-TR" sz="2000" dirty="0">
                <a:latin typeface="+mj-lt"/>
                <a:cs typeface="Andalus" pitchFamily="18" charset="-78"/>
              </a:rPr>
              <a:t>Öğrencilerin sorunu düzeltmek veya değiştirmek için ricada bulunmasını belirtmesi</a:t>
            </a:r>
            <a:r>
              <a:rPr lang="tr-TR" sz="2000" dirty="0">
                <a:latin typeface="Andalus" pitchFamily="18" charset="-78"/>
                <a:cs typeface="Andalus" pitchFamily="18" charset="-78"/>
              </a:rPr>
              <a:t>.</a:t>
            </a:r>
          </a:p>
          <a:p>
            <a:pPr marL="45720" indent="0">
              <a:buNone/>
            </a:pPr>
            <a:endParaRPr lang="tr-TR" sz="2000" b="1" dirty="0">
              <a:solidFill>
                <a:schemeClr val="accent6">
                  <a:lumMod val="75000"/>
                </a:schemeClr>
              </a:solidFill>
              <a:latin typeface="+mj-lt"/>
              <a:cs typeface="Andalus" pitchFamily="18" charset="-78"/>
            </a:endParaRPr>
          </a:p>
          <a:p>
            <a:pPr marL="45720" indent="0">
              <a:buNone/>
            </a:pPr>
            <a:endParaRPr lang="tr-TR" dirty="0"/>
          </a:p>
        </p:txBody>
      </p:sp>
      <p:sp>
        <p:nvSpPr>
          <p:cNvPr id="2" name="AutoShape 2" descr="konuşan çocuk | Edirne Kent Konsey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4149080"/>
            <a:ext cx="4392488" cy="1495425"/>
          </a:xfrm>
          <a:prstGeom prst="rect">
            <a:avLst/>
          </a:prstGeom>
        </p:spPr>
      </p:pic>
    </p:spTree>
    <p:extLst>
      <p:ext uri="{BB962C8B-B14F-4D97-AF65-F5344CB8AC3E}">
        <p14:creationId xmlns:p14="http://schemas.microsoft.com/office/powerpoint/2010/main" val="3661994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467544" y="548680"/>
            <a:ext cx="8208912" cy="5976664"/>
          </a:xfrm>
        </p:spPr>
        <p:txBody>
          <a:bodyPr>
            <a:normAutofit/>
          </a:bodyPr>
          <a:lstStyle/>
          <a:p>
            <a:pPr marL="45720" indent="0">
              <a:buNone/>
            </a:pPr>
            <a:r>
              <a:rPr lang="tr-TR" sz="2400" dirty="0">
                <a:solidFill>
                  <a:schemeClr val="accent6">
                    <a:lumMod val="75000"/>
                  </a:schemeClr>
                </a:solidFill>
                <a:latin typeface="+mj-lt"/>
              </a:rPr>
              <a:t>2-</a:t>
            </a:r>
            <a:r>
              <a:rPr lang="tr-TR" sz="2400" b="1" dirty="0">
                <a:solidFill>
                  <a:schemeClr val="accent6">
                    <a:lumMod val="75000"/>
                  </a:schemeClr>
                </a:solidFill>
                <a:latin typeface="+mj-lt"/>
                <a:cs typeface="Andalus" pitchFamily="18" charset="-78"/>
              </a:rPr>
              <a:t>Sözel olmayan kendini ortaya koyma becerileri</a:t>
            </a:r>
            <a:endParaRPr lang="tr-TR" sz="2400" dirty="0">
              <a:solidFill>
                <a:schemeClr val="accent6">
                  <a:lumMod val="75000"/>
                </a:schemeClr>
              </a:solidFill>
              <a:latin typeface="+mj-lt"/>
              <a:cs typeface="Andalus" pitchFamily="18" charset="-78"/>
            </a:endParaRPr>
          </a:p>
          <a:p>
            <a:pPr marL="45720" indent="0">
              <a:buNone/>
            </a:pPr>
            <a:r>
              <a:rPr lang="tr-TR" sz="2800" dirty="0">
                <a:solidFill>
                  <a:schemeClr val="accent6">
                    <a:lumMod val="75000"/>
                  </a:schemeClr>
                </a:solidFill>
                <a:latin typeface="+mj-lt"/>
                <a:cs typeface="Andalus" pitchFamily="18" charset="-78"/>
              </a:rPr>
              <a:t>*</a:t>
            </a:r>
            <a:r>
              <a:rPr lang="tr-TR" sz="2000" b="1" dirty="0">
                <a:solidFill>
                  <a:schemeClr val="accent6">
                    <a:lumMod val="75000"/>
                  </a:schemeClr>
                </a:solidFill>
                <a:latin typeface="+mj-lt"/>
                <a:cs typeface="Andalus" pitchFamily="18" charset="-78"/>
              </a:rPr>
              <a:t>Ses tonu:</a:t>
            </a:r>
            <a:r>
              <a:rPr lang="tr-TR" sz="2000" dirty="0">
                <a:latin typeface="Andalus" pitchFamily="18" charset="-78"/>
                <a:cs typeface="Andalus" pitchFamily="18" charset="-78"/>
              </a:rPr>
              <a:t> </a:t>
            </a:r>
            <a:r>
              <a:rPr lang="tr-TR" sz="2000" dirty="0">
                <a:latin typeface="+mj-lt"/>
                <a:cs typeface="Andalus" pitchFamily="18" charset="-78"/>
              </a:rPr>
              <a:t>Kişinin sesi ne alçak ne de yüksek bir ses tonuyla olmalıdır. Orta şiddet bir ses tonu ile kibar ve otoriter bir şeklide konuşun.</a:t>
            </a:r>
          </a:p>
          <a:p>
            <a:pPr algn="just"/>
            <a:r>
              <a:rPr lang="tr-TR" dirty="0">
                <a:solidFill>
                  <a:schemeClr val="accent6">
                    <a:lumMod val="75000"/>
                  </a:schemeClr>
                </a:solidFill>
              </a:rPr>
              <a:t>Konuşmanın hızı ve akışı:</a:t>
            </a:r>
            <a:r>
              <a:rPr lang="tr-TR" b="1" dirty="0"/>
              <a:t> </a:t>
            </a:r>
            <a:r>
              <a:rPr lang="tr-TR" sz="2000" dirty="0"/>
              <a:t>Düzgün, açık ve diğer kişilerin rahat olarak anlayacağı bir şekilde konuşun.</a:t>
            </a:r>
          </a:p>
          <a:p>
            <a:pPr algn="just"/>
            <a:r>
              <a:rPr lang="tr-TR" dirty="0">
                <a:solidFill>
                  <a:schemeClr val="accent6">
                    <a:lumMod val="75000"/>
                  </a:schemeClr>
                </a:solidFill>
              </a:rPr>
              <a:t>Göz kontağı:</a:t>
            </a:r>
            <a:r>
              <a:rPr lang="tr-TR" b="1" dirty="0"/>
              <a:t> </a:t>
            </a:r>
            <a:r>
              <a:rPr lang="tr-TR" sz="2000" dirty="0"/>
              <a:t>Konuştuğunuz kişinin doğrudan gözlerinin içine bakarak konuşun.</a:t>
            </a:r>
          </a:p>
          <a:p>
            <a:pPr algn="just"/>
            <a:r>
              <a:rPr lang="tr-TR" dirty="0">
                <a:solidFill>
                  <a:schemeClr val="accent6">
                    <a:lumMod val="75000"/>
                  </a:schemeClr>
                </a:solidFill>
              </a:rPr>
              <a:t>Yüz ifadesi:</a:t>
            </a:r>
            <a:r>
              <a:rPr lang="tr-TR" dirty="0">
                <a:solidFill>
                  <a:schemeClr val="accent1">
                    <a:lumMod val="75000"/>
                  </a:schemeClr>
                </a:solidFill>
              </a:rPr>
              <a:t> </a:t>
            </a:r>
            <a:r>
              <a:rPr lang="tr-TR" sz="2000" dirty="0"/>
              <a:t>Konuştuğunuz konuya önem veren ciddi bir yüz ifadesi yanında diğer kişilere güven veren kibarlığınızı ve sakinliğinizi koruyun.</a:t>
            </a:r>
          </a:p>
          <a:p>
            <a:pPr algn="just"/>
            <a:r>
              <a:rPr lang="tr-TR" dirty="0">
                <a:solidFill>
                  <a:schemeClr val="accent6">
                    <a:lumMod val="75000"/>
                  </a:schemeClr>
                </a:solidFill>
              </a:rPr>
              <a:t>Vücut pozisyonu:</a:t>
            </a:r>
            <a:r>
              <a:rPr lang="tr-TR" dirty="0">
                <a:solidFill>
                  <a:schemeClr val="accent1">
                    <a:lumMod val="75000"/>
                  </a:schemeClr>
                </a:solidFill>
              </a:rPr>
              <a:t> </a:t>
            </a:r>
            <a:r>
              <a:rPr lang="tr-TR" sz="2000" dirty="0"/>
              <a:t>Konuştuğunuz kişiye doğru yüz yüze bakacak şekilde dönün ve vücudunuzun dik olmasına özen gösterin.</a:t>
            </a:r>
          </a:p>
          <a:p>
            <a:pPr algn="just"/>
            <a:r>
              <a:rPr lang="tr-TR" dirty="0">
                <a:solidFill>
                  <a:schemeClr val="accent6">
                    <a:lumMod val="75000"/>
                  </a:schemeClr>
                </a:solidFill>
              </a:rPr>
              <a:t>Uzaklık:</a:t>
            </a:r>
            <a:r>
              <a:rPr lang="tr-TR" dirty="0">
                <a:solidFill>
                  <a:schemeClr val="accent1">
                    <a:lumMod val="75000"/>
                  </a:schemeClr>
                </a:solidFill>
              </a:rPr>
              <a:t> </a:t>
            </a:r>
            <a:r>
              <a:rPr lang="tr-TR" sz="2000" dirty="0"/>
              <a:t>Kişilerle konuşurken uygun bir uzaklıkta durunuz.1 metrelik uzaklık uygun bir uzaklık sayılabilir.</a:t>
            </a:r>
          </a:p>
          <a:p>
            <a:pPr marL="45720" indent="0">
              <a:buNone/>
            </a:pPr>
            <a:endParaRPr lang="tr-TR" sz="2000" dirty="0"/>
          </a:p>
        </p:txBody>
      </p:sp>
    </p:spTree>
    <p:extLst>
      <p:ext uri="{BB962C8B-B14F-4D97-AF65-F5344CB8AC3E}">
        <p14:creationId xmlns:p14="http://schemas.microsoft.com/office/powerpoint/2010/main" val="2337025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188640"/>
            <a:ext cx="8683367" cy="2232248"/>
          </a:xfrm>
        </p:spPr>
        <p:txBody>
          <a:bodyPr/>
          <a:lstStyle/>
          <a:p>
            <a:pPr marL="0" indent="0" algn="ctr">
              <a:buNone/>
            </a:pPr>
            <a:r>
              <a:rPr lang="tr-TR" sz="4000" b="0" dirty="0">
                <a:solidFill>
                  <a:schemeClr val="accent6">
                    <a:lumMod val="75000"/>
                  </a:schemeClr>
                </a:solidFill>
              </a:rPr>
              <a:t>Bir davranışın akran zorbalığı olarak değerlendirilebilmesi için;</a:t>
            </a:r>
          </a:p>
        </p:txBody>
      </p:sp>
      <p:sp>
        <p:nvSpPr>
          <p:cNvPr id="3" name="İçerik Yer Tutucusu 2"/>
          <p:cNvSpPr>
            <a:spLocks noGrp="1"/>
          </p:cNvSpPr>
          <p:nvPr>
            <p:ph sz="quarter" idx="13"/>
          </p:nvPr>
        </p:nvSpPr>
        <p:spPr>
          <a:xfrm>
            <a:off x="467544" y="2060848"/>
            <a:ext cx="8064896" cy="4320480"/>
          </a:xfrm>
        </p:spPr>
        <p:txBody>
          <a:bodyPr>
            <a:normAutofit/>
          </a:bodyPr>
          <a:lstStyle/>
          <a:p>
            <a:r>
              <a:rPr lang="tr-TR" sz="2400" dirty="0"/>
              <a:t>Davranışın karşı tarafı bilinçli ve kasıtlı bir şekilde </a:t>
            </a:r>
            <a:r>
              <a:rPr lang="tr-TR" sz="2400" u="sng" dirty="0">
                <a:effectLst>
                  <a:outerShdw blurRad="38100" dist="38100" dir="2700000" algn="tl">
                    <a:srgbClr val="000000">
                      <a:alpha val="43137"/>
                    </a:srgbClr>
                  </a:outerShdw>
                </a:effectLst>
              </a:rPr>
              <a:t>incitme niyeti </a:t>
            </a:r>
            <a:r>
              <a:rPr lang="tr-TR" sz="2400" dirty="0"/>
              <a:t>taşıması,</a:t>
            </a:r>
          </a:p>
          <a:p>
            <a:r>
              <a:rPr lang="tr-TR" sz="2400" dirty="0"/>
              <a:t>Saldırgan davranışın aynı kişiye </a:t>
            </a:r>
            <a:r>
              <a:rPr lang="tr-TR" sz="2400" u="sng" dirty="0">
                <a:effectLst>
                  <a:outerShdw blurRad="38100" dist="38100" dir="2700000" algn="tl">
                    <a:srgbClr val="000000">
                      <a:alpha val="43137"/>
                    </a:srgbClr>
                  </a:outerShdw>
                </a:effectLst>
              </a:rPr>
              <a:t>tekrarlayıcı ve sürekli </a:t>
            </a:r>
            <a:r>
              <a:rPr lang="tr-TR" sz="2400" dirty="0"/>
              <a:t>bir şekilde uygulanması </a:t>
            </a:r>
          </a:p>
          <a:p>
            <a:r>
              <a:rPr lang="tr-TR" sz="2400" dirty="0"/>
              <a:t>Saldırgan ve mağdur öğrenci arasında fiziksel ve/veya psikolojik olarak </a:t>
            </a:r>
            <a:r>
              <a:rPr lang="tr-TR" sz="2400" u="sng" dirty="0">
                <a:effectLst>
                  <a:outerShdw blurRad="38100" dist="38100" dir="2700000" algn="tl">
                    <a:srgbClr val="000000">
                      <a:alpha val="43137"/>
                    </a:srgbClr>
                  </a:outerShdw>
                </a:effectLst>
              </a:rPr>
              <a:t>güç dengesizliğinin bulunması </a:t>
            </a:r>
            <a:r>
              <a:rPr lang="tr-TR" sz="2400" dirty="0"/>
              <a:t>olarak tanımlanmıştır. </a:t>
            </a:r>
          </a:p>
        </p:txBody>
      </p:sp>
      <p:pic>
        <p:nvPicPr>
          <p:cNvPr id="3074" name="Picture 2" descr="https://encrypted-tbn3.gstatic.com/images?q=tbn:ANd9GcR2o2k3xBZpXwuf6ibZkbZHCYkA1K_nh3XCbOOU7EL1GWNSfY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814733"/>
            <a:ext cx="2912740" cy="20432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808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395536" y="620688"/>
            <a:ext cx="8208912" cy="5832648"/>
          </a:xfrm>
        </p:spPr>
        <p:txBody>
          <a:bodyPr>
            <a:normAutofit/>
          </a:bodyPr>
          <a:lstStyle/>
          <a:p>
            <a:pPr marL="45720" indent="0" algn="ctr">
              <a:buNone/>
            </a:pPr>
            <a:r>
              <a:rPr lang="tr-TR" sz="2400" b="1" dirty="0">
                <a:solidFill>
                  <a:schemeClr val="accent6">
                    <a:lumMod val="75000"/>
                  </a:schemeClr>
                </a:solidFill>
                <a:latin typeface="+mj-lt"/>
                <a:cs typeface="Andalus" pitchFamily="18" charset="-78"/>
              </a:rPr>
              <a:t>Akran Baskısının Olumuz Etkilerinden Korunmak İçin Neler Yapmalıyız?</a:t>
            </a:r>
          </a:p>
          <a:p>
            <a:pPr>
              <a:buNone/>
              <a:defRPr/>
            </a:pPr>
            <a:r>
              <a:rPr lang="tr-TR" sz="2400" dirty="0">
                <a:solidFill>
                  <a:schemeClr val="accent6">
                    <a:lumMod val="75000"/>
                  </a:schemeClr>
                </a:solidFill>
                <a:latin typeface="+mj-lt"/>
                <a:cs typeface="Andalus" pitchFamily="18" charset="-78"/>
              </a:rPr>
              <a:t>1- </a:t>
            </a:r>
            <a:r>
              <a:rPr lang="tr-TR" sz="2400" dirty="0">
                <a:latin typeface="+mj-lt"/>
                <a:cs typeface="Andalus" pitchFamily="18" charset="-78"/>
              </a:rPr>
              <a:t>Sizi olumsuz davranışlara ya da suç işlemeye yönlendiren </a:t>
            </a:r>
            <a:r>
              <a:rPr lang="tr-TR" sz="2400" u="sng" dirty="0">
                <a:latin typeface="+mj-lt"/>
                <a:cs typeface="Andalus" pitchFamily="18" charset="-78"/>
              </a:rPr>
              <a:t>arkadaş ortamından uzak durun.</a:t>
            </a:r>
          </a:p>
          <a:p>
            <a:pPr>
              <a:buNone/>
              <a:defRPr/>
            </a:pPr>
            <a:r>
              <a:rPr lang="tr-TR" sz="2400" dirty="0">
                <a:solidFill>
                  <a:schemeClr val="accent6">
                    <a:lumMod val="75000"/>
                  </a:schemeClr>
                </a:solidFill>
                <a:latin typeface="+mj-lt"/>
                <a:cs typeface="Andalus" pitchFamily="18" charset="-78"/>
              </a:rPr>
              <a:t>2-</a:t>
            </a:r>
            <a:r>
              <a:rPr lang="tr-TR" sz="2400" dirty="0">
                <a:latin typeface="+mj-lt"/>
                <a:cs typeface="Andalus" pitchFamily="18" charset="-78"/>
              </a:rPr>
              <a:t> Yaşadığınız olumlu ya da olumsuz durumları, günlük okulda ve dışarıda yaşadıklarınızı </a:t>
            </a:r>
            <a:r>
              <a:rPr lang="tr-TR" sz="2400" u="sng" dirty="0">
                <a:latin typeface="+mj-lt"/>
                <a:cs typeface="Andalus" pitchFamily="18" charset="-78"/>
              </a:rPr>
              <a:t>ailenizle paylaşmaktan çekinmeyin.</a:t>
            </a:r>
          </a:p>
          <a:p>
            <a:pPr>
              <a:buNone/>
              <a:defRPr/>
            </a:pPr>
            <a:r>
              <a:rPr lang="tr-TR" sz="2400" dirty="0">
                <a:solidFill>
                  <a:schemeClr val="accent6">
                    <a:lumMod val="75000"/>
                  </a:schemeClr>
                </a:solidFill>
                <a:latin typeface="+mj-lt"/>
                <a:cs typeface="Andalus" pitchFamily="18" charset="-78"/>
              </a:rPr>
              <a:t>3-</a:t>
            </a:r>
            <a:r>
              <a:rPr lang="tr-TR" sz="2400" dirty="0">
                <a:latin typeface="+mj-lt"/>
                <a:cs typeface="Andalus" pitchFamily="18" charset="-78"/>
              </a:rPr>
              <a:t> Herhangi bir arkadaş ya da arkadaş grubundan çeşitli şekillerde baskı görüyorsanız en kısa zamanda </a:t>
            </a:r>
            <a:r>
              <a:rPr lang="tr-TR" sz="2400" u="sng" dirty="0">
                <a:latin typeface="+mj-lt"/>
                <a:cs typeface="Andalus" pitchFamily="18" charset="-78"/>
              </a:rPr>
              <a:t>ailenize ya da öğretmenlerinize bildirin.</a:t>
            </a:r>
          </a:p>
          <a:p>
            <a:pPr>
              <a:lnSpc>
                <a:spcPct val="90000"/>
              </a:lnSpc>
              <a:buNone/>
              <a:defRPr/>
            </a:pPr>
            <a:r>
              <a:rPr lang="tr-TR" sz="2400" dirty="0">
                <a:solidFill>
                  <a:schemeClr val="accent6">
                    <a:lumMod val="75000"/>
                  </a:schemeClr>
                </a:solidFill>
                <a:latin typeface="+mj-lt"/>
                <a:cs typeface="Andalus" pitchFamily="18" charset="-78"/>
              </a:rPr>
              <a:t>4-</a:t>
            </a:r>
            <a:r>
              <a:rPr lang="tr-TR" sz="2400" dirty="0">
                <a:latin typeface="+mj-lt"/>
                <a:cs typeface="Andalus" pitchFamily="18" charset="-78"/>
              </a:rPr>
              <a:t> </a:t>
            </a:r>
            <a:r>
              <a:rPr lang="tr-TR" sz="2400" u="sng" dirty="0">
                <a:latin typeface="+mj-lt"/>
                <a:cs typeface="Andalus" pitchFamily="18" charset="-78"/>
              </a:rPr>
              <a:t>Zamanınızı boşa harcamayın.</a:t>
            </a:r>
            <a:r>
              <a:rPr lang="tr-TR" sz="2400" dirty="0">
                <a:latin typeface="+mj-lt"/>
                <a:cs typeface="Andalus" pitchFamily="18" charset="-78"/>
              </a:rPr>
              <a:t> Derslere, sınavlara, spora ve </a:t>
            </a:r>
            <a:r>
              <a:rPr lang="tr-TR" sz="2400" u="sng" dirty="0">
                <a:latin typeface="+mj-lt"/>
                <a:cs typeface="Andalus" pitchFamily="18" charset="-78"/>
              </a:rPr>
              <a:t>yararlı eğlencelere zaman ayırın.</a:t>
            </a:r>
          </a:p>
          <a:p>
            <a:pPr marL="45720" indent="0">
              <a:buNone/>
            </a:pPr>
            <a:endParaRPr lang="tr-TR" sz="2400" b="1" dirty="0">
              <a:solidFill>
                <a:schemeClr val="accent6">
                  <a:lumMod val="75000"/>
                </a:schemeClr>
              </a:solidFill>
              <a:latin typeface="+mj-lt"/>
            </a:endParaRPr>
          </a:p>
        </p:txBody>
      </p:sp>
    </p:spTree>
    <p:extLst>
      <p:ext uri="{BB962C8B-B14F-4D97-AF65-F5344CB8AC3E}">
        <p14:creationId xmlns:p14="http://schemas.microsoft.com/office/powerpoint/2010/main" val="1236624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467544" y="620688"/>
            <a:ext cx="8208912" cy="5760640"/>
          </a:xfrm>
        </p:spPr>
        <p:txBody>
          <a:bodyPr/>
          <a:lstStyle/>
          <a:p>
            <a:pPr algn="just">
              <a:lnSpc>
                <a:spcPct val="90000"/>
              </a:lnSpc>
              <a:buNone/>
              <a:defRPr/>
            </a:pPr>
            <a:r>
              <a:rPr lang="tr-TR" sz="2400" dirty="0">
                <a:solidFill>
                  <a:schemeClr val="accent6">
                    <a:lumMod val="75000"/>
                  </a:schemeClr>
                </a:solidFill>
                <a:latin typeface="+mj-lt"/>
                <a:cs typeface="Andalus" pitchFamily="18" charset="-78"/>
              </a:rPr>
              <a:t>5-</a:t>
            </a:r>
            <a:r>
              <a:rPr lang="tr-TR" sz="2400" dirty="0">
                <a:latin typeface="+mj-lt"/>
                <a:cs typeface="Andalus" pitchFamily="18" charset="-78"/>
              </a:rPr>
              <a:t> Yapacağınız </a:t>
            </a:r>
            <a:r>
              <a:rPr lang="tr-TR" sz="2400" u="sng" dirty="0">
                <a:latin typeface="+mj-lt"/>
                <a:cs typeface="Andalus" pitchFamily="18" charset="-78"/>
              </a:rPr>
              <a:t>her davranışın önce sonuçlarını düşünün.</a:t>
            </a:r>
            <a:r>
              <a:rPr lang="tr-TR" sz="2400" dirty="0">
                <a:latin typeface="+mj-lt"/>
                <a:cs typeface="Andalus" pitchFamily="18" charset="-78"/>
              </a:rPr>
              <a:t> Sizin yapacağınız bir davranışın sonucunda kimlerin zarar görebileceğini mutlaka hesaba katın. </a:t>
            </a:r>
          </a:p>
          <a:p>
            <a:pPr algn="just">
              <a:lnSpc>
                <a:spcPct val="90000"/>
              </a:lnSpc>
              <a:buNone/>
              <a:defRPr/>
            </a:pPr>
            <a:r>
              <a:rPr lang="tr-TR" sz="2400" dirty="0">
                <a:solidFill>
                  <a:schemeClr val="accent6">
                    <a:lumMod val="75000"/>
                  </a:schemeClr>
                </a:solidFill>
                <a:latin typeface="+mj-lt"/>
                <a:cs typeface="Andalus" pitchFamily="18" charset="-78"/>
              </a:rPr>
              <a:t>6-</a:t>
            </a:r>
            <a:r>
              <a:rPr lang="tr-TR" sz="2400" dirty="0">
                <a:latin typeface="+mj-lt"/>
                <a:cs typeface="Andalus" pitchFamily="18" charset="-78"/>
              </a:rPr>
              <a:t> </a:t>
            </a:r>
            <a:r>
              <a:rPr lang="tr-TR" sz="2400" u="sng" dirty="0">
                <a:latin typeface="+mj-lt"/>
                <a:cs typeface="Andalus" pitchFamily="18" charset="-78"/>
              </a:rPr>
              <a:t>İnsanlardan ve olaylardan çabuk etkilenmeyin.</a:t>
            </a:r>
            <a:r>
              <a:rPr lang="tr-TR" sz="2400" dirty="0">
                <a:latin typeface="+mj-lt"/>
                <a:cs typeface="Andalus" pitchFamily="18" charset="-78"/>
              </a:rPr>
              <a:t> Birileri istiyor diye size ve ailenize zarar verebilecek bilinçsiz davranış ve hareketler yapmayın.</a:t>
            </a:r>
          </a:p>
          <a:p>
            <a:pPr algn="just">
              <a:buNone/>
              <a:defRPr/>
            </a:pPr>
            <a:r>
              <a:rPr lang="tr-TR" sz="2400" dirty="0">
                <a:solidFill>
                  <a:schemeClr val="accent6">
                    <a:lumMod val="75000"/>
                  </a:schemeClr>
                </a:solidFill>
                <a:latin typeface="+mj-lt"/>
                <a:cs typeface="Andalus" pitchFamily="18" charset="-78"/>
              </a:rPr>
              <a:t>7-</a:t>
            </a:r>
            <a:r>
              <a:rPr lang="tr-TR" sz="2400" dirty="0">
                <a:latin typeface="+mj-lt"/>
                <a:cs typeface="Andalus" pitchFamily="18" charset="-78"/>
              </a:rPr>
              <a:t> Aşağıdaki soruları kendinize sürekli sorun:</a:t>
            </a:r>
          </a:p>
          <a:p>
            <a:pPr algn="just">
              <a:buNone/>
              <a:defRPr/>
            </a:pPr>
            <a:r>
              <a:rPr lang="tr-TR" sz="2400" dirty="0">
                <a:latin typeface="+mj-lt"/>
                <a:cs typeface="Andalus" pitchFamily="18" charset="-78"/>
              </a:rPr>
              <a:t>	- </a:t>
            </a:r>
            <a:r>
              <a:rPr lang="tr-TR" sz="2400" u="sng" dirty="0">
                <a:latin typeface="+mj-lt"/>
                <a:cs typeface="Andalus" pitchFamily="18" charset="-78"/>
              </a:rPr>
              <a:t>Niçin okuyorum?</a:t>
            </a:r>
            <a:r>
              <a:rPr lang="tr-TR" sz="2400" dirty="0">
                <a:latin typeface="+mj-lt"/>
                <a:cs typeface="Andalus" pitchFamily="18" charset="-78"/>
              </a:rPr>
              <a:t>  </a:t>
            </a:r>
            <a:r>
              <a:rPr lang="tr-TR" sz="2400" u="sng" dirty="0">
                <a:latin typeface="+mj-lt"/>
                <a:cs typeface="Andalus" pitchFamily="18" charset="-78"/>
              </a:rPr>
              <a:t>Niçin okula gidip geliyorum?</a:t>
            </a:r>
          </a:p>
          <a:p>
            <a:pPr algn="just">
              <a:buNone/>
              <a:defRPr/>
            </a:pPr>
            <a:r>
              <a:rPr lang="tr-TR" sz="2400" dirty="0">
                <a:latin typeface="+mj-lt"/>
                <a:cs typeface="Andalus" pitchFamily="18" charset="-78"/>
              </a:rPr>
              <a:t>	- </a:t>
            </a:r>
            <a:r>
              <a:rPr lang="tr-TR" sz="2400" u="sng" dirty="0">
                <a:latin typeface="+mj-lt"/>
                <a:cs typeface="Andalus" pitchFamily="18" charset="-78"/>
              </a:rPr>
              <a:t>Öğrendiklerim ileride ne işime yarayacak?</a:t>
            </a:r>
          </a:p>
          <a:p>
            <a:pPr algn="just">
              <a:buNone/>
              <a:defRPr/>
            </a:pPr>
            <a:r>
              <a:rPr lang="tr-TR" sz="2400" dirty="0">
                <a:latin typeface="+mj-lt"/>
                <a:cs typeface="Andalus" pitchFamily="18" charset="-78"/>
              </a:rPr>
              <a:t>	- </a:t>
            </a:r>
            <a:r>
              <a:rPr lang="tr-TR" sz="2400" u="sng" dirty="0">
                <a:latin typeface="+mj-lt"/>
                <a:cs typeface="Andalus" pitchFamily="18" charset="-78"/>
              </a:rPr>
              <a:t>İleride hangi mesleğin elemanı olarak çalışmak beni mutlu edecek?</a:t>
            </a:r>
          </a:p>
          <a:p>
            <a:pPr marL="45720" indent="0">
              <a:buNone/>
            </a:pPr>
            <a:endParaRPr lang="tr-TR" dirty="0"/>
          </a:p>
        </p:txBody>
      </p:sp>
    </p:spTree>
    <p:extLst>
      <p:ext uri="{BB962C8B-B14F-4D97-AF65-F5344CB8AC3E}">
        <p14:creationId xmlns:p14="http://schemas.microsoft.com/office/powerpoint/2010/main" val="42286211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467544" y="1700808"/>
            <a:ext cx="7776864" cy="3474720"/>
          </a:xfrm>
        </p:spPr>
        <p:txBody>
          <a:bodyPr>
            <a:normAutofit/>
          </a:bodyPr>
          <a:lstStyle/>
          <a:p>
            <a:pPr marL="45720" indent="0" algn="ctr">
              <a:buNone/>
            </a:pPr>
            <a:r>
              <a:rPr lang="tr-TR" sz="3200" b="1" dirty="0">
                <a:solidFill>
                  <a:schemeClr val="accent6">
                    <a:lumMod val="75000"/>
                  </a:schemeClr>
                </a:solidFill>
                <a:effectLst>
                  <a:reflection blurRad="6350" stA="55000" endA="300" endPos="45500" dir="5400000" sy="-100000" algn="bl" rotWithShape="0"/>
                </a:effectLst>
                <a:latin typeface="+mj-lt"/>
              </a:rPr>
              <a:t>«Şiddetle güç kanıtlayan barışa hasret kalır.»</a:t>
            </a:r>
          </a:p>
          <a:p>
            <a:pPr marL="45720" indent="0" algn="ctr">
              <a:buNone/>
            </a:pPr>
            <a:r>
              <a:rPr lang="tr-TR" sz="3200" b="1" dirty="0">
                <a:solidFill>
                  <a:schemeClr val="accent6">
                    <a:lumMod val="75000"/>
                  </a:schemeClr>
                </a:solidFill>
                <a:effectLst>
                  <a:reflection blurRad="6350" stA="55000" endA="300" endPos="45500" dir="5400000" sy="-100000" algn="bl" rotWithShape="0"/>
                </a:effectLst>
                <a:latin typeface="+mj-lt"/>
              </a:rPr>
              <a:t> </a:t>
            </a:r>
          </a:p>
          <a:p>
            <a:pPr marL="45720" indent="0" algn="ctr">
              <a:buNone/>
            </a:pPr>
            <a:r>
              <a:rPr lang="tr-TR" sz="3200" b="1" dirty="0">
                <a:solidFill>
                  <a:schemeClr val="accent6">
                    <a:lumMod val="75000"/>
                  </a:schemeClr>
                </a:solidFill>
                <a:effectLst>
                  <a:reflection blurRad="6350" stA="55000" endA="300" endPos="45500" dir="5400000" sy="-100000" algn="bl" rotWithShape="0"/>
                </a:effectLst>
                <a:latin typeface="+mj-lt"/>
              </a:rPr>
              <a:t>Barış ve hoşgörü içinde yürüyen tüm öğrencilerimizin yolu daim olsun… </a:t>
            </a:r>
          </a:p>
          <a:p>
            <a:endParaRPr lang="tr-TR" sz="2800" b="1" dirty="0"/>
          </a:p>
        </p:txBody>
      </p:sp>
    </p:spTree>
    <p:extLst>
      <p:ext uri="{BB962C8B-B14F-4D97-AF65-F5344CB8AC3E}">
        <p14:creationId xmlns:p14="http://schemas.microsoft.com/office/powerpoint/2010/main" val="2114141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p:txBody>
          <a:bodyPr/>
          <a:lstStyle/>
          <a:p>
            <a:pPr marL="45720" indent="0">
              <a:buNone/>
            </a:pPr>
            <a:r>
              <a:rPr lang="tr-TR" dirty="0" smtClean="0"/>
              <a:t>Akran baskısı ve akran zorbalığı hakkında video:</a:t>
            </a:r>
          </a:p>
          <a:p>
            <a:pPr marL="45720" indent="0">
              <a:buNone/>
            </a:pPr>
            <a:r>
              <a:rPr lang="tr-TR" dirty="0">
                <a:hlinkClick r:id="rId2"/>
              </a:rPr>
              <a:t>https</a:t>
            </a:r>
            <a:r>
              <a:rPr lang="tr-TR">
                <a:hlinkClick r:id="rId2"/>
              </a:rPr>
              <a:t>://</a:t>
            </a:r>
            <a:r>
              <a:rPr lang="tr-TR" smtClean="0">
                <a:hlinkClick r:id="rId2"/>
              </a:rPr>
              <a:t>www.youtube.com/watch?v=jLuHsTDo3Z8&amp;t=3s</a:t>
            </a:r>
            <a:endParaRPr lang="tr-TR" smtClean="0"/>
          </a:p>
          <a:p>
            <a:pPr marL="45720" indent="0">
              <a:buNone/>
            </a:pPr>
            <a:endParaRPr lang="tr-TR" dirty="0"/>
          </a:p>
        </p:txBody>
      </p:sp>
    </p:spTree>
    <p:extLst>
      <p:ext uri="{BB962C8B-B14F-4D97-AF65-F5344CB8AC3E}">
        <p14:creationId xmlns:p14="http://schemas.microsoft.com/office/powerpoint/2010/main" val="3215589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2060848"/>
            <a:ext cx="7766249" cy="2376264"/>
          </a:xfrm>
        </p:spPr>
        <p:txBody>
          <a:bodyPr/>
          <a:lstStyle/>
          <a:p>
            <a:pPr marL="0" indent="0" algn="ctr">
              <a:buNone/>
            </a:pPr>
            <a:r>
              <a:rPr lang="tr-TR" dirty="0">
                <a:solidFill>
                  <a:schemeClr val="accent6">
                    <a:lumMod val="75000"/>
                  </a:schemeClr>
                </a:solidFill>
              </a:rPr>
              <a:t>Dinlediğiniz için teşekkürler…</a:t>
            </a:r>
          </a:p>
        </p:txBody>
      </p:sp>
    </p:spTree>
    <p:extLst>
      <p:ext uri="{BB962C8B-B14F-4D97-AF65-F5344CB8AC3E}">
        <p14:creationId xmlns:p14="http://schemas.microsoft.com/office/powerpoint/2010/main" val="2079098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260648"/>
            <a:ext cx="6512511" cy="1143000"/>
          </a:xfrm>
        </p:spPr>
        <p:txBody>
          <a:bodyPr/>
          <a:lstStyle/>
          <a:p>
            <a:pPr marL="0" indent="0" algn="ctr">
              <a:buNone/>
            </a:pPr>
            <a:r>
              <a:rPr lang="tr-TR" dirty="0">
                <a:solidFill>
                  <a:schemeClr val="accent6">
                    <a:lumMod val="75000"/>
                  </a:schemeClr>
                </a:solidFill>
              </a:rPr>
              <a:t>Zorbalık Türleri</a:t>
            </a:r>
          </a:p>
        </p:txBody>
      </p:sp>
      <p:sp>
        <p:nvSpPr>
          <p:cNvPr id="3" name="İçerik Yer Tutucusu 2"/>
          <p:cNvSpPr>
            <a:spLocks noGrp="1"/>
          </p:cNvSpPr>
          <p:nvPr>
            <p:ph sz="quarter" idx="13"/>
          </p:nvPr>
        </p:nvSpPr>
        <p:spPr>
          <a:xfrm>
            <a:off x="251520" y="2123688"/>
            <a:ext cx="3744416" cy="1377320"/>
          </a:xfrm>
        </p:spPr>
        <p:txBody>
          <a:bodyPr>
            <a:normAutofit fontScale="92500" lnSpcReduction="10000"/>
          </a:bodyPr>
          <a:lstStyle/>
          <a:p>
            <a:r>
              <a:rPr lang="tr-TR" dirty="0">
                <a:solidFill>
                  <a:schemeClr val="accent6">
                    <a:lumMod val="75000"/>
                  </a:schemeClr>
                </a:solidFill>
                <a:effectLst>
                  <a:outerShdw blurRad="38100" dist="38100" dir="2700000" algn="tl">
                    <a:srgbClr val="000000">
                      <a:alpha val="43137"/>
                    </a:srgbClr>
                  </a:outerShdw>
                </a:effectLst>
              </a:rPr>
              <a:t>DOĞRUDAN ZORBALIK</a:t>
            </a:r>
          </a:p>
          <a:p>
            <a:pPr marL="45720" indent="0">
              <a:buNone/>
            </a:pPr>
            <a:r>
              <a:rPr lang="tr-TR" dirty="0"/>
              <a:t>Fiziksel ve sözel olarak dışardan gözlenebilir davranışlar.</a:t>
            </a:r>
          </a:p>
        </p:txBody>
      </p:sp>
      <p:cxnSp>
        <p:nvCxnSpPr>
          <p:cNvPr id="5" name="Düz Ok Bağlayıcısı 4"/>
          <p:cNvCxnSpPr/>
          <p:nvPr/>
        </p:nvCxnSpPr>
        <p:spPr>
          <a:xfrm>
            <a:off x="4699337" y="1268760"/>
            <a:ext cx="648072" cy="71183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Düz Ok Bağlayıcısı 5"/>
          <p:cNvCxnSpPr/>
          <p:nvPr/>
        </p:nvCxnSpPr>
        <p:spPr>
          <a:xfrm>
            <a:off x="4303471" y="1268760"/>
            <a:ext cx="0" cy="244827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İçerik Yer Tutucusu 2"/>
          <p:cNvSpPr txBox="1">
            <a:spLocks/>
          </p:cNvSpPr>
          <p:nvPr/>
        </p:nvSpPr>
        <p:spPr>
          <a:xfrm>
            <a:off x="4932040" y="1980591"/>
            <a:ext cx="3744416" cy="1520417"/>
          </a:xfrm>
          <a:prstGeom prst="rect">
            <a:avLst/>
          </a:prstGeom>
        </p:spPr>
        <p:txBody>
          <a:bodyPr vert="horz" lIns="91440" tIns="45720" rIns="91440" bIns="45720" rtlCol="0">
            <a:normAutofit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tr-TR" dirty="0">
                <a:solidFill>
                  <a:schemeClr val="accent6">
                    <a:lumMod val="75000"/>
                  </a:schemeClr>
                </a:solidFill>
                <a:effectLst>
                  <a:outerShdw blurRad="38100" dist="38100" dir="2700000" algn="tl">
                    <a:srgbClr val="000000">
                      <a:alpha val="43137"/>
                    </a:srgbClr>
                  </a:outerShdw>
                </a:effectLst>
              </a:rPr>
              <a:t>DOLAYLI ZORBALIK</a:t>
            </a:r>
          </a:p>
          <a:p>
            <a:pPr marL="45720" indent="0">
              <a:buNone/>
            </a:pPr>
            <a:r>
              <a:rPr lang="tr-TR" dirty="0"/>
              <a:t>Dolaylı olarak gözlenebilen davranışlar; dışlama, dedikodu yayma gibi.</a:t>
            </a:r>
          </a:p>
        </p:txBody>
      </p:sp>
      <p:sp>
        <p:nvSpPr>
          <p:cNvPr id="11" name="Metin kutusu 10"/>
          <p:cNvSpPr txBox="1"/>
          <p:nvPr/>
        </p:nvSpPr>
        <p:spPr>
          <a:xfrm>
            <a:off x="1907704" y="4003078"/>
            <a:ext cx="5040561" cy="1477328"/>
          </a:xfrm>
          <a:prstGeom prst="rect">
            <a:avLst/>
          </a:prstGeom>
          <a:noFill/>
        </p:spPr>
        <p:txBody>
          <a:bodyPr wrap="square" rtlCol="0">
            <a:spAutoFit/>
          </a:bodyPr>
          <a:lstStyle/>
          <a:p>
            <a:r>
              <a:rPr lang="tr-TR" sz="2400" b="1" dirty="0">
                <a:solidFill>
                  <a:schemeClr val="accent6">
                    <a:lumMod val="75000"/>
                  </a:schemeClr>
                </a:solidFill>
                <a:effectLst>
                  <a:outerShdw blurRad="38100" dist="38100" dir="2700000" algn="tl">
                    <a:srgbClr val="000000">
                      <a:alpha val="43137"/>
                    </a:srgbClr>
                  </a:outerShdw>
                </a:effectLst>
              </a:rPr>
              <a:t>*</a:t>
            </a:r>
            <a:r>
              <a:rPr lang="tr-TR" sz="2200" dirty="0">
                <a:solidFill>
                  <a:schemeClr val="accent6">
                    <a:lumMod val="75000"/>
                  </a:schemeClr>
                </a:solidFill>
                <a:effectLst>
                  <a:outerShdw blurRad="38100" dist="38100" dir="2700000" algn="tl">
                    <a:srgbClr val="000000">
                      <a:alpha val="43137"/>
                    </a:srgbClr>
                  </a:outerShdw>
                </a:effectLst>
              </a:rPr>
              <a:t> SİBER ZORBALIK </a:t>
            </a:r>
          </a:p>
          <a:p>
            <a:r>
              <a:rPr lang="tr-TR" sz="2200" dirty="0">
                <a:solidFill>
                  <a:schemeClr val="tx1">
                    <a:lumMod val="75000"/>
                    <a:lumOff val="25000"/>
                  </a:schemeClr>
                </a:solidFill>
              </a:rPr>
              <a:t>son yıllarda teknoloji ve internet kullanımının yaygınlaşmasıyla birlikte sanal ortamdan yapılan baskı.</a:t>
            </a:r>
            <a:endParaRPr lang="tr-TR" sz="2200" dirty="0">
              <a:solidFill>
                <a:schemeClr val="tx1">
                  <a:lumMod val="75000"/>
                  <a:lumOff val="25000"/>
                </a:schemeClr>
              </a:solidFill>
              <a:effectLst>
                <a:outerShdw blurRad="38100" dist="38100" dir="2700000" algn="tl">
                  <a:srgbClr val="000000">
                    <a:alpha val="43137"/>
                  </a:srgbClr>
                </a:outerShdw>
              </a:effectLst>
            </a:endParaRPr>
          </a:p>
        </p:txBody>
      </p:sp>
      <p:cxnSp>
        <p:nvCxnSpPr>
          <p:cNvPr id="12" name="Düz Ok Bağlayıcısı 11"/>
          <p:cNvCxnSpPr/>
          <p:nvPr/>
        </p:nvCxnSpPr>
        <p:spPr>
          <a:xfrm flipH="1">
            <a:off x="2915816" y="1260511"/>
            <a:ext cx="792088" cy="72008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641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539552" y="620688"/>
            <a:ext cx="7560840" cy="3474720"/>
          </a:xfrm>
        </p:spPr>
        <p:txBody>
          <a:bodyPr>
            <a:normAutofit/>
          </a:bodyPr>
          <a:lstStyle/>
          <a:p>
            <a:pPr marL="640080" lvl="2" indent="0" algn="ctr">
              <a:buNone/>
            </a:pPr>
            <a:r>
              <a:rPr lang="tr-TR" sz="4000" dirty="0">
                <a:solidFill>
                  <a:schemeClr val="accent6">
                    <a:lumMod val="75000"/>
                  </a:schemeClr>
                </a:solidFill>
                <a:effectLst>
                  <a:outerShdw blurRad="38100" dist="38100" dir="2700000" algn="tl">
                    <a:srgbClr val="000000">
                      <a:alpha val="43137"/>
                    </a:srgbClr>
                  </a:outerShdw>
                  <a:reflection blurRad="6350" stA="55000" endA="300" endPos="45500" dir="5400000" sy="-100000" algn="bl" rotWithShape="0"/>
                </a:effectLst>
              </a:rPr>
              <a:t>Fiziksel Zorbalık</a:t>
            </a:r>
            <a:endParaRPr lang="tr-TR" sz="4000" dirty="0">
              <a:effectLst>
                <a:outerShdw blurRad="38100" dist="38100" dir="2700000" algn="tl">
                  <a:srgbClr val="000000">
                    <a:alpha val="43137"/>
                  </a:srgbClr>
                </a:outerShdw>
                <a:reflection blurRad="6350" stA="55000" endA="300" endPos="45500" dir="5400000" sy="-100000" algn="bl" rotWithShape="0"/>
              </a:effectLst>
            </a:endParaRPr>
          </a:p>
          <a:p>
            <a:pPr marL="640080" lvl="2" indent="0" algn="ctr">
              <a:buNone/>
            </a:pPr>
            <a:r>
              <a:rPr lang="tr-TR" sz="2800" dirty="0"/>
              <a:t>Bireylerin fiziksel olarak zarar verecek eylemlerde bulunmasıdır. </a:t>
            </a:r>
          </a:p>
          <a:p>
            <a:pPr marL="45720" indent="0" algn="ctr">
              <a:buNone/>
            </a:pPr>
            <a:r>
              <a:rPr lang="tr-TR" sz="2800" dirty="0"/>
              <a:t>Tekme atma, </a:t>
            </a:r>
            <a:r>
              <a:rPr lang="tr-TR" sz="2800" dirty="0" smtClean="0"/>
              <a:t>yumruk atma, </a:t>
            </a:r>
            <a:r>
              <a:rPr lang="tr-TR" sz="2800" dirty="0"/>
              <a:t>itme, taş </a:t>
            </a:r>
            <a:r>
              <a:rPr lang="tr-TR" sz="2800" dirty="0" smtClean="0"/>
              <a:t>atma, eşyalarına zarar verme, saç çekme gibi</a:t>
            </a:r>
            <a:r>
              <a:rPr lang="tr-TR" sz="2800" dirty="0"/>
              <a:t>. </a:t>
            </a:r>
          </a:p>
        </p:txBody>
      </p:sp>
      <p:pic>
        <p:nvPicPr>
          <p:cNvPr id="5122" name="Picture 2" descr="http://4.bp.blogspot.com/-NBk0W-O3GAM/UqS2m9jgg9I/AAAAAAAAAlM/wFyzx37j3Rw/s1600/cocuk-zorbalik-610x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861048"/>
            <a:ext cx="6984776" cy="23762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523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755576" y="764704"/>
            <a:ext cx="7461448" cy="2880320"/>
          </a:xfrm>
        </p:spPr>
        <p:txBody>
          <a:bodyPr/>
          <a:lstStyle/>
          <a:p>
            <a:pPr marL="45720" indent="0" algn="ctr">
              <a:buNone/>
            </a:pPr>
            <a:r>
              <a:rPr lang="tr-TR" sz="4000" dirty="0">
                <a:solidFill>
                  <a:schemeClr val="accent6">
                    <a:lumMod val="75000"/>
                  </a:schemeClr>
                </a:solidFill>
                <a:effectLst>
                  <a:outerShdw blurRad="38100" dist="38100" dir="2700000" algn="tl">
                    <a:srgbClr val="000000">
                      <a:alpha val="43137"/>
                    </a:srgbClr>
                  </a:outerShdw>
                  <a:reflection blurRad="6350" stA="55000" endA="300" endPos="45500" dir="5400000" sy="-100000" algn="bl" rotWithShape="0"/>
                </a:effectLst>
              </a:rPr>
              <a:t>Sözel Zorbalık: </a:t>
            </a:r>
          </a:p>
          <a:p>
            <a:pPr marL="45720" indent="0" algn="ctr">
              <a:buNone/>
            </a:pPr>
            <a:r>
              <a:rPr lang="tr-TR" sz="2400" dirty="0"/>
              <a:t>Bireylerin birbirlerine </a:t>
            </a:r>
            <a:r>
              <a:rPr lang="tr-TR" sz="2400" dirty="0" smtClean="0"/>
              <a:t>hakaret, korkutma, aşağılama, alay etme </a:t>
            </a:r>
            <a:r>
              <a:rPr lang="tr-TR" sz="2400" dirty="0"/>
              <a:t>tehdit ve küfür içeren sözler söylemesinin yanında, dedikodu ve iftira yayma, </a:t>
            </a:r>
            <a:r>
              <a:rPr lang="tr-TR" sz="2400" dirty="0" smtClean="0"/>
              <a:t>isim-lakap </a:t>
            </a:r>
            <a:r>
              <a:rPr lang="tr-TR" sz="2400" dirty="0"/>
              <a:t>takma gibi eylemleri içerir.</a:t>
            </a:r>
          </a:p>
        </p:txBody>
      </p:sp>
      <p:pic>
        <p:nvPicPr>
          <p:cNvPr id="2" name="Picture 2" descr="Yaz Okulları ve Kamplarda Akran Zorbalığı - Cicic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5" y="3933056"/>
            <a:ext cx="4176464"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519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251520" y="548680"/>
            <a:ext cx="7560840" cy="3474720"/>
          </a:xfrm>
        </p:spPr>
        <p:txBody>
          <a:bodyPr>
            <a:normAutofit/>
          </a:bodyPr>
          <a:lstStyle/>
          <a:p>
            <a:pPr marL="1207008" lvl="4" indent="0" algn="ctr">
              <a:buNone/>
            </a:pPr>
            <a:r>
              <a:rPr lang="tr-TR" sz="4000" dirty="0" smtClean="0">
                <a:solidFill>
                  <a:schemeClr val="accent6">
                    <a:lumMod val="75000"/>
                  </a:schemeClr>
                </a:solidFill>
                <a:effectLst>
                  <a:outerShdw blurRad="38100" dist="38100" dir="2700000" algn="tl">
                    <a:srgbClr val="000000">
                      <a:alpha val="43137"/>
                    </a:srgbClr>
                  </a:outerShdw>
                  <a:reflection blurRad="6350" stA="55000" endA="300" endPos="45500" dir="5400000" sy="-100000" algn="bl" rotWithShape="0"/>
                </a:effectLst>
              </a:rPr>
              <a:t>İlişkisel-Sosyal </a:t>
            </a:r>
            <a:r>
              <a:rPr lang="tr-TR" sz="4000" dirty="0">
                <a:solidFill>
                  <a:schemeClr val="accent6">
                    <a:lumMod val="75000"/>
                  </a:schemeClr>
                </a:solidFill>
                <a:effectLst>
                  <a:outerShdw blurRad="38100" dist="38100" dir="2700000" algn="tl">
                    <a:srgbClr val="000000">
                      <a:alpha val="43137"/>
                    </a:srgbClr>
                  </a:outerShdw>
                  <a:reflection blurRad="6350" stA="55000" endA="300" endPos="45500" dir="5400000" sy="-100000" algn="bl" rotWithShape="0"/>
                </a:effectLst>
              </a:rPr>
              <a:t>Zorbalık:</a:t>
            </a:r>
          </a:p>
          <a:p>
            <a:pPr marL="1207008" lvl="4" indent="0" algn="ctr">
              <a:buNone/>
            </a:pPr>
            <a:r>
              <a:rPr lang="tr-TR" sz="4000" dirty="0">
                <a:solidFill>
                  <a:schemeClr val="accent6">
                    <a:lumMod val="75000"/>
                  </a:schemeClr>
                </a:solidFill>
                <a:effectLst>
                  <a:outerShdw blurRad="38100" dist="38100" dir="2700000" algn="tl">
                    <a:srgbClr val="000000">
                      <a:alpha val="43137"/>
                    </a:srgbClr>
                  </a:outerShdw>
                </a:effectLst>
              </a:rPr>
              <a:t> </a:t>
            </a:r>
            <a:r>
              <a:rPr lang="tr-TR" sz="2400" dirty="0"/>
              <a:t>Kişiler arasındaki ilişkilere zarar verici sözlerin aktarılması ve yayılması</a:t>
            </a:r>
            <a:r>
              <a:rPr lang="tr-TR" sz="2400" dirty="0" smtClean="0"/>
              <a:t>, dedikodu, dışlama oyunlara almama, </a:t>
            </a:r>
            <a:r>
              <a:rPr lang="tr-TR" sz="2400" dirty="0"/>
              <a:t>birisi hakkında arkasından konuşma gibi davranışlar bu türün içinde yer alır.</a:t>
            </a:r>
            <a:endParaRPr lang="tr-TR" sz="2800" dirty="0"/>
          </a:p>
        </p:txBody>
      </p:sp>
      <p:pic>
        <p:nvPicPr>
          <p:cNvPr id="7170" name="Picture 2" descr="http://blog.sascentre.com/tr/wp-content/uploads/2015/04/Resi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717032"/>
            <a:ext cx="6267450" cy="27363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686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332656"/>
            <a:ext cx="6512511" cy="1143000"/>
          </a:xfrm>
        </p:spPr>
        <p:txBody>
          <a:bodyPr/>
          <a:lstStyle/>
          <a:p>
            <a:pPr marL="0" indent="0" algn="ctr">
              <a:buNone/>
            </a:pPr>
            <a:r>
              <a:rPr lang="tr-TR" dirty="0">
                <a:solidFill>
                  <a:schemeClr val="accent6">
                    <a:lumMod val="75000"/>
                  </a:schemeClr>
                </a:solidFill>
              </a:rPr>
              <a:t>Siber Zorbalık</a:t>
            </a:r>
          </a:p>
        </p:txBody>
      </p:sp>
      <p:sp>
        <p:nvSpPr>
          <p:cNvPr id="3" name="İçerik Yer Tutucusu 2"/>
          <p:cNvSpPr>
            <a:spLocks noGrp="1"/>
          </p:cNvSpPr>
          <p:nvPr>
            <p:ph sz="quarter" idx="13"/>
          </p:nvPr>
        </p:nvSpPr>
        <p:spPr>
          <a:xfrm>
            <a:off x="683568" y="1412776"/>
            <a:ext cx="7848872" cy="5058896"/>
          </a:xfrm>
        </p:spPr>
        <p:txBody>
          <a:bodyPr>
            <a:normAutofit/>
          </a:bodyPr>
          <a:lstStyle/>
          <a:p>
            <a:pPr marL="45720" indent="0" algn="ctr">
              <a:buNone/>
            </a:pPr>
            <a:r>
              <a:rPr lang="tr-TR" sz="2400" dirty="0"/>
              <a:t>Z</a:t>
            </a:r>
            <a:r>
              <a:rPr lang="tr-TR" sz="2400" dirty="0" smtClean="0"/>
              <a:t>orbalığın </a:t>
            </a:r>
            <a:r>
              <a:rPr lang="tr-TR" sz="2400" dirty="0"/>
              <a:t>bir çeşidi olarak bir başkasına istemli olarak elektronik medyanın kullanılması örneğin cep telefonu veya internet yoluyla zarar verme şekline siber zorbalık adı verilmektedir. </a:t>
            </a:r>
            <a:r>
              <a:rPr lang="tr-TR" sz="2400" dirty="0" smtClean="0"/>
              <a:t>Sürekli arama, kişiye ait bilgileri yayma, rahatsız edici video ve mesaj atma, internet yolu ile aşağılama vb. </a:t>
            </a:r>
            <a:endParaRPr lang="tr-TR" sz="2400" dirty="0"/>
          </a:p>
        </p:txBody>
      </p:sp>
      <p:pic>
        <p:nvPicPr>
          <p:cNvPr id="1026" name="Picture 2" descr="Siber Zorbalık Nedir? Ne değildir? | Evimdekipsikolog |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789040"/>
            <a:ext cx="4444417" cy="2499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791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548680"/>
            <a:ext cx="6512511" cy="1143000"/>
          </a:xfrm>
        </p:spPr>
        <p:txBody>
          <a:bodyPr/>
          <a:lstStyle/>
          <a:p>
            <a:pPr marL="0" indent="0">
              <a:buNone/>
            </a:pPr>
            <a:r>
              <a:rPr lang="tr-TR" dirty="0">
                <a:solidFill>
                  <a:schemeClr val="accent6">
                    <a:lumMod val="75000"/>
                  </a:schemeClr>
                </a:solidFill>
              </a:rPr>
              <a:t>S</a:t>
            </a:r>
            <a:r>
              <a:rPr lang="tr-TR" dirty="0" smtClean="0">
                <a:solidFill>
                  <a:schemeClr val="accent6">
                    <a:lumMod val="75000"/>
                  </a:schemeClr>
                </a:solidFill>
              </a:rPr>
              <a:t>iber </a:t>
            </a:r>
            <a:r>
              <a:rPr lang="tr-TR" dirty="0">
                <a:solidFill>
                  <a:schemeClr val="accent6">
                    <a:lumMod val="75000"/>
                  </a:schemeClr>
                </a:solidFill>
              </a:rPr>
              <a:t>Z</a:t>
            </a:r>
            <a:r>
              <a:rPr lang="tr-TR" dirty="0" smtClean="0">
                <a:solidFill>
                  <a:schemeClr val="accent6">
                    <a:lumMod val="75000"/>
                  </a:schemeClr>
                </a:solidFill>
              </a:rPr>
              <a:t>orbalık</a:t>
            </a:r>
            <a:endParaRPr lang="tr-TR" dirty="0">
              <a:solidFill>
                <a:schemeClr val="accent6">
                  <a:lumMod val="75000"/>
                </a:schemeClr>
              </a:solidFill>
            </a:endParaRPr>
          </a:p>
        </p:txBody>
      </p:sp>
      <p:sp>
        <p:nvSpPr>
          <p:cNvPr id="3" name="İçerik Yer Tutucusu 2"/>
          <p:cNvSpPr>
            <a:spLocks noGrp="1"/>
          </p:cNvSpPr>
          <p:nvPr>
            <p:ph sz="quarter" idx="13"/>
          </p:nvPr>
        </p:nvSpPr>
        <p:spPr>
          <a:xfrm>
            <a:off x="539552" y="1628800"/>
            <a:ext cx="8064896" cy="3474720"/>
          </a:xfrm>
        </p:spPr>
        <p:txBody>
          <a:bodyPr/>
          <a:lstStyle/>
          <a:p>
            <a:pPr marL="45720" indent="0" algn="ctr">
              <a:buNone/>
            </a:pPr>
            <a:r>
              <a:rPr lang="tr-TR" dirty="0"/>
              <a:t>Siber zorba diğer akran zorbalığı çeşitlerinden birçok açıdan farklılık göstermektedir. Zorba kurbanla arasına mesafe koyarak bir alan yaratıp, kimliğini gizleyebilmekte ve bu yolla zorba günün her anı gündüz veya gece kurbana ulaşabilmektedir. Böylece siber zorbalık zaman sınırlarının, fiziksel ve kişisel alanların aşıldığı bir durum olmaktadır.</a:t>
            </a:r>
          </a:p>
          <a:p>
            <a:endParaRPr lang="tr-TR" dirty="0"/>
          </a:p>
        </p:txBody>
      </p:sp>
      <p:pic>
        <p:nvPicPr>
          <p:cNvPr id="2050" name="Picture 2" descr="Siber Zorbalık Nedir? Ne değildir? | Evimdekipsikolog |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120" y="3789040"/>
            <a:ext cx="4896544" cy="275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552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Hava Akımı">
  <a:themeElements>
    <a:clrScheme name="Güven">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801</TotalTime>
  <Words>1358</Words>
  <Application>Microsoft Office PowerPoint</Application>
  <PresentationFormat>Ekran Gösterisi (4:3)</PresentationFormat>
  <Paragraphs>152</Paragraphs>
  <Slides>34</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34</vt:i4>
      </vt:variant>
    </vt:vector>
  </HeadingPairs>
  <TitlesOfParts>
    <vt:vector size="40" baseType="lpstr">
      <vt:lpstr>Andalus</vt:lpstr>
      <vt:lpstr>Calibri</vt:lpstr>
      <vt:lpstr>Georgia</vt:lpstr>
      <vt:lpstr>Trebuchet MS</vt:lpstr>
      <vt:lpstr>Wingdings</vt:lpstr>
      <vt:lpstr>Hava Akımı</vt:lpstr>
      <vt:lpstr>AKRAN ZORBALIĞI</vt:lpstr>
      <vt:lpstr>Akran Zorbalığı</vt:lpstr>
      <vt:lpstr>Bir davranışın akran zorbalığı olarak değerlendirilebilmesi için;</vt:lpstr>
      <vt:lpstr>Zorbalık Türleri</vt:lpstr>
      <vt:lpstr>PowerPoint Sunusu</vt:lpstr>
      <vt:lpstr>PowerPoint Sunusu</vt:lpstr>
      <vt:lpstr>PowerPoint Sunusu</vt:lpstr>
      <vt:lpstr>Siber Zorbalık</vt:lpstr>
      <vt:lpstr>Siber Zorbalık</vt:lpstr>
      <vt:lpstr>ZORBALIKTA ÜÇ GRUP VAR:</vt:lpstr>
      <vt:lpstr>ZORBA ÖZELLİKLERİ</vt:lpstr>
      <vt:lpstr>ZORBANIN ÖZELLİKLERİ</vt:lpstr>
      <vt:lpstr>ZORBANIN DUYGULARI</vt:lpstr>
      <vt:lpstr>MARUZ KALANIN ÖZELLİKLERİ</vt:lpstr>
      <vt:lpstr>MARUZ KALANIN YAŞADIKLARI</vt:lpstr>
      <vt:lpstr>Zorbalığın Mağdurlara Olumsuz Etkileri:   </vt:lpstr>
      <vt:lpstr>SEYİRCİLERİN ÖZELLİKLERİ</vt:lpstr>
      <vt:lpstr>SEYİRCİLERİN DUYGULARI</vt:lpstr>
      <vt:lpstr>Seyirci ne yapabilir? </vt:lpstr>
      <vt:lpstr>Mağdur ne yapabilir? </vt:lpstr>
      <vt:lpstr>ZORBALIKLA İLGİLİ YANLIŞ İNANÇLAR</vt:lpstr>
      <vt:lpstr>PowerPoint Sunusu</vt:lpstr>
      <vt:lpstr>Akran baskısıyla nasıl baş edebilir?</vt:lpstr>
      <vt:lpstr>Nasıl ‘Hayır’ Denir?</vt:lpstr>
      <vt:lpstr>Nasıl ‘Hayır’ Denir?</vt:lpstr>
      <vt:lpstr>PowerPoint Sunusu</vt:lpstr>
      <vt:lpstr>PowerPoint Sunusu</vt:lpstr>
      <vt:lpstr>PowerPoint Sunusu</vt:lpstr>
      <vt:lpstr>PowerPoint Sunusu</vt:lpstr>
      <vt:lpstr>PowerPoint Sunusu</vt:lpstr>
      <vt:lpstr>PowerPoint Sunusu</vt:lpstr>
      <vt:lpstr>PowerPoint Sunusu</vt:lpstr>
      <vt:lpstr>PowerPoint Sunusu</vt:lpstr>
      <vt:lpstr>Dinlediğiniz için 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AKRAN ZORBALIĞI</dc:title>
  <dc:creator>YUNUS</dc:creator>
  <cp:lastModifiedBy>user</cp:lastModifiedBy>
  <cp:revision>55</cp:revision>
  <dcterms:created xsi:type="dcterms:W3CDTF">2015-10-12T07:53:26Z</dcterms:created>
  <dcterms:modified xsi:type="dcterms:W3CDTF">2022-04-07T08:17:29Z</dcterms:modified>
</cp:coreProperties>
</file>