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71" r:id="rId3"/>
    <p:sldId id="257" r:id="rId4"/>
    <p:sldId id="258" r:id="rId5"/>
    <p:sldId id="259" r:id="rId6"/>
    <p:sldId id="260" r:id="rId7"/>
    <p:sldId id="261" r:id="rId8"/>
    <p:sldId id="262" r:id="rId9"/>
    <p:sldId id="273" r:id="rId10"/>
    <p:sldId id="263" r:id="rId11"/>
    <p:sldId id="264" r:id="rId12"/>
    <p:sldId id="266" r:id="rId13"/>
    <p:sldId id="267" r:id="rId14"/>
    <p:sldId id="274" r:id="rId15"/>
    <p:sldId id="276" r:id="rId16"/>
    <p:sldId id="277" r:id="rId17"/>
    <p:sldId id="278" r:id="rId18"/>
    <p:sldId id="279" r:id="rId19"/>
    <p:sldId id="280" r:id="rId20"/>
    <p:sldId id="265" r:id="rId21"/>
    <p:sldId id="268" r:id="rId22"/>
    <p:sldId id="269" r:id="rId23"/>
    <p:sldId id="270" r:id="rId24"/>
    <p:sldId id="281"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47062B9D-219D-4725-A2F6-0EF0A4309FED}"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4C6C56F-E6A9-4D79-A246-60DCDC2D54A1}" type="slidenum">
              <a:rPr lang="tr-TR" smtClean="0"/>
              <a:pPr>
                <a:defRPr/>
              </a:pPr>
              <a:t>‹#›</a:t>
            </a:fld>
            <a:endParaRPr lang="tr-TR"/>
          </a:p>
        </p:txBody>
      </p:sp>
    </p:spTree>
    <p:extLst>
      <p:ext uri="{BB962C8B-B14F-4D97-AF65-F5344CB8AC3E}">
        <p14:creationId xmlns:p14="http://schemas.microsoft.com/office/powerpoint/2010/main" val="43840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145162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591805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245014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297068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2975855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68B0A5C8-860A-43CA-8FB7-DBC9C603A849}" type="datetimeFigureOut">
              <a:rPr lang="tr-TR" smtClean="0"/>
              <a:pPr>
                <a:defRPr/>
              </a:pPr>
              <a:t>16.05.2022</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3335261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39845730-9AE3-44D7-81BD-ED8B72BD7B96}"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FFE6D3D-A8A9-4906-9ED7-1320636FA3FA}" type="slidenum">
              <a:rPr lang="tr-TR" smtClean="0"/>
              <a:pPr>
                <a:defRPr/>
              </a:pPr>
              <a:t>‹#›</a:t>
            </a:fld>
            <a:endParaRPr lang="tr-TR"/>
          </a:p>
        </p:txBody>
      </p:sp>
    </p:spTree>
    <p:extLst>
      <p:ext uri="{BB962C8B-B14F-4D97-AF65-F5344CB8AC3E}">
        <p14:creationId xmlns:p14="http://schemas.microsoft.com/office/powerpoint/2010/main" val="233479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163D42FF-E9D9-46E3-8A4C-AFE572C93FF7}"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262D118-3F55-4775-9C6E-91F03712B7C2}" type="slidenum">
              <a:rPr lang="tr-TR" smtClean="0"/>
              <a:pPr>
                <a:defRPr/>
              </a:pPr>
              <a:t>‹#›</a:t>
            </a:fld>
            <a:endParaRPr lang="tr-TR"/>
          </a:p>
        </p:txBody>
      </p:sp>
    </p:spTree>
    <p:extLst>
      <p:ext uri="{BB962C8B-B14F-4D97-AF65-F5344CB8AC3E}">
        <p14:creationId xmlns:p14="http://schemas.microsoft.com/office/powerpoint/2010/main" val="318164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pPr>
              <a:defRPr/>
            </a:pPr>
            <a:fld id="{D66B64F9-3305-401A-A5F0-6694480EE974}"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4A5E57A5-0009-4B47-8D66-AACAA8668FEC}" type="slidenum">
              <a:rPr lang="tr-TR" smtClean="0"/>
              <a:pPr>
                <a:defRPr/>
              </a:pPr>
              <a:t>‹#›</a:t>
            </a:fld>
            <a:endParaRPr lang="tr-TR"/>
          </a:p>
        </p:txBody>
      </p:sp>
    </p:spTree>
    <p:extLst>
      <p:ext uri="{BB962C8B-B14F-4D97-AF65-F5344CB8AC3E}">
        <p14:creationId xmlns:p14="http://schemas.microsoft.com/office/powerpoint/2010/main" val="399549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A543C004-4709-475F-8706-79F66C73DEA5}" type="datetimeFigureOut">
              <a:rPr lang="tr-TR" smtClean="0"/>
              <a:pPr>
                <a:defRPr/>
              </a:pPr>
              <a:t>16.05.2022</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1CE427F-73F8-4422-AC0D-A91FCA172FEA}" type="slidenum">
              <a:rPr lang="tr-TR" smtClean="0"/>
              <a:pPr>
                <a:defRPr/>
              </a:pPr>
              <a:t>‹#›</a:t>
            </a:fld>
            <a:endParaRPr lang="tr-TR"/>
          </a:p>
        </p:txBody>
      </p:sp>
    </p:spTree>
    <p:extLst>
      <p:ext uri="{BB962C8B-B14F-4D97-AF65-F5344CB8AC3E}">
        <p14:creationId xmlns:p14="http://schemas.microsoft.com/office/powerpoint/2010/main" val="170060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5B2DC5DD-4B50-4BBE-8128-1FC598F7399F}" type="datetimeFigureOut">
              <a:rPr lang="tr-TR" smtClean="0"/>
              <a:pPr>
                <a:defRPr/>
              </a:pPr>
              <a:t>16.05.2022</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0AD5AAA0-5804-4371-8F6A-FD2461EE65C1}" type="slidenum">
              <a:rPr lang="tr-TR" smtClean="0"/>
              <a:pPr>
                <a:defRPr/>
              </a:pPr>
              <a:t>‹#›</a:t>
            </a:fld>
            <a:endParaRPr lang="tr-TR"/>
          </a:p>
        </p:txBody>
      </p:sp>
    </p:spTree>
    <p:extLst>
      <p:ext uri="{BB962C8B-B14F-4D97-AF65-F5344CB8AC3E}">
        <p14:creationId xmlns:p14="http://schemas.microsoft.com/office/powerpoint/2010/main" val="418508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1BB86B92-E4FF-4743-9EC7-5BBB91E380F6}" type="datetimeFigureOut">
              <a:rPr lang="tr-TR" smtClean="0"/>
              <a:pPr>
                <a:defRPr/>
              </a:pPr>
              <a:t>16.05.2022</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E975FE02-A7DF-4AF0-94A8-0FA06A61CBD3}" type="slidenum">
              <a:rPr lang="tr-TR" smtClean="0"/>
              <a:pPr>
                <a:defRPr/>
              </a:pPr>
              <a:t>‹#›</a:t>
            </a:fld>
            <a:endParaRPr lang="tr-TR"/>
          </a:p>
        </p:txBody>
      </p:sp>
    </p:spTree>
    <p:extLst>
      <p:ext uri="{BB962C8B-B14F-4D97-AF65-F5344CB8AC3E}">
        <p14:creationId xmlns:p14="http://schemas.microsoft.com/office/powerpoint/2010/main" val="117597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pPr>
              <a:defRPr/>
            </a:pPr>
            <a:fld id="{C682764D-57AD-47F6-996B-0B3ECF5CF085}" type="datetimeFigureOut">
              <a:rPr lang="tr-TR" smtClean="0"/>
              <a:pPr>
                <a:defRPr/>
              </a:pPr>
              <a:t>16.05.2022</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5BDD3A0A-DF32-4B62-BD74-0D5AEA158B60}" type="slidenum">
              <a:rPr lang="tr-TR" smtClean="0"/>
              <a:pPr>
                <a:defRPr/>
              </a:pPr>
              <a:t>‹#›</a:t>
            </a:fld>
            <a:endParaRPr lang="tr-TR"/>
          </a:p>
        </p:txBody>
      </p:sp>
    </p:spTree>
    <p:extLst>
      <p:ext uri="{BB962C8B-B14F-4D97-AF65-F5344CB8AC3E}">
        <p14:creationId xmlns:p14="http://schemas.microsoft.com/office/powerpoint/2010/main" val="28633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8CE5E75E-88FD-4288-BDAC-73FF6F117535}" type="datetimeFigureOut">
              <a:rPr lang="tr-TR" smtClean="0"/>
              <a:pPr>
                <a:defRPr/>
              </a:pPr>
              <a:t>16.05.2022</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1F5631EA-F5C2-4EFB-A005-2C7FCF443222}" type="slidenum">
              <a:rPr lang="tr-TR" smtClean="0"/>
              <a:pPr>
                <a:defRPr/>
              </a:pPr>
              <a:t>‹#›</a:t>
            </a:fld>
            <a:endParaRPr lang="tr-TR"/>
          </a:p>
        </p:txBody>
      </p:sp>
    </p:spTree>
    <p:extLst>
      <p:ext uri="{BB962C8B-B14F-4D97-AF65-F5344CB8AC3E}">
        <p14:creationId xmlns:p14="http://schemas.microsoft.com/office/powerpoint/2010/main" val="26702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pPr>
              <a:defRPr/>
            </a:pPr>
            <a:fld id="{F2A0D175-670B-45AB-B347-A1C6DBE9D3C1}" type="datetimeFigureOut">
              <a:rPr lang="tr-TR" smtClean="0"/>
              <a:pPr>
                <a:defRPr/>
              </a:pPr>
              <a:t>16.05.2022</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660468F2-B981-4D39-B86D-2EFA71A6436A}" type="slidenum">
              <a:rPr lang="tr-TR" smtClean="0"/>
              <a:pPr>
                <a:defRPr/>
              </a:pPr>
              <a:t>‹#›</a:t>
            </a:fld>
            <a:endParaRPr lang="tr-TR"/>
          </a:p>
        </p:txBody>
      </p:sp>
    </p:spTree>
    <p:extLst>
      <p:ext uri="{BB962C8B-B14F-4D97-AF65-F5344CB8AC3E}">
        <p14:creationId xmlns:p14="http://schemas.microsoft.com/office/powerpoint/2010/main" val="394064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2C9E1DEA-8B40-4BD9-AFFA-F0B57BC14B76}" type="datetimeFigureOut">
              <a:rPr lang="tr-TR" smtClean="0"/>
              <a:pPr>
                <a:defRPr/>
              </a:pPr>
              <a:t>16.05.2022</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9B372E14-7301-47B7-BDA8-4CAC91CE0C07}" type="slidenum">
              <a:rPr lang="tr-TR" smtClean="0"/>
              <a:pPr>
                <a:defRPr/>
              </a:pPr>
              <a:t>‹#›</a:t>
            </a:fld>
            <a:endParaRPr lang="tr-TR"/>
          </a:p>
        </p:txBody>
      </p:sp>
    </p:spTree>
    <p:extLst>
      <p:ext uri="{BB962C8B-B14F-4D97-AF65-F5344CB8AC3E}">
        <p14:creationId xmlns:p14="http://schemas.microsoft.com/office/powerpoint/2010/main" val="171313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68B0A5C8-860A-43CA-8FB7-DBC9C603A849}" type="datetimeFigureOut">
              <a:rPr lang="tr-TR" smtClean="0"/>
              <a:pPr>
                <a:defRPr/>
              </a:pPr>
              <a:t>16.05.2022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48B6C346-902F-4A9F-B43A-83B726B204AB}" type="slidenum">
              <a:rPr lang="tr-TR" smtClean="0"/>
              <a:pPr>
                <a:defRPr/>
              </a:pPr>
              <a:t>‹#›</a:t>
            </a:fld>
            <a:endParaRPr lang="tr-TR"/>
          </a:p>
        </p:txBody>
      </p:sp>
    </p:spTree>
    <p:extLst>
      <p:ext uri="{BB962C8B-B14F-4D97-AF65-F5344CB8AC3E}">
        <p14:creationId xmlns:p14="http://schemas.microsoft.com/office/powerpoint/2010/main" val="1616395631"/>
      </p:ext>
    </p:extLst>
  </p:cSld>
  <p:clrMap bg1="dk1" tx1="lt1" bg2="dk2" tx2="lt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4392487"/>
          </a:xfrm>
        </p:spPr>
        <p:txBody>
          <a:bodyPr/>
          <a:lstStyle/>
          <a:p>
            <a:pPr algn="ctr" fontAlgn="auto">
              <a:spcAft>
                <a:spcPts val="0"/>
              </a:spcAft>
              <a:defRPr/>
            </a:pPr>
            <a:r>
              <a:rPr lang="tr-TR" b="1" i="1" dirty="0" smtClean="0">
                <a:solidFill>
                  <a:srgbClr val="FF0000"/>
                </a:solidFill>
              </a:rPr>
              <a:t>SINAV KAYGISI VE BAŞ ETME YOLLARI</a:t>
            </a:r>
            <a:endParaRPr lang="tr-TR"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908720"/>
            <a:ext cx="6817568" cy="5472608"/>
          </a:xfrm>
        </p:spPr>
        <p:txBody>
          <a:bodyPr>
            <a:noAutofit/>
          </a:bodyPr>
          <a:lstStyle/>
          <a:p>
            <a:pPr fontAlgn="auto">
              <a:spcAft>
                <a:spcPts val="0"/>
              </a:spcAft>
              <a:defRPr/>
            </a:pPr>
            <a:r>
              <a:rPr lang="tr-TR" dirty="0"/>
              <a:t>Normal düzeydeki bir kaygı kişiye, istek duyma, karar alma, alınan kararlar doğrultusunda enerji üretme ve bu enerjiyi kullanarak performansını yükseltme açısından yardımcı olur</a:t>
            </a:r>
            <a:r>
              <a:rPr lang="tr-TR" dirty="0" smtClean="0"/>
              <a:t>.</a:t>
            </a:r>
          </a:p>
          <a:p>
            <a:pPr fontAlgn="auto">
              <a:spcAft>
                <a:spcPts val="0"/>
              </a:spcAft>
              <a:defRPr/>
            </a:pPr>
            <a:r>
              <a:rPr lang="tr-TR" dirty="0"/>
              <a:t>Örneğin, bir konferans ya da bir konuşma için yaşadığımız orta düzeydeki bir kaygı, bu konuşmaya daha iyi hazırlanmamıza ve daha iyi bir performans göstermemize yardımcıdır. Hiç kaygı yaşamadığımız durumlarda ise, yapılacak olan işi elden geldiğince iyi yapmak için içimizde bir istek oluşmadığından sonuç genellikle olumsuz olur.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620688"/>
            <a:ext cx="7033592" cy="5904656"/>
          </a:xfrm>
        </p:spPr>
        <p:txBody>
          <a:bodyPr>
            <a:noAutofit/>
          </a:bodyPr>
          <a:lstStyle/>
          <a:p>
            <a:pPr fontAlgn="auto">
              <a:spcAft>
                <a:spcPts val="0"/>
              </a:spcAft>
              <a:defRPr/>
            </a:pPr>
            <a:r>
              <a:rPr lang="tr-TR" dirty="0"/>
              <a:t>Kaygı düzeyi normal olan </a:t>
            </a:r>
            <a:r>
              <a:rPr lang="tr-TR" dirty="0" smtClean="0"/>
              <a:t>kişiler sınav </a:t>
            </a:r>
            <a:r>
              <a:rPr lang="tr-TR" dirty="0"/>
              <a:t>durumlarını, başarılarının test edileceği bir fırsat olarak değerlendirirken, kaygısı normalin üzerinde olan kişiler bu durumları bir tehdit olarak algılarlar. </a:t>
            </a:r>
            <a:endParaRPr lang="tr-TR" dirty="0" smtClean="0"/>
          </a:p>
          <a:p>
            <a:pPr fontAlgn="auto">
              <a:spcAft>
                <a:spcPts val="0"/>
              </a:spcAft>
              <a:defRPr/>
            </a:pPr>
            <a:r>
              <a:rPr lang="tr-TR" dirty="0" smtClean="0"/>
              <a:t>Kaygısı yüksek olan kişiler, sınavla </a:t>
            </a:r>
            <a:r>
              <a:rPr lang="tr-TR" dirty="0"/>
              <a:t>ilgili durumlarda kendileriyle olumsuz bir diyalog içine girerler. Gerçek dışı ve karamsar bir düşünce tarzını seçerler. </a:t>
            </a:r>
            <a:endParaRPr lang="tr-TR" dirty="0" smtClean="0"/>
          </a:p>
          <a:p>
            <a:pPr fontAlgn="auto">
              <a:spcAft>
                <a:spcPts val="0"/>
              </a:spcAft>
              <a:defRPr/>
            </a:pPr>
            <a:r>
              <a:rPr lang="tr-TR" dirty="0" smtClean="0"/>
              <a:t>Normal </a:t>
            </a:r>
            <a:r>
              <a:rPr lang="tr-TR" dirty="0"/>
              <a:t>düzeyde kaygı yaşayan kişiler, bu uyarımı sınavda daha fazla çaba göstermeye yönelik bir ipucu olarak algılarken, kaygısı yüksek olanlar yaşadıkları endişe yüzünden, bunu olumsuz bir durum olarak </a:t>
            </a:r>
            <a:r>
              <a:rPr lang="tr-TR" dirty="0" smtClean="0"/>
              <a:t>  görmektedirler</a:t>
            </a:r>
            <a:r>
              <a:rPr lang="tr-TR"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7800" y="1052736"/>
            <a:ext cx="6629400" cy="5073744"/>
          </a:xfrm>
        </p:spPr>
        <p:txBody>
          <a:bodyPr>
            <a:noAutofit/>
          </a:bodyPr>
          <a:lstStyle/>
          <a:p>
            <a:pPr fontAlgn="auto">
              <a:spcAft>
                <a:spcPts val="0"/>
              </a:spcAft>
              <a:defRPr/>
            </a:pPr>
            <a:r>
              <a:rPr lang="tr-TR" sz="2000" dirty="0" smtClean="0"/>
              <a:t>Endişenin (sınav </a:t>
            </a:r>
            <a:r>
              <a:rPr lang="tr-TR" sz="2000" dirty="0"/>
              <a:t>durumuna ve sınav sonucuna ilişkin olumsuz düşünce, inanç ve beklentiler) sınav başarısına olan etkisi, </a:t>
            </a:r>
            <a:r>
              <a:rPr lang="tr-TR" sz="2000" dirty="0" smtClean="0"/>
              <a:t>fiziksel sinyallerin yarattığı </a:t>
            </a:r>
            <a:r>
              <a:rPr lang="tr-TR" sz="2000" dirty="0"/>
              <a:t>etkiden daha fazla </a:t>
            </a:r>
            <a:r>
              <a:rPr lang="tr-TR" sz="2000" dirty="0" smtClean="0"/>
              <a:t>engelleyicidir</a:t>
            </a:r>
            <a:r>
              <a:rPr lang="tr-TR" sz="2000" dirty="0"/>
              <a:t>. </a:t>
            </a:r>
            <a:r>
              <a:rPr lang="tr-TR" sz="2000" dirty="0" smtClean="0"/>
              <a:t>Sınav </a:t>
            </a:r>
            <a:r>
              <a:rPr lang="tr-TR" sz="2000" dirty="0"/>
              <a:t>kaygısının sınav sırasında yarattığı olumsuz ve </a:t>
            </a:r>
            <a:r>
              <a:rPr lang="tr-TR" sz="2000" dirty="0" err="1"/>
              <a:t>ketleyici</a:t>
            </a:r>
            <a:r>
              <a:rPr lang="tr-TR" sz="2000" dirty="0"/>
              <a:t> etkinin odağı dikkat </a:t>
            </a:r>
            <a:r>
              <a:rPr lang="tr-TR" sz="2000" dirty="0" smtClean="0"/>
              <a:t>mekanizmasıdır.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052736"/>
            <a:ext cx="6961584" cy="5073744"/>
          </a:xfrm>
        </p:spPr>
        <p:txBody>
          <a:bodyPr>
            <a:noAutofit/>
          </a:bodyPr>
          <a:lstStyle/>
          <a:p>
            <a:pPr fontAlgn="auto">
              <a:spcAft>
                <a:spcPts val="0"/>
              </a:spcAft>
              <a:defRPr/>
            </a:pPr>
            <a:r>
              <a:rPr lang="tr-TR" sz="2000" dirty="0"/>
              <a:t>Ayrıca, kaygısı yüksek olan kişilerin kaygısı düşük olanlara kıyasla ders çalışmaya daha çok zaman ayırdıkları görülmektedir. </a:t>
            </a:r>
            <a:endParaRPr lang="tr-TR" sz="2000" dirty="0" smtClean="0"/>
          </a:p>
          <a:p>
            <a:pPr fontAlgn="auto">
              <a:spcAft>
                <a:spcPts val="0"/>
              </a:spcAft>
              <a:defRPr/>
            </a:pPr>
            <a:r>
              <a:rPr lang="tr-TR" sz="2000" dirty="0" smtClean="0"/>
              <a:t>Bu </a:t>
            </a:r>
            <a:r>
              <a:rPr lang="tr-TR" sz="2000" dirty="0"/>
              <a:t>bulgular da sonuçtaki düşük performansın, bu kişilerin ders çalışma sürelerindeki yetersizliğe değil, olumsuz düşüncelerinin kendilerinde yarattığı, </a:t>
            </a:r>
            <a:r>
              <a:rPr lang="tr-TR" sz="2000" dirty="0" smtClean="0"/>
              <a:t>başa çıkılamaz </a:t>
            </a:r>
            <a:r>
              <a:rPr lang="tr-TR" sz="2000" dirty="0"/>
              <a:t>derecedeki kaygıya bağlanabileceğini göstermektedir.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980728"/>
            <a:ext cx="6768752" cy="5040560"/>
          </a:xfrm>
        </p:spPr>
        <p:txBody>
          <a:bodyPr/>
          <a:lstStyle/>
          <a:p>
            <a:pPr fontAlgn="auto">
              <a:spcAft>
                <a:spcPts val="0"/>
              </a:spcAft>
              <a:defRPr/>
            </a:pPr>
            <a:r>
              <a:rPr lang="tr-TR" sz="2000" dirty="0"/>
              <a:t>Yapılan araştırmalar, sınav kaygısı yüksek olan kişiler için en büyük sorunun, daha önce öğrenilenleri sınav sırasında hatırlayamamak olduğunu ortaya çıkarmaktadır</a:t>
            </a:r>
            <a:r>
              <a:rPr lang="tr-TR" sz="2000" dirty="0" smtClean="0"/>
              <a:t>.</a:t>
            </a:r>
          </a:p>
          <a:p>
            <a:pPr fontAlgn="auto">
              <a:spcAft>
                <a:spcPts val="0"/>
              </a:spcAft>
              <a:defRPr/>
            </a:pPr>
            <a:r>
              <a:rPr lang="tr-TR" sz="2000" dirty="0" smtClean="0"/>
              <a:t>Yine yapılan araştırmalar, sınav kaygısının kızlarda, erkeklere oranla daha fazla olduğunu göstermektedir.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rgbClr val="FF0000"/>
                </a:solidFill>
              </a:rPr>
              <a:t>Aile Tutumları</a:t>
            </a:r>
            <a:endParaRPr lang="tr-TR" b="1" i="1" dirty="0">
              <a:solidFill>
                <a:srgbClr val="FF0000"/>
              </a:solidFill>
            </a:endParaRPr>
          </a:p>
        </p:txBody>
      </p:sp>
      <p:sp>
        <p:nvSpPr>
          <p:cNvPr id="3" name="İçerik Yer Tutucusu 2"/>
          <p:cNvSpPr>
            <a:spLocks noGrp="1"/>
          </p:cNvSpPr>
          <p:nvPr>
            <p:ph idx="1"/>
          </p:nvPr>
        </p:nvSpPr>
        <p:spPr/>
        <p:txBody>
          <a:bodyPr/>
          <a:lstStyle/>
          <a:p>
            <a:pPr fontAlgn="auto">
              <a:spcAft>
                <a:spcPts val="0"/>
              </a:spcAft>
              <a:defRPr/>
            </a:pPr>
            <a:r>
              <a:rPr lang="tr-TR" dirty="0" smtClean="0"/>
              <a:t>Bireyin sınav kaygısını ele alırken aile tutumlarının üzerinde durmakta da yarar vardır</a:t>
            </a:r>
          </a:p>
          <a:p>
            <a:pPr fontAlgn="auto">
              <a:spcAft>
                <a:spcPts val="0"/>
              </a:spcAft>
              <a:defRPr/>
            </a:pPr>
            <a:r>
              <a:rPr lang="tr-TR" dirty="0" smtClean="0"/>
              <a:t>Ailenin beklenti ve tutumları ile çocuğunkiler farklı olabilir. Örneğin, aile çocuğun dinlenme davranışını tembellik, sınav kaygısını «kontrol dışı» ya </a:t>
            </a:r>
            <a:r>
              <a:rPr lang="tr-TR" smtClean="0"/>
              <a:t>da «çocuğun </a:t>
            </a:r>
            <a:r>
              <a:rPr lang="tr-TR" dirty="0" smtClean="0"/>
              <a:t>başına gelen </a:t>
            </a:r>
            <a:r>
              <a:rPr lang="tr-TR" smtClean="0"/>
              <a:t>bir felaket» </a:t>
            </a:r>
            <a:r>
              <a:rPr lang="tr-TR" dirty="0" smtClean="0"/>
              <a:t>olarak adlandırabilmektedir</a:t>
            </a:r>
          </a:p>
          <a:p>
            <a:pPr fontAlgn="auto">
              <a:spcAft>
                <a:spcPts val="0"/>
              </a:spcAft>
              <a:defRPr/>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rgbClr val="FFC000"/>
                </a:solidFill>
              </a:rPr>
              <a:t>Aile Tutumları</a:t>
            </a:r>
          </a:p>
        </p:txBody>
      </p:sp>
      <p:sp>
        <p:nvSpPr>
          <p:cNvPr id="3" name="İçerik Yer Tutucusu 2"/>
          <p:cNvSpPr>
            <a:spLocks noGrp="1"/>
          </p:cNvSpPr>
          <p:nvPr>
            <p:ph idx="1"/>
          </p:nvPr>
        </p:nvSpPr>
        <p:spPr/>
        <p:txBody>
          <a:bodyPr/>
          <a:lstStyle/>
          <a:p>
            <a:pPr fontAlgn="auto">
              <a:spcAft>
                <a:spcPts val="0"/>
              </a:spcAft>
              <a:defRPr/>
            </a:pPr>
            <a:r>
              <a:rPr lang="tr-TR" dirty="0" smtClean="0"/>
              <a:t>Anne ve babanın farklı tutumlara sahip olması çocuğun kötüye kullanabileceği durumlar ortaya çıkarabilmektedir</a:t>
            </a:r>
          </a:p>
          <a:p>
            <a:pPr fontAlgn="auto">
              <a:spcAft>
                <a:spcPts val="0"/>
              </a:spcAft>
              <a:defRPr/>
            </a:pPr>
            <a:r>
              <a:rPr lang="tr-TR" dirty="0" smtClean="0"/>
              <a:t>Babanın yoğun baskısı, bunun karşılığında                 annenin koruma iç güdüsü ile çocukla ittifak yapması sağlıksız aile içi davranış örüntülerine neden olabilmektedir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chemeClr val="accent1"/>
                </a:solidFill>
              </a:rPr>
              <a:t>Aile Tutumları</a:t>
            </a:r>
          </a:p>
        </p:txBody>
      </p:sp>
      <p:sp>
        <p:nvSpPr>
          <p:cNvPr id="3" name="İçerik Yer Tutucusu 2"/>
          <p:cNvSpPr>
            <a:spLocks noGrp="1"/>
          </p:cNvSpPr>
          <p:nvPr>
            <p:ph idx="1"/>
          </p:nvPr>
        </p:nvSpPr>
        <p:spPr>
          <a:xfrm>
            <a:off x="1447800" y="1700808"/>
            <a:ext cx="6629400" cy="4680520"/>
          </a:xfrm>
        </p:spPr>
        <p:txBody>
          <a:bodyPr>
            <a:normAutofit/>
          </a:bodyPr>
          <a:lstStyle/>
          <a:p>
            <a:pPr fontAlgn="auto">
              <a:spcAft>
                <a:spcPts val="0"/>
              </a:spcAft>
              <a:defRPr/>
            </a:pPr>
            <a:r>
              <a:rPr lang="tr-TR" dirty="0" smtClean="0"/>
              <a:t>Sınava hazırlık süreci, çocuk kadar aile için de sıkıntılı bir süreçtir. Aile çocuğu için elinden gelen her şeyi yaptığını ve bunun karşılığını istediğini sözel ya da davranışsal olarak sıklıkla vurgular</a:t>
            </a:r>
          </a:p>
          <a:p>
            <a:pPr fontAlgn="auto">
              <a:spcAft>
                <a:spcPts val="0"/>
              </a:spcAft>
              <a:defRPr/>
            </a:pPr>
            <a:r>
              <a:rPr lang="tr-TR" dirty="0" smtClean="0"/>
              <a:t>Başarısı normal düzeyde seyreden bir çocuktan çok iyi dereceler beklemek sınav kaygısını arttıran etkenlerden biridir</a:t>
            </a:r>
          </a:p>
          <a:p>
            <a:pPr fontAlgn="auto">
              <a:spcAft>
                <a:spcPts val="0"/>
              </a:spcAft>
              <a:defRPr/>
            </a:pPr>
            <a:r>
              <a:rPr lang="tr-TR" dirty="0" smtClean="0"/>
              <a:t>En önemli sorun: Benim çocuk çok zeki ama çalışmıyor!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chemeClr val="accent3"/>
                </a:solidFill>
              </a:rPr>
              <a:t>Aile Tutumları</a:t>
            </a:r>
          </a:p>
        </p:txBody>
      </p:sp>
      <p:sp>
        <p:nvSpPr>
          <p:cNvPr id="3" name="İçerik Yer Tutucusu 2"/>
          <p:cNvSpPr>
            <a:spLocks noGrp="1"/>
          </p:cNvSpPr>
          <p:nvPr>
            <p:ph idx="1"/>
          </p:nvPr>
        </p:nvSpPr>
        <p:spPr>
          <a:xfrm>
            <a:off x="1447800" y="1901952"/>
            <a:ext cx="6629400" cy="4335360"/>
          </a:xfrm>
        </p:spPr>
        <p:txBody>
          <a:bodyPr>
            <a:normAutofit/>
          </a:bodyPr>
          <a:lstStyle/>
          <a:p>
            <a:pPr fontAlgn="auto">
              <a:spcAft>
                <a:spcPts val="0"/>
              </a:spcAft>
              <a:defRPr/>
            </a:pPr>
            <a:r>
              <a:rPr lang="tr-TR" dirty="0" smtClean="0"/>
              <a:t>Ailenin dolaylı ya da doğrudan baskısı, imaları sınav kaygısını arttırır</a:t>
            </a:r>
          </a:p>
          <a:p>
            <a:pPr marL="0" indent="0" fontAlgn="auto">
              <a:spcAft>
                <a:spcPts val="0"/>
              </a:spcAft>
              <a:buFont typeface="Wingdings" pitchFamily="2" charset="2"/>
              <a:buNone/>
              <a:defRPr/>
            </a:pPr>
            <a:r>
              <a:rPr lang="tr-TR" dirty="0" smtClean="0"/>
              <a:t>Bu yıl sık dişini seneye istediğini yaparsın (Bu ifade lise sınavlarını kazanmak, üniversite sınavını kazanmak veya üniversiteyi bitirip işe başlamak konularına rahatlıkla uyarlanmaktadır)</a:t>
            </a:r>
          </a:p>
          <a:p>
            <a:pPr marL="0" indent="0" fontAlgn="auto">
              <a:spcAft>
                <a:spcPts val="0"/>
              </a:spcAft>
              <a:buFont typeface="Wingdings" pitchFamily="2" charset="2"/>
              <a:buNone/>
              <a:defRPr/>
            </a:pPr>
            <a:r>
              <a:rPr lang="tr-TR" dirty="0" smtClean="0"/>
              <a:t>Kaygının daha az yaşanması için birey dengeli bir hayat yaşamak durumundadır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chemeClr val="accent2"/>
                </a:solidFill>
              </a:rPr>
              <a:t>Aile Tutumları</a:t>
            </a:r>
          </a:p>
        </p:txBody>
      </p:sp>
      <p:sp>
        <p:nvSpPr>
          <p:cNvPr id="3" name="İçerik Yer Tutucusu 2"/>
          <p:cNvSpPr>
            <a:spLocks noGrp="1"/>
          </p:cNvSpPr>
          <p:nvPr>
            <p:ph idx="1"/>
          </p:nvPr>
        </p:nvSpPr>
        <p:spPr/>
        <p:txBody>
          <a:bodyPr/>
          <a:lstStyle/>
          <a:p>
            <a:pPr fontAlgn="auto">
              <a:spcAft>
                <a:spcPts val="0"/>
              </a:spcAft>
              <a:defRPr/>
            </a:pPr>
            <a:r>
              <a:rPr lang="tr-TR" dirty="0" smtClean="0"/>
              <a:t>Ailenin çocuğunu diğer arkadaşları ile karşılaştırması sık yapılan hatalardan biridir, olumsuz duygulara neden olur</a:t>
            </a:r>
          </a:p>
          <a:p>
            <a:pPr fontAlgn="auto">
              <a:spcAft>
                <a:spcPts val="0"/>
              </a:spcAft>
              <a:defRPr/>
            </a:pPr>
            <a:r>
              <a:rPr lang="tr-TR" dirty="0" smtClean="0"/>
              <a:t>Ailenin yaşamını sınava girecek çocuğa göre düzenlemesi panik ve kaygı durumlarını arttırmakta, bireye gereksiz yük bindirmektedir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988840"/>
            <a:ext cx="7086600" cy="1470025"/>
          </a:xfrm>
        </p:spPr>
        <p:txBody>
          <a:bodyPr/>
          <a:lstStyle/>
          <a:p>
            <a:pPr algn="ctr" fontAlgn="auto">
              <a:spcAft>
                <a:spcPts val="0"/>
              </a:spcAft>
              <a:defRPr/>
            </a:pPr>
            <a:r>
              <a:rPr lang="tr-TR" sz="4400" b="1" i="1" dirty="0" smtClean="0">
                <a:solidFill>
                  <a:srgbClr val="FFFF00"/>
                </a:solidFill>
              </a:rPr>
              <a:t>SINAV KAYGISI</a:t>
            </a:r>
            <a:endParaRPr lang="tr-TR" sz="4400" b="1" i="1"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rgbClr val="00B0F0"/>
                </a:solidFill>
              </a:rPr>
              <a:t>BAŞA ÇIKMA YÖNTEMLERİ</a:t>
            </a:r>
            <a:endParaRPr lang="tr-TR" b="1" i="1" dirty="0">
              <a:solidFill>
                <a:srgbClr val="00B0F0"/>
              </a:solidFill>
            </a:endParaRPr>
          </a:p>
        </p:txBody>
      </p:sp>
      <p:sp>
        <p:nvSpPr>
          <p:cNvPr id="3" name="İçerik Yer Tutucusu 2"/>
          <p:cNvSpPr>
            <a:spLocks noGrp="1"/>
          </p:cNvSpPr>
          <p:nvPr>
            <p:ph idx="1"/>
          </p:nvPr>
        </p:nvSpPr>
        <p:spPr>
          <a:xfrm>
            <a:off x="1447800" y="1700808"/>
            <a:ext cx="6629400" cy="4824536"/>
          </a:xfrm>
        </p:spPr>
        <p:txBody>
          <a:bodyPr>
            <a:normAutofit/>
          </a:bodyPr>
          <a:lstStyle/>
          <a:p>
            <a:pPr fontAlgn="auto">
              <a:spcAft>
                <a:spcPts val="0"/>
              </a:spcAft>
              <a:defRPr/>
            </a:pPr>
            <a:r>
              <a:rPr lang="tr-TR" dirty="0" smtClean="0"/>
              <a:t>Sınava iyi bir şekilde hazırlanmak önemlidir. Bilginize duyduğunuz güven, kaygınızı azaltacaktır</a:t>
            </a:r>
          </a:p>
          <a:p>
            <a:pPr fontAlgn="auto">
              <a:spcAft>
                <a:spcPts val="0"/>
              </a:spcAft>
              <a:defRPr/>
            </a:pPr>
            <a:r>
              <a:rPr lang="tr-TR" dirty="0" smtClean="0"/>
              <a:t>Kaygıya neden olan sınav değil, sınava yüklediğimiz anlamlardır</a:t>
            </a:r>
          </a:p>
          <a:p>
            <a:pPr fontAlgn="auto">
              <a:spcAft>
                <a:spcPts val="0"/>
              </a:spcAft>
              <a:defRPr/>
            </a:pPr>
            <a:r>
              <a:rPr lang="tr-TR" dirty="0" smtClean="0"/>
              <a:t>Sınavlarınızı var oluş-yok oluş göstergesi olarak düşünmeyin. Yaşam sürekli gelişen ve değişen bir süreçtir</a:t>
            </a:r>
          </a:p>
          <a:p>
            <a:pPr fontAlgn="auto">
              <a:spcAft>
                <a:spcPts val="0"/>
              </a:spcAft>
              <a:defRPr/>
            </a:pPr>
            <a:r>
              <a:rPr lang="tr-TR" dirty="0" smtClean="0"/>
              <a:t>Önemli olan konuların ne kadarını bilmediğiniz değil, ne kadarını bildiğinizdir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chemeClr val="accent3"/>
                </a:solidFill>
              </a:rPr>
              <a:t>BAŞA ÇIKMA YÖNTEMLERİ</a:t>
            </a:r>
            <a:endParaRPr lang="tr-TR" b="1" i="1" dirty="0">
              <a:solidFill>
                <a:schemeClr val="accent3"/>
              </a:solidFill>
            </a:endParaRPr>
          </a:p>
        </p:txBody>
      </p:sp>
      <p:sp>
        <p:nvSpPr>
          <p:cNvPr id="3" name="İçerik Yer Tutucusu 2"/>
          <p:cNvSpPr>
            <a:spLocks noGrp="1"/>
          </p:cNvSpPr>
          <p:nvPr>
            <p:ph idx="1"/>
          </p:nvPr>
        </p:nvSpPr>
        <p:spPr>
          <a:xfrm>
            <a:off x="1043608" y="2492896"/>
            <a:ext cx="7033592" cy="3888432"/>
          </a:xfrm>
        </p:spPr>
        <p:txBody>
          <a:bodyPr>
            <a:normAutofit/>
          </a:bodyPr>
          <a:lstStyle/>
          <a:p>
            <a:pPr fontAlgn="auto">
              <a:spcAft>
                <a:spcPts val="0"/>
              </a:spcAft>
              <a:defRPr/>
            </a:pPr>
            <a:r>
              <a:rPr lang="tr-TR" sz="2000" dirty="0" smtClean="0"/>
              <a:t>Gerekli çaba sarf edildikten sonra «elimden geleni yaptım» düşüncesini benimsemek sizi rahatlatacaktır</a:t>
            </a:r>
          </a:p>
          <a:p>
            <a:pPr fontAlgn="auto">
              <a:spcAft>
                <a:spcPts val="0"/>
              </a:spcAft>
              <a:defRPr/>
            </a:pPr>
            <a:r>
              <a:rPr lang="tr-TR" sz="2000" dirty="0" smtClean="0"/>
              <a:t>Sınavda aldığınız puan sizin insan olarak değerinizi ölçmez.</a:t>
            </a:r>
          </a:p>
          <a:p>
            <a:pPr fontAlgn="auto">
              <a:spcAft>
                <a:spcPts val="0"/>
              </a:spcAft>
              <a:defRPr/>
            </a:pPr>
            <a:r>
              <a:rPr lang="tr-TR" sz="2000" dirty="0" smtClean="0"/>
              <a:t>Sınav geleceğinizin tek belirleyicisi değildir. Dolayısıyla «yapmalıyım», «başarmalıyım» gibi zorunluluk kelimeleri yerine «yapmak istiyorum», «kazanmak istiyorum» kelimelerini kullanmalıyız</a:t>
            </a:r>
            <a:endParaRPr lang="tr-T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rgbClr val="C00000"/>
                </a:solidFill>
              </a:rPr>
              <a:t>BAŞA ÇIKMA YÖNTEMLERİ</a:t>
            </a:r>
            <a:endParaRPr lang="tr-TR" b="1" i="1" dirty="0">
              <a:solidFill>
                <a:srgbClr val="C00000"/>
              </a:solidFill>
            </a:endParaRPr>
          </a:p>
        </p:txBody>
      </p:sp>
      <p:sp>
        <p:nvSpPr>
          <p:cNvPr id="3" name="İçerik Yer Tutucusu 2"/>
          <p:cNvSpPr>
            <a:spLocks noGrp="1"/>
          </p:cNvSpPr>
          <p:nvPr>
            <p:ph idx="1"/>
          </p:nvPr>
        </p:nvSpPr>
        <p:spPr>
          <a:xfrm>
            <a:off x="1447800" y="1772816"/>
            <a:ext cx="6629400" cy="4608512"/>
          </a:xfrm>
        </p:spPr>
        <p:txBody>
          <a:bodyPr/>
          <a:lstStyle/>
          <a:p>
            <a:pPr fontAlgn="auto">
              <a:spcAft>
                <a:spcPts val="0"/>
              </a:spcAft>
              <a:defRPr/>
            </a:pPr>
            <a:r>
              <a:rPr lang="tr-TR" sz="2000" dirty="0"/>
              <a:t>Spor yapmaya zaman </a:t>
            </a:r>
            <a:r>
              <a:rPr lang="tr-TR" sz="2000" dirty="0" smtClean="0"/>
              <a:t>ayırın</a:t>
            </a:r>
          </a:p>
          <a:p>
            <a:pPr fontAlgn="auto">
              <a:spcAft>
                <a:spcPts val="0"/>
              </a:spcAft>
              <a:defRPr/>
            </a:pPr>
            <a:r>
              <a:rPr lang="tr-TR" sz="2000" dirty="0" smtClean="0"/>
              <a:t>Soruları çözerken diğer öğrencileri gözlemlemek yarar sağlamaz, onların tüm soruları yapabildiğini düşünmeye neden olur. Siz kafanızı eğdiğinizde onun kaldırıp kaldırmadığını bilemezsiniz</a:t>
            </a:r>
          </a:p>
          <a:p>
            <a:pPr fontAlgn="auto">
              <a:spcAft>
                <a:spcPts val="0"/>
              </a:spcAft>
              <a:defRPr/>
            </a:pPr>
            <a:r>
              <a:rPr lang="tr-TR" sz="2000" dirty="0" smtClean="0"/>
              <a:t>Çevreye odaklanmamak yararlıdır</a:t>
            </a:r>
          </a:p>
          <a:p>
            <a:pPr marL="0" indent="0" fontAlgn="auto">
              <a:spcAft>
                <a:spcPts val="0"/>
              </a:spcAft>
              <a:buFont typeface="Wingdings" pitchFamily="2" charset="2"/>
              <a:buNone/>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chemeClr val="accent2"/>
                </a:solidFill>
              </a:rPr>
              <a:t>BAŞA ÇIKMA YÖNTEMLERİ</a:t>
            </a:r>
            <a:endParaRPr lang="tr-TR" b="1" i="1" dirty="0">
              <a:solidFill>
                <a:schemeClr val="accent2"/>
              </a:solidFill>
            </a:endParaRPr>
          </a:p>
        </p:txBody>
      </p:sp>
      <p:sp>
        <p:nvSpPr>
          <p:cNvPr id="3" name="İçerik Yer Tutucusu 2"/>
          <p:cNvSpPr>
            <a:spLocks noGrp="1"/>
          </p:cNvSpPr>
          <p:nvPr>
            <p:ph idx="1"/>
          </p:nvPr>
        </p:nvSpPr>
        <p:spPr/>
        <p:txBody>
          <a:bodyPr/>
          <a:lstStyle/>
          <a:p>
            <a:pPr fontAlgn="auto">
              <a:spcAft>
                <a:spcPts val="0"/>
              </a:spcAft>
              <a:defRPr/>
            </a:pPr>
            <a:endParaRPr lang="tr-TR" dirty="0" smtClean="0"/>
          </a:p>
          <a:p>
            <a:pPr fontAlgn="auto">
              <a:spcAft>
                <a:spcPts val="0"/>
              </a:spcAft>
              <a:defRPr/>
            </a:pPr>
            <a:r>
              <a:rPr lang="tr-TR" dirty="0" smtClean="0"/>
              <a:t>Gevşeme egzersizleri yapmak ve doğru nefes alıp vermeyi öğrenmek kaygıyla başa çıkmada önemli rol oynamaktadır.</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fontAlgn="auto">
              <a:spcAft>
                <a:spcPts val="0"/>
              </a:spcAft>
              <a:defRPr/>
            </a:pPr>
            <a:r>
              <a:rPr lang="tr-TR" sz="4800" b="1" i="1" dirty="0" smtClean="0">
                <a:solidFill>
                  <a:schemeClr val="accent2"/>
                </a:solidFill>
              </a:rPr>
              <a:t>BAŞARILAR DİLERİZ</a:t>
            </a:r>
            <a:r>
              <a:rPr lang="tr-TR" sz="4800" dirty="0" smtClean="0"/>
              <a:t>…</a:t>
            </a:r>
            <a:endParaRPr lang="tr-TR"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rgbClr val="92D050"/>
                </a:solidFill>
              </a:rPr>
              <a:t>KAYGI NEDİR?</a:t>
            </a:r>
            <a:endParaRPr lang="tr-TR" b="1" i="1" dirty="0">
              <a:solidFill>
                <a:srgbClr val="92D050"/>
              </a:solidFill>
            </a:endParaRPr>
          </a:p>
        </p:txBody>
      </p:sp>
      <p:sp>
        <p:nvSpPr>
          <p:cNvPr id="3" name="İçerik Yer Tutucusu 2"/>
          <p:cNvSpPr>
            <a:spLocks noGrp="1"/>
          </p:cNvSpPr>
          <p:nvPr>
            <p:ph idx="1"/>
          </p:nvPr>
        </p:nvSpPr>
        <p:spPr/>
        <p:txBody>
          <a:bodyPr/>
          <a:lstStyle/>
          <a:p>
            <a:pPr fontAlgn="auto">
              <a:spcAft>
                <a:spcPts val="0"/>
              </a:spcAft>
              <a:defRPr/>
            </a:pPr>
            <a:r>
              <a:rPr lang="tr-TR" sz="2400" b="1" i="1" dirty="0" smtClean="0"/>
              <a:t>Üzüntü, endişe duyulan düşünce, tasa.</a:t>
            </a:r>
            <a:endParaRPr lang="tr-TR" sz="2400" b="1" i="1" dirty="0"/>
          </a:p>
          <a:p>
            <a:pPr fontAlgn="auto">
              <a:spcAft>
                <a:spcPts val="0"/>
              </a:spcAft>
              <a:defRPr/>
            </a:pPr>
            <a:r>
              <a:rPr lang="tr-TR" sz="2400" b="1" i="1" dirty="0"/>
              <a:t>Bireylerin, toplumsal kümelerin herhangi bir güçlü istek ya da güdülerinin gerçekleşememesi olasılığı karşısında duydukları tedirginlik</a:t>
            </a:r>
            <a:r>
              <a:rPr lang="tr-TR" sz="2000" b="1" i="1"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rgbClr val="C00000"/>
                </a:solidFill>
              </a:rPr>
              <a:t>SINAV KAYGISI</a:t>
            </a:r>
            <a:endParaRPr lang="tr-TR" b="1" i="1" dirty="0">
              <a:solidFill>
                <a:srgbClr val="C00000"/>
              </a:solidFill>
            </a:endParaRPr>
          </a:p>
        </p:txBody>
      </p:sp>
      <p:sp>
        <p:nvSpPr>
          <p:cNvPr id="3" name="İçerik Yer Tutucusu 2"/>
          <p:cNvSpPr>
            <a:spLocks noGrp="1"/>
          </p:cNvSpPr>
          <p:nvPr>
            <p:ph idx="1"/>
          </p:nvPr>
        </p:nvSpPr>
        <p:spPr/>
        <p:txBody>
          <a:bodyPr/>
          <a:lstStyle/>
          <a:p>
            <a:pPr fontAlgn="auto">
              <a:spcAft>
                <a:spcPts val="0"/>
              </a:spcAft>
              <a:defRPr/>
            </a:pPr>
            <a:r>
              <a:rPr lang="tr-TR" sz="2400" b="1" i="1" dirty="0" smtClean="0"/>
              <a:t>Öğrencinin sınav öncesinde ya da sınav sırasında deneyimlediği zihinsel, duygusal, fiziksel bir takım belirtileri içeren duruma özgü bir kaygı problemidir.</a:t>
            </a:r>
            <a:endParaRPr lang="tr-TR" sz="24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chemeClr val="accent2"/>
                </a:solidFill>
              </a:rPr>
              <a:t>BELİRTİLER</a:t>
            </a:r>
          </a:p>
        </p:txBody>
      </p:sp>
      <p:sp>
        <p:nvSpPr>
          <p:cNvPr id="3" name="İçerik Yer Tutucusu 2"/>
          <p:cNvSpPr>
            <a:spLocks noGrp="1"/>
          </p:cNvSpPr>
          <p:nvPr>
            <p:ph sz="half" idx="1"/>
          </p:nvPr>
        </p:nvSpPr>
        <p:spPr>
          <a:xfrm>
            <a:off x="539552" y="1752600"/>
            <a:ext cx="3790401" cy="4196680"/>
          </a:xfrm>
        </p:spPr>
        <p:txBody>
          <a:bodyPr>
            <a:normAutofit/>
          </a:bodyPr>
          <a:lstStyle/>
          <a:p>
            <a:pPr fontAlgn="auto">
              <a:spcAft>
                <a:spcPts val="0"/>
              </a:spcAft>
              <a:defRPr/>
            </a:pPr>
            <a:r>
              <a:rPr lang="tr-TR" sz="1900" b="1" i="1" dirty="0" smtClean="0">
                <a:solidFill>
                  <a:srgbClr val="FF0000"/>
                </a:solidFill>
              </a:rPr>
              <a:t>Kalp çarpıntısı</a:t>
            </a:r>
          </a:p>
          <a:p>
            <a:pPr fontAlgn="auto">
              <a:spcAft>
                <a:spcPts val="0"/>
              </a:spcAft>
              <a:defRPr/>
            </a:pPr>
            <a:r>
              <a:rPr lang="tr-TR" sz="1900" b="1" i="1" dirty="0" smtClean="0">
                <a:solidFill>
                  <a:srgbClr val="FFC000"/>
                </a:solidFill>
              </a:rPr>
              <a:t>Mide bulantısı</a:t>
            </a:r>
          </a:p>
          <a:p>
            <a:pPr fontAlgn="auto">
              <a:spcAft>
                <a:spcPts val="0"/>
              </a:spcAft>
              <a:defRPr/>
            </a:pPr>
            <a:r>
              <a:rPr lang="tr-TR" sz="1900" b="1" i="1" dirty="0" smtClean="0"/>
              <a:t>Titreme</a:t>
            </a:r>
          </a:p>
          <a:p>
            <a:pPr fontAlgn="auto">
              <a:spcAft>
                <a:spcPts val="0"/>
              </a:spcAft>
              <a:defRPr/>
            </a:pPr>
            <a:r>
              <a:rPr lang="tr-TR" sz="1900" b="1" i="1" dirty="0" smtClean="0">
                <a:solidFill>
                  <a:srgbClr val="92D050"/>
                </a:solidFill>
              </a:rPr>
              <a:t>Yüzün kızarması</a:t>
            </a:r>
          </a:p>
          <a:p>
            <a:pPr fontAlgn="auto">
              <a:spcAft>
                <a:spcPts val="0"/>
              </a:spcAft>
              <a:defRPr/>
            </a:pPr>
            <a:r>
              <a:rPr lang="tr-TR" sz="1900" b="1" i="1" dirty="0" smtClean="0">
                <a:solidFill>
                  <a:srgbClr val="00B0F0"/>
                </a:solidFill>
              </a:rPr>
              <a:t>Solunumun hızlanması</a:t>
            </a:r>
          </a:p>
          <a:p>
            <a:pPr fontAlgn="auto">
              <a:spcAft>
                <a:spcPts val="0"/>
              </a:spcAft>
              <a:defRPr/>
            </a:pPr>
            <a:r>
              <a:rPr lang="tr-TR" sz="1900" b="1" i="1" dirty="0" smtClean="0">
                <a:solidFill>
                  <a:schemeClr val="accent1"/>
                </a:solidFill>
              </a:rPr>
              <a:t>Baş dönmesi</a:t>
            </a:r>
          </a:p>
          <a:p>
            <a:pPr fontAlgn="auto">
              <a:spcAft>
                <a:spcPts val="0"/>
              </a:spcAft>
              <a:defRPr/>
            </a:pPr>
            <a:r>
              <a:rPr lang="tr-TR" sz="1900" b="1" i="1" dirty="0" smtClean="0">
                <a:solidFill>
                  <a:schemeClr val="accent6"/>
                </a:solidFill>
              </a:rPr>
              <a:t>Halsizlik, yorgunluk</a:t>
            </a:r>
          </a:p>
          <a:p>
            <a:pPr fontAlgn="auto">
              <a:spcAft>
                <a:spcPts val="0"/>
              </a:spcAft>
              <a:defRPr/>
            </a:pPr>
            <a:endParaRPr lang="tr-TR" dirty="0"/>
          </a:p>
        </p:txBody>
      </p:sp>
      <p:sp>
        <p:nvSpPr>
          <p:cNvPr id="4" name="İçerik Yer Tutucusu 3"/>
          <p:cNvSpPr>
            <a:spLocks noGrp="1"/>
          </p:cNvSpPr>
          <p:nvPr>
            <p:ph sz="half" idx="2"/>
          </p:nvPr>
        </p:nvSpPr>
        <p:spPr>
          <a:xfrm>
            <a:off x="4716016" y="2060848"/>
            <a:ext cx="3816424" cy="4320480"/>
          </a:xfrm>
        </p:spPr>
        <p:txBody>
          <a:bodyPr>
            <a:noAutofit/>
          </a:bodyPr>
          <a:lstStyle/>
          <a:p>
            <a:pPr fontAlgn="auto">
              <a:spcAft>
                <a:spcPts val="0"/>
              </a:spcAft>
              <a:defRPr/>
            </a:pPr>
            <a:r>
              <a:rPr lang="tr-TR" b="1" i="1" dirty="0" smtClean="0">
                <a:solidFill>
                  <a:schemeClr val="bg1"/>
                </a:solidFill>
              </a:rPr>
              <a:t>Huzursuzluk</a:t>
            </a:r>
          </a:p>
          <a:p>
            <a:pPr fontAlgn="auto">
              <a:spcAft>
                <a:spcPts val="0"/>
              </a:spcAft>
              <a:defRPr/>
            </a:pPr>
            <a:r>
              <a:rPr lang="tr-TR" b="1" i="1" dirty="0" smtClean="0">
                <a:solidFill>
                  <a:srgbClr val="002060"/>
                </a:solidFill>
              </a:rPr>
              <a:t>Endişe</a:t>
            </a:r>
          </a:p>
          <a:p>
            <a:pPr fontAlgn="auto">
              <a:spcAft>
                <a:spcPts val="0"/>
              </a:spcAft>
              <a:defRPr/>
            </a:pPr>
            <a:r>
              <a:rPr lang="tr-TR" b="1" i="1" dirty="0" smtClean="0">
                <a:solidFill>
                  <a:schemeClr val="accent2"/>
                </a:solidFill>
              </a:rPr>
              <a:t>Korku</a:t>
            </a:r>
          </a:p>
          <a:p>
            <a:pPr fontAlgn="auto">
              <a:spcAft>
                <a:spcPts val="0"/>
              </a:spcAft>
              <a:defRPr/>
            </a:pPr>
            <a:r>
              <a:rPr lang="tr-TR" b="1" i="1" dirty="0" smtClean="0">
                <a:solidFill>
                  <a:srgbClr val="00B0F0"/>
                </a:solidFill>
              </a:rPr>
              <a:t>Konsantrasyon kaybı</a:t>
            </a:r>
          </a:p>
          <a:p>
            <a:pPr fontAlgn="auto">
              <a:spcAft>
                <a:spcPts val="0"/>
              </a:spcAft>
              <a:defRPr/>
            </a:pPr>
            <a:r>
              <a:rPr lang="tr-TR" b="1" i="1" dirty="0" smtClean="0">
                <a:solidFill>
                  <a:schemeClr val="accent6"/>
                </a:solidFill>
              </a:rPr>
              <a:t>Unutkanlık</a:t>
            </a:r>
          </a:p>
          <a:p>
            <a:pPr fontAlgn="auto">
              <a:spcAft>
                <a:spcPts val="0"/>
              </a:spcAft>
              <a:defRPr/>
            </a:pPr>
            <a:r>
              <a:rPr lang="tr-TR" b="1" i="1" dirty="0" smtClean="0"/>
              <a:t>Dikkatsizlik</a:t>
            </a:r>
          </a:p>
          <a:p>
            <a:pPr fontAlgn="auto">
              <a:spcAft>
                <a:spcPts val="0"/>
              </a:spcAft>
              <a:defRPr/>
            </a:pPr>
            <a:r>
              <a:rPr lang="tr-TR" b="1" i="1" dirty="0" smtClean="0">
                <a:solidFill>
                  <a:schemeClr val="accent1"/>
                </a:solidFill>
              </a:rPr>
              <a:t>Düşüncelerin bloke olması</a:t>
            </a:r>
            <a:endParaRPr lang="tr-TR" b="1" i="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chemeClr val="accent3"/>
                </a:solidFill>
              </a:rPr>
              <a:t>Sınav Kaygısının Etkileri</a:t>
            </a:r>
            <a:endParaRPr lang="tr-TR" b="1" i="1" dirty="0">
              <a:solidFill>
                <a:schemeClr val="accent3"/>
              </a:solidFill>
            </a:endParaRPr>
          </a:p>
        </p:txBody>
      </p:sp>
      <p:sp>
        <p:nvSpPr>
          <p:cNvPr id="3" name="İçerik Yer Tutucusu 2"/>
          <p:cNvSpPr>
            <a:spLocks noGrp="1"/>
          </p:cNvSpPr>
          <p:nvPr>
            <p:ph idx="1"/>
          </p:nvPr>
        </p:nvSpPr>
        <p:spPr>
          <a:xfrm>
            <a:off x="1447800" y="1901952"/>
            <a:ext cx="6629400" cy="4551384"/>
          </a:xfrm>
        </p:spPr>
        <p:txBody>
          <a:bodyPr>
            <a:normAutofit/>
          </a:bodyPr>
          <a:lstStyle/>
          <a:p>
            <a:pPr fontAlgn="auto">
              <a:spcAft>
                <a:spcPts val="0"/>
              </a:spcAft>
              <a:defRPr/>
            </a:pPr>
            <a:r>
              <a:rPr lang="tr-TR" dirty="0" smtClean="0"/>
              <a:t>Sınav sorularını okuma ve anlama güçlüğü</a:t>
            </a:r>
          </a:p>
          <a:p>
            <a:pPr fontAlgn="auto">
              <a:spcAft>
                <a:spcPts val="0"/>
              </a:spcAft>
              <a:defRPr/>
            </a:pPr>
            <a:r>
              <a:rPr lang="tr-TR" dirty="0" smtClean="0"/>
              <a:t>Düşünceleri organize etmekte zorluklar</a:t>
            </a:r>
          </a:p>
          <a:p>
            <a:pPr fontAlgn="auto">
              <a:spcAft>
                <a:spcPts val="0"/>
              </a:spcAft>
              <a:defRPr/>
            </a:pPr>
            <a:r>
              <a:rPr lang="tr-TR" dirty="0" smtClean="0"/>
              <a:t>Kavram ve sözcüklerin hatırlanmasında zorluklar</a:t>
            </a:r>
          </a:p>
          <a:p>
            <a:pPr fontAlgn="auto">
              <a:spcAft>
                <a:spcPts val="0"/>
              </a:spcAft>
              <a:defRPr/>
            </a:pPr>
            <a:r>
              <a:rPr lang="tr-TR" dirty="0" smtClean="0"/>
              <a:t>Konuya yeterli hazırlık yapılmış olmasına karşın sınavda başarısız olma</a:t>
            </a:r>
          </a:p>
          <a:p>
            <a:pPr fontAlgn="auto">
              <a:spcAft>
                <a:spcPts val="0"/>
              </a:spcAft>
              <a:defRPr/>
            </a:pPr>
            <a:r>
              <a:rPr lang="tr-TR" dirty="0" smtClean="0"/>
              <a:t>Soruları yanıtsız bırakma</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smtClean="0">
                <a:solidFill>
                  <a:schemeClr val="tx1"/>
                </a:solidFill>
              </a:rPr>
              <a:t>Birkaç </a:t>
            </a:r>
            <a:r>
              <a:rPr lang="tr-TR" b="1" i="1" dirty="0">
                <a:solidFill>
                  <a:schemeClr val="tx1"/>
                </a:solidFill>
              </a:rPr>
              <a:t>K</a:t>
            </a:r>
            <a:r>
              <a:rPr lang="tr-TR" b="1" i="1" dirty="0" smtClean="0">
                <a:solidFill>
                  <a:schemeClr val="tx1"/>
                </a:solidFill>
              </a:rPr>
              <a:t>aygılı </a:t>
            </a:r>
            <a:r>
              <a:rPr lang="tr-TR" b="1" i="1" dirty="0">
                <a:solidFill>
                  <a:schemeClr val="tx1"/>
                </a:solidFill>
              </a:rPr>
              <a:t>İ</a:t>
            </a:r>
            <a:r>
              <a:rPr lang="tr-TR" b="1" i="1" dirty="0" smtClean="0">
                <a:solidFill>
                  <a:schemeClr val="tx1"/>
                </a:solidFill>
              </a:rPr>
              <a:t>fade</a:t>
            </a:r>
            <a:endParaRPr lang="tr-TR" b="1" i="1" dirty="0">
              <a:solidFill>
                <a:schemeClr val="tx1"/>
              </a:solidFill>
            </a:endParaRPr>
          </a:p>
        </p:txBody>
      </p:sp>
      <p:sp>
        <p:nvSpPr>
          <p:cNvPr id="3" name="İçerik Yer Tutucusu 2"/>
          <p:cNvSpPr>
            <a:spLocks noGrp="1"/>
          </p:cNvSpPr>
          <p:nvPr>
            <p:ph idx="1"/>
          </p:nvPr>
        </p:nvSpPr>
        <p:spPr>
          <a:xfrm>
            <a:off x="1447800" y="1901952"/>
            <a:ext cx="6629400" cy="4479376"/>
          </a:xfrm>
        </p:spPr>
        <p:txBody>
          <a:bodyPr>
            <a:normAutofit/>
          </a:bodyPr>
          <a:lstStyle/>
          <a:p>
            <a:pPr fontAlgn="auto">
              <a:spcAft>
                <a:spcPts val="0"/>
              </a:spcAft>
              <a:defRPr/>
            </a:pPr>
            <a:r>
              <a:rPr lang="tr-TR" dirty="0" smtClean="0"/>
              <a:t>Başaramayacağım</a:t>
            </a:r>
          </a:p>
          <a:p>
            <a:pPr fontAlgn="auto">
              <a:spcAft>
                <a:spcPts val="0"/>
              </a:spcAft>
              <a:defRPr/>
            </a:pPr>
            <a:r>
              <a:rPr lang="tr-TR" dirty="0" smtClean="0"/>
              <a:t>Hiçbir şey hatırlamıyorum</a:t>
            </a:r>
          </a:p>
          <a:p>
            <a:pPr fontAlgn="auto">
              <a:spcAft>
                <a:spcPts val="0"/>
              </a:spcAft>
              <a:defRPr/>
            </a:pPr>
            <a:r>
              <a:rPr lang="tr-TR" dirty="0" smtClean="0"/>
              <a:t>Zamanım az kaldı, bitiremeyeceğim</a:t>
            </a:r>
          </a:p>
          <a:p>
            <a:pPr fontAlgn="auto">
              <a:spcAft>
                <a:spcPts val="0"/>
              </a:spcAft>
              <a:defRPr/>
            </a:pPr>
            <a:r>
              <a:rPr lang="tr-TR" dirty="0" smtClean="0"/>
              <a:t>İyi öğrenci yüksek puan alır</a:t>
            </a:r>
          </a:p>
          <a:p>
            <a:pPr fontAlgn="auto">
              <a:spcAft>
                <a:spcPts val="0"/>
              </a:spcAft>
              <a:defRPr/>
            </a:pPr>
            <a:r>
              <a:rPr lang="tr-TR" dirty="0" smtClean="0"/>
              <a:t>Bu sınav çok zor olacakmış</a:t>
            </a:r>
          </a:p>
          <a:p>
            <a:pPr fontAlgn="auto">
              <a:spcAft>
                <a:spcPts val="0"/>
              </a:spcAft>
              <a:defRPr/>
            </a:pPr>
            <a:r>
              <a:rPr lang="tr-TR" dirty="0" smtClean="0"/>
              <a:t>Başarısız olursam ailemi hayal kırıklığına uğratacağım, bana çok kızacaklar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i="1" dirty="0">
                <a:solidFill>
                  <a:srgbClr val="92D050"/>
                </a:solidFill>
              </a:rPr>
              <a:t>Birkaç Kaygılı İfade</a:t>
            </a:r>
          </a:p>
        </p:txBody>
      </p:sp>
      <p:sp>
        <p:nvSpPr>
          <p:cNvPr id="3" name="İçerik Yer Tutucusu 2"/>
          <p:cNvSpPr>
            <a:spLocks noGrp="1"/>
          </p:cNvSpPr>
          <p:nvPr>
            <p:ph idx="1"/>
          </p:nvPr>
        </p:nvSpPr>
        <p:spPr>
          <a:xfrm>
            <a:off x="1447800" y="1901952"/>
            <a:ext cx="6629400" cy="4479376"/>
          </a:xfrm>
        </p:spPr>
        <p:txBody>
          <a:bodyPr>
            <a:noAutofit/>
          </a:bodyPr>
          <a:lstStyle/>
          <a:p>
            <a:pPr fontAlgn="auto">
              <a:spcAft>
                <a:spcPts val="0"/>
              </a:spcAft>
              <a:defRPr/>
            </a:pPr>
            <a:r>
              <a:rPr lang="tr-TR" sz="2000" dirty="0" smtClean="0"/>
              <a:t>Arkadaşlarım daha yüksek puan alacak</a:t>
            </a:r>
          </a:p>
          <a:p>
            <a:pPr fontAlgn="auto">
              <a:spcAft>
                <a:spcPts val="0"/>
              </a:spcAft>
              <a:defRPr/>
            </a:pPr>
            <a:r>
              <a:rPr lang="tr-TR" sz="2000" dirty="0" smtClean="0"/>
              <a:t>Sınavda ellerim titreyecek, yüzüm kızaracak, herkes korktuğumu anlayacak</a:t>
            </a:r>
          </a:p>
          <a:p>
            <a:pPr fontAlgn="auto">
              <a:spcAft>
                <a:spcPts val="0"/>
              </a:spcAft>
              <a:defRPr/>
            </a:pPr>
            <a:r>
              <a:rPr lang="tr-TR" sz="2000" dirty="0" smtClean="0"/>
              <a:t>Herkes yapıyor ben yapamıyorum</a:t>
            </a:r>
          </a:p>
          <a:p>
            <a:pPr fontAlgn="auto">
              <a:spcAft>
                <a:spcPts val="0"/>
              </a:spcAft>
              <a:defRPr/>
            </a:pPr>
            <a:r>
              <a:rPr lang="tr-TR" sz="2000" dirty="0" smtClean="0"/>
              <a:t>Midem bulanacak, hiçbir şey yapamayacağım</a:t>
            </a:r>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476672"/>
            <a:ext cx="7033592" cy="5904656"/>
          </a:xfrm>
        </p:spPr>
        <p:txBody>
          <a:bodyPr>
            <a:noAutofit/>
          </a:bodyPr>
          <a:lstStyle/>
          <a:p>
            <a:pPr fontAlgn="auto">
              <a:spcAft>
                <a:spcPts val="0"/>
              </a:spcAft>
              <a:defRPr/>
            </a:pPr>
            <a:r>
              <a:rPr lang="tr-TR" sz="1600" dirty="0" err="1"/>
              <a:t>Mandler</a:t>
            </a:r>
            <a:r>
              <a:rPr lang="tr-TR" sz="1600" dirty="0"/>
              <a:t> ve </a:t>
            </a:r>
            <a:r>
              <a:rPr lang="tr-TR" sz="1600" dirty="0" err="1"/>
              <a:t>Sarason</a:t>
            </a:r>
            <a:r>
              <a:rPr lang="tr-TR" sz="1600" dirty="0"/>
              <a:t> (1952)  herhangi bir sınavın, öğrenilmiş </a:t>
            </a:r>
            <a:r>
              <a:rPr lang="tr-TR" sz="1600" dirty="0" smtClean="0"/>
              <a:t>kaygı dürtüsünü </a:t>
            </a:r>
            <a:r>
              <a:rPr lang="tr-TR" sz="1600" dirty="0"/>
              <a:t>ortaya   çıkardığını ileri sürerler. Bu durum, aşağıdaki tepkilerin </a:t>
            </a:r>
            <a:r>
              <a:rPr lang="tr-TR" sz="1600" dirty="0" smtClean="0"/>
              <a:t>ortaya </a:t>
            </a:r>
            <a:r>
              <a:rPr lang="tr-TR" sz="1600" dirty="0"/>
              <a:t>çıkmasını sağlar: </a:t>
            </a:r>
          </a:p>
          <a:p>
            <a:pPr marL="0" indent="0" fontAlgn="auto">
              <a:spcAft>
                <a:spcPts val="0"/>
              </a:spcAft>
              <a:buFont typeface="Wingdings" pitchFamily="2" charset="2"/>
              <a:buNone/>
              <a:defRPr/>
            </a:pPr>
            <a:r>
              <a:rPr lang="tr-TR" sz="1600" dirty="0"/>
              <a:t>a) yetersizlik duyguları,   </a:t>
            </a:r>
          </a:p>
          <a:p>
            <a:pPr marL="0" indent="0" fontAlgn="auto">
              <a:spcAft>
                <a:spcPts val="0"/>
              </a:spcAft>
              <a:buFont typeface="Wingdings" pitchFamily="2" charset="2"/>
              <a:buNone/>
              <a:defRPr/>
            </a:pPr>
            <a:r>
              <a:rPr lang="tr-TR" sz="1600" dirty="0"/>
              <a:t>b) çaresizlik ,   </a:t>
            </a:r>
          </a:p>
          <a:p>
            <a:pPr marL="0" indent="0" fontAlgn="auto">
              <a:spcAft>
                <a:spcPts val="0"/>
              </a:spcAft>
              <a:buFont typeface="Wingdings" pitchFamily="2" charset="2"/>
              <a:buNone/>
              <a:defRPr/>
            </a:pPr>
            <a:r>
              <a:rPr lang="tr-TR" sz="1600" dirty="0"/>
              <a:t>c) ceza beklentisi,   </a:t>
            </a:r>
          </a:p>
          <a:p>
            <a:pPr marL="0" indent="0" fontAlgn="auto">
              <a:spcAft>
                <a:spcPts val="0"/>
              </a:spcAft>
              <a:buFont typeface="Wingdings" pitchFamily="2" charset="2"/>
              <a:buNone/>
              <a:defRPr/>
            </a:pPr>
            <a:r>
              <a:rPr lang="tr-TR" sz="1600" dirty="0"/>
              <a:t>d) benlik saygısının azalması,  </a:t>
            </a:r>
          </a:p>
          <a:p>
            <a:pPr marL="0" indent="0" fontAlgn="auto">
              <a:spcAft>
                <a:spcPts val="0"/>
              </a:spcAft>
              <a:buFont typeface="Wingdings" pitchFamily="2" charset="2"/>
              <a:buNone/>
              <a:defRPr/>
            </a:pPr>
            <a:r>
              <a:rPr lang="tr-TR" sz="1600" dirty="0"/>
              <a:t>e) durumu terk etme girişimleri,  </a:t>
            </a:r>
          </a:p>
          <a:p>
            <a:pPr marL="0" indent="0" fontAlgn="auto">
              <a:spcAft>
                <a:spcPts val="0"/>
              </a:spcAft>
              <a:buFont typeface="Wingdings" pitchFamily="2" charset="2"/>
              <a:buNone/>
              <a:defRPr/>
            </a:pPr>
            <a:r>
              <a:rPr lang="tr-TR" sz="1600" dirty="0"/>
              <a:t>f) artan somatik </a:t>
            </a:r>
            <a:r>
              <a:rPr lang="tr-TR" sz="1600" dirty="0" smtClean="0"/>
              <a:t>belirtiler</a:t>
            </a:r>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1149</TotalTime>
  <Words>909</Words>
  <Application>Microsoft Office PowerPoint</Application>
  <PresentationFormat>Ekran Gösterisi (4:3)</PresentationFormat>
  <Paragraphs>91</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Century Gothic</vt:lpstr>
      <vt:lpstr>Wingdings</vt:lpstr>
      <vt:lpstr>Wingdings 3</vt:lpstr>
      <vt:lpstr>İyon</vt:lpstr>
      <vt:lpstr>SINAV KAYGISI VE BAŞ ETME YOLLARI</vt:lpstr>
      <vt:lpstr>SINAV KAYGISI</vt:lpstr>
      <vt:lpstr>KAYGI NEDİR?</vt:lpstr>
      <vt:lpstr>SINAV KAYGISI</vt:lpstr>
      <vt:lpstr>BELİRTİLER</vt:lpstr>
      <vt:lpstr>Sınav Kaygısının Etkileri</vt:lpstr>
      <vt:lpstr>Birkaç Kaygılı İfade</vt:lpstr>
      <vt:lpstr>Birkaç Kaygılı İfade</vt:lpstr>
      <vt:lpstr>PowerPoint Sunusu</vt:lpstr>
      <vt:lpstr>PowerPoint Sunusu</vt:lpstr>
      <vt:lpstr>PowerPoint Sunusu</vt:lpstr>
      <vt:lpstr>PowerPoint Sunusu</vt:lpstr>
      <vt:lpstr>PowerPoint Sunusu</vt:lpstr>
      <vt:lpstr>PowerPoint Sunusu</vt:lpstr>
      <vt:lpstr>Aile Tutumları</vt:lpstr>
      <vt:lpstr>Aile Tutumları</vt:lpstr>
      <vt:lpstr>Aile Tutumları</vt:lpstr>
      <vt:lpstr>Aile Tutumları</vt:lpstr>
      <vt:lpstr>Aile Tutumları</vt:lpstr>
      <vt:lpstr>BAŞA ÇIKMA YÖNTEMLERİ</vt:lpstr>
      <vt:lpstr>BAŞA ÇIKMA YÖNTEMLERİ</vt:lpstr>
      <vt:lpstr>BAŞA ÇIKMA YÖNTEMLERİ</vt:lpstr>
      <vt:lpstr>BAŞA ÇIKMA YÖNTEMLERİ</vt:lpstr>
      <vt:lpstr>BAŞARILAR DİLERİZ…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user</cp:lastModifiedBy>
  <cp:revision>46</cp:revision>
  <dcterms:created xsi:type="dcterms:W3CDTF">2011-05-11T12:01:36Z</dcterms:created>
  <dcterms:modified xsi:type="dcterms:W3CDTF">2022-05-16T08:50:15Z</dcterms:modified>
</cp:coreProperties>
</file>