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0" r:id="rId3"/>
    <p:sldId id="257" r:id="rId4"/>
    <p:sldId id="278" r:id="rId5"/>
    <p:sldId id="279" r:id="rId6"/>
    <p:sldId id="269" r:id="rId7"/>
    <p:sldId id="270" r:id="rId8"/>
    <p:sldId id="258" r:id="rId9"/>
    <p:sldId id="263" r:id="rId10"/>
    <p:sldId id="272" r:id="rId11"/>
    <p:sldId id="261" r:id="rId12"/>
    <p:sldId id="280" r:id="rId13"/>
    <p:sldId id="274" r:id="rId14"/>
    <p:sldId id="275" r:id="rId15"/>
    <p:sldId id="276" r:id="rId16"/>
    <p:sldId id="277" r:id="rId17"/>
    <p:sldId id="282" r:id="rId18"/>
    <p:sldId id="283" r:id="rId19"/>
    <p:sldId id="284" r:id="rId20"/>
    <p:sldId id="286" r:id="rId21"/>
    <p:sldId id="287" r:id="rId22"/>
    <p:sldId id="288" r:id="rId23"/>
    <p:sldId id="290" r:id="rId24"/>
    <p:sldId id="291" r:id="rId25"/>
    <p:sldId id="292" r:id="rId26"/>
    <p:sldId id="293" r:id="rId27"/>
    <p:sldId id="295" r:id="rId28"/>
    <p:sldId id="296" r:id="rId29"/>
    <p:sldId id="298" r:id="rId30"/>
    <p:sldId id="299" r:id="rId31"/>
    <p:sldId id="300" r:id="rId32"/>
    <p:sldId id="301" r:id="rId33"/>
    <p:sldId id="297" r:id="rId34"/>
    <p:sldId id="285" r:id="rId35"/>
    <p:sldId id="26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399A5-700E-48E2-871A-8F5AFAECE8E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FB821D38-6F86-41E8-A668-1B3BEB66B856}">
      <dgm:prSet phldrT="[Metin]" custT="1"/>
      <dgm:spPr/>
      <dgm:t>
        <a:bodyPr/>
        <a:lstStyle/>
        <a:p>
          <a:r>
            <a:rPr lang="tr-TR" sz="1800" dirty="0" smtClean="0"/>
            <a:t>TİRE AHİ EVRAN M.T.A.L.                  KONTENJAN                    </a:t>
          </a:r>
          <a:endParaRPr lang="tr-TR" sz="1800" dirty="0"/>
        </a:p>
      </dgm:t>
    </dgm:pt>
    <dgm:pt modelId="{6306CB8B-3E3F-406B-B86C-0CD4AD006F11}" type="parTrans" cxnId="{FF68234E-D013-46CE-8D15-98249CD169A7}">
      <dgm:prSet/>
      <dgm:spPr/>
      <dgm:t>
        <a:bodyPr/>
        <a:lstStyle/>
        <a:p>
          <a:endParaRPr lang="tr-TR"/>
        </a:p>
      </dgm:t>
    </dgm:pt>
    <dgm:pt modelId="{2C44E39A-537C-42D1-8316-1AF786AE1FAC}" type="sibTrans" cxnId="{FF68234E-D013-46CE-8D15-98249CD169A7}">
      <dgm:prSet/>
      <dgm:spPr/>
      <dgm:t>
        <a:bodyPr/>
        <a:lstStyle/>
        <a:p>
          <a:endParaRPr lang="tr-TR"/>
        </a:p>
      </dgm:t>
    </dgm:pt>
    <dgm:pt modelId="{ED108713-D070-407C-A80A-6DCC1D7C1069}">
      <dgm:prSet phldrT="[Metin]" custT="1"/>
      <dgm:spPr/>
      <dgm:t>
        <a:bodyPr/>
        <a:lstStyle/>
        <a:p>
          <a:r>
            <a:rPr lang="tr-TR" sz="1400" dirty="0" smtClean="0"/>
            <a:t>BİLİŞİM TEKNOLOJİLERİ, ELEKTRİK ELEKTRONİK TEKNOLOJİSİ, MAKİNE TEKNOLOJİSİ,METAL TEKNOLOJİSİ, MOBİLYA İÇ MEKAN TASARIMI, TESİSAT TEKNOLOJİSİ VE İKLİMLENDİRME</a:t>
          </a:r>
          <a:endParaRPr lang="tr-TR" sz="1400" dirty="0"/>
        </a:p>
      </dgm:t>
    </dgm:pt>
    <dgm:pt modelId="{0E30B7C2-CC8D-4A4E-93F4-D4AE2CEB1582}" type="parTrans" cxnId="{718C5226-75AD-43D4-8B5F-4A4BB4DA966E}">
      <dgm:prSet/>
      <dgm:spPr/>
      <dgm:t>
        <a:bodyPr/>
        <a:lstStyle/>
        <a:p>
          <a:endParaRPr lang="tr-TR"/>
        </a:p>
      </dgm:t>
    </dgm:pt>
    <dgm:pt modelId="{C854AF2C-FF96-4AEC-82F9-B8472A4E7A59}" type="sibTrans" cxnId="{718C5226-75AD-43D4-8B5F-4A4BB4DA966E}">
      <dgm:prSet/>
      <dgm:spPr/>
      <dgm:t>
        <a:bodyPr/>
        <a:lstStyle/>
        <a:p>
          <a:endParaRPr lang="tr-TR"/>
        </a:p>
      </dgm:t>
    </dgm:pt>
    <dgm:pt modelId="{11346AD1-2319-40F9-BF09-6721D3C3A2DF}">
      <dgm:prSet phldrT="[Metin]" custT="1"/>
      <dgm:spPr/>
      <dgm:t>
        <a:bodyPr/>
        <a:lstStyle/>
        <a:p>
          <a:r>
            <a:rPr lang="tr-TR" sz="1800" smtClean="0"/>
            <a:t>TİRE ERSAN KİRAZOĞLU M.T.A.L. KONTENJAN                        </a:t>
          </a:r>
          <a:endParaRPr lang="tr-TR" sz="1800" dirty="0"/>
        </a:p>
      </dgm:t>
    </dgm:pt>
    <dgm:pt modelId="{5D595C21-1636-442A-85ED-F104B1FBED42}" type="parTrans" cxnId="{48EE359B-B014-43F4-81AA-C94312BB77DD}">
      <dgm:prSet/>
      <dgm:spPr/>
      <dgm:t>
        <a:bodyPr/>
        <a:lstStyle/>
        <a:p>
          <a:endParaRPr lang="tr-TR"/>
        </a:p>
      </dgm:t>
    </dgm:pt>
    <dgm:pt modelId="{02A65CEA-BECA-42A1-A8F4-B2213AACB0F3}" type="sibTrans" cxnId="{48EE359B-B014-43F4-81AA-C94312BB77DD}">
      <dgm:prSet/>
      <dgm:spPr/>
      <dgm:t>
        <a:bodyPr/>
        <a:lstStyle/>
        <a:p>
          <a:endParaRPr lang="tr-TR"/>
        </a:p>
      </dgm:t>
    </dgm:pt>
    <dgm:pt modelId="{6D27F9FB-7C13-4F32-AE5C-C93CDCB56B08}">
      <dgm:prSet phldrT="[Metin]" custT="1"/>
      <dgm:spPr/>
      <dgm:t>
        <a:bodyPr/>
        <a:lstStyle/>
        <a:p>
          <a:r>
            <a:rPr lang="tr-TR" sz="1600" smtClean="0"/>
            <a:t>EBE YARDIMCILIĞI,HEMŞİRE YARDIMCILIĞI</a:t>
          </a:r>
          <a:endParaRPr lang="tr-TR" sz="1600" dirty="0"/>
        </a:p>
      </dgm:t>
    </dgm:pt>
    <dgm:pt modelId="{44A17311-5680-4623-9D00-955170CF5786}" type="parTrans" cxnId="{CD146AA2-54FF-456D-A426-D9229FE014ED}">
      <dgm:prSet/>
      <dgm:spPr/>
      <dgm:t>
        <a:bodyPr/>
        <a:lstStyle/>
        <a:p>
          <a:endParaRPr lang="tr-TR"/>
        </a:p>
      </dgm:t>
    </dgm:pt>
    <dgm:pt modelId="{B94903C8-41D1-4B56-B95E-0AFE30927360}" type="sibTrans" cxnId="{CD146AA2-54FF-456D-A426-D9229FE014ED}">
      <dgm:prSet/>
      <dgm:spPr/>
      <dgm:t>
        <a:bodyPr/>
        <a:lstStyle/>
        <a:p>
          <a:endParaRPr lang="tr-TR"/>
        </a:p>
      </dgm:t>
    </dgm:pt>
    <dgm:pt modelId="{D14586E2-EA7E-4428-BD4C-37D54251B65E}">
      <dgm:prSet phldrT="[Metin]" custT="1"/>
      <dgm:spPr/>
      <dgm:t>
        <a:bodyPr/>
        <a:lstStyle/>
        <a:p>
          <a:r>
            <a:rPr lang="tr-TR" sz="1800" smtClean="0"/>
            <a:t>TİRE İMAM HATİP ANADOLU  LİSESİ KONTENJAN                         </a:t>
          </a:r>
          <a:endParaRPr lang="tr-TR" sz="1800" dirty="0"/>
        </a:p>
      </dgm:t>
    </dgm:pt>
    <dgm:pt modelId="{591A944E-DD77-4C39-AD91-6A786BCEF1A1}" type="parTrans" cxnId="{9B568EF4-20D5-40EA-BD5D-E13E884368CE}">
      <dgm:prSet/>
      <dgm:spPr/>
      <dgm:t>
        <a:bodyPr/>
        <a:lstStyle/>
        <a:p>
          <a:endParaRPr lang="tr-TR"/>
        </a:p>
      </dgm:t>
    </dgm:pt>
    <dgm:pt modelId="{C1859C0A-8F20-4421-9182-4651993586D1}" type="sibTrans" cxnId="{9B568EF4-20D5-40EA-BD5D-E13E884368CE}">
      <dgm:prSet/>
      <dgm:spPr/>
      <dgm:t>
        <a:bodyPr/>
        <a:lstStyle/>
        <a:p>
          <a:endParaRPr lang="tr-TR"/>
        </a:p>
      </dgm:t>
    </dgm:pt>
    <dgm:pt modelId="{EC0B7AAE-74B3-4C11-A08E-577B442DEB57}">
      <dgm:prSet phldrT="[Metin]" custT="1"/>
      <dgm:spPr/>
      <dgm:t>
        <a:bodyPr/>
        <a:lstStyle/>
        <a:p>
          <a:r>
            <a:rPr lang="tr-TR" sz="1600" smtClean="0"/>
            <a:t>DİN SINIFLARI,SAYISAL SINIFLAR</a:t>
          </a:r>
          <a:endParaRPr lang="tr-TR" sz="1600" dirty="0"/>
        </a:p>
      </dgm:t>
    </dgm:pt>
    <dgm:pt modelId="{18C71B72-4037-4F7F-8EE8-EEAFC4421F78}" type="parTrans" cxnId="{B803A1FC-33F3-4D05-B81D-90243E760542}">
      <dgm:prSet/>
      <dgm:spPr/>
      <dgm:t>
        <a:bodyPr/>
        <a:lstStyle/>
        <a:p>
          <a:endParaRPr lang="tr-TR"/>
        </a:p>
      </dgm:t>
    </dgm:pt>
    <dgm:pt modelId="{5A6E1BD5-8FD1-4455-9244-55357D7AC891}" type="sibTrans" cxnId="{B803A1FC-33F3-4D05-B81D-90243E760542}">
      <dgm:prSet/>
      <dgm:spPr/>
      <dgm:t>
        <a:bodyPr/>
        <a:lstStyle/>
        <a:p>
          <a:endParaRPr lang="tr-TR"/>
        </a:p>
      </dgm:t>
    </dgm:pt>
    <dgm:pt modelId="{AAFD2C4E-5A7E-4C35-98D0-D766A3E8E01C}">
      <dgm:prSet phldrT="[Metin]" custT="1"/>
      <dgm:spPr/>
      <dgm:t>
        <a:bodyPr/>
        <a:lstStyle/>
        <a:p>
          <a:r>
            <a:rPr lang="tr-TR" sz="1600" smtClean="0"/>
            <a:t>SÖZEL</a:t>
          </a:r>
          <a:r>
            <a:rPr lang="tr-TR" sz="2600" smtClean="0"/>
            <a:t> ,</a:t>
          </a:r>
          <a:r>
            <a:rPr lang="tr-TR" sz="1600" smtClean="0"/>
            <a:t>EŞİT AĞIRLIK ,DİL SINIFLARI</a:t>
          </a:r>
          <a:endParaRPr lang="tr-TR" sz="1600" dirty="0"/>
        </a:p>
      </dgm:t>
    </dgm:pt>
    <dgm:pt modelId="{0C4B917D-D8B1-4CDB-93CB-15CA96D447FA}" type="parTrans" cxnId="{A7AD49A8-8CCA-49D7-8339-8DC9086272B0}">
      <dgm:prSet/>
      <dgm:spPr/>
      <dgm:t>
        <a:bodyPr/>
        <a:lstStyle/>
        <a:p>
          <a:endParaRPr lang="tr-TR"/>
        </a:p>
      </dgm:t>
    </dgm:pt>
    <dgm:pt modelId="{CC223A12-9B63-41DA-BC79-1A51EE5259BE}" type="sibTrans" cxnId="{A7AD49A8-8CCA-49D7-8339-8DC9086272B0}">
      <dgm:prSet/>
      <dgm:spPr/>
      <dgm:t>
        <a:bodyPr/>
        <a:lstStyle/>
        <a:p>
          <a:endParaRPr lang="tr-TR"/>
        </a:p>
      </dgm:t>
    </dgm:pt>
    <dgm:pt modelId="{256385EB-3C43-4AF9-9850-BB397FD04C52}">
      <dgm:prSet custT="1"/>
      <dgm:spPr/>
      <dgm:t>
        <a:bodyPr/>
        <a:lstStyle/>
        <a:p>
          <a:r>
            <a:rPr lang="tr-TR" sz="1600" smtClean="0"/>
            <a:t>SAĞLIK BAKIM TEKNİSYENLİĞİ</a:t>
          </a:r>
          <a:endParaRPr lang="tr-TR" sz="1600" dirty="0"/>
        </a:p>
      </dgm:t>
    </dgm:pt>
    <dgm:pt modelId="{CF02DAF4-EE2E-4E9D-9216-52B2F3A0CD50}" type="parTrans" cxnId="{9285AEA2-EC52-47AA-AAF5-5C59997664C2}">
      <dgm:prSet/>
      <dgm:spPr/>
      <dgm:t>
        <a:bodyPr/>
        <a:lstStyle/>
        <a:p>
          <a:endParaRPr lang="tr-TR"/>
        </a:p>
      </dgm:t>
    </dgm:pt>
    <dgm:pt modelId="{46DA367F-622B-4A15-91D0-1732DE93A445}" type="sibTrans" cxnId="{9285AEA2-EC52-47AA-AAF5-5C59997664C2}">
      <dgm:prSet/>
      <dgm:spPr/>
      <dgm:t>
        <a:bodyPr/>
        <a:lstStyle/>
        <a:p>
          <a:endParaRPr lang="tr-TR"/>
        </a:p>
      </dgm:t>
    </dgm:pt>
    <dgm:pt modelId="{85FB6918-18FE-44B1-BF9B-734ADD4A0621}" type="pres">
      <dgm:prSet presAssocID="{F2E399A5-700E-48E2-871A-8F5AFAECE8E1}" presName="Name0" presStyleCnt="0">
        <dgm:presLayoutVars>
          <dgm:dir/>
          <dgm:animLvl val="lvl"/>
          <dgm:resizeHandles val="exact"/>
        </dgm:presLayoutVars>
      </dgm:prSet>
      <dgm:spPr/>
      <dgm:t>
        <a:bodyPr/>
        <a:lstStyle/>
        <a:p>
          <a:endParaRPr lang="tr-TR"/>
        </a:p>
      </dgm:t>
    </dgm:pt>
    <dgm:pt modelId="{4FF2C3AC-B9A1-4218-BA50-E6AB6C07D693}" type="pres">
      <dgm:prSet presAssocID="{FB821D38-6F86-41E8-A668-1B3BEB66B856}" presName="linNode" presStyleCnt="0"/>
      <dgm:spPr/>
      <dgm:t>
        <a:bodyPr/>
        <a:lstStyle/>
        <a:p>
          <a:endParaRPr lang="tr-TR"/>
        </a:p>
      </dgm:t>
    </dgm:pt>
    <dgm:pt modelId="{CBCED8FE-58CF-4F54-95AB-BA0930C8B66D}" type="pres">
      <dgm:prSet presAssocID="{FB821D38-6F86-41E8-A668-1B3BEB66B856}" presName="parentText" presStyleLbl="node1" presStyleIdx="0" presStyleCnt="3">
        <dgm:presLayoutVars>
          <dgm:chMax val="1"/>
          <dgm:bulletEnabled val="1"/>
        </dgm:presLayoutVars>
      </dgm:prSet>
      <dgm:spPr/>
      <dgm:t>
        <a:bodyPr/>
        <a:lstStyle/>
        <a:p>
          <a:endParaRPr lang="tr-TR"/>
        </a:p>
      </dgm:t>
    </dgm:pt>
    <dgm:pt modelId="{4D89AEA3-0271-4866-95F1-9514E2792168}" type="pres">
      <dgm:prSet presAssocID="{FB821D38-6F86-41E8-A668-1B3BEB66B856}" presName="descendantText" presStyleLbl="alignAccFollowNode1" presStyleIdx="0" presStyleCnt="3" custScaleX="91991" custScaleY="125379">
        <dgm:presLayoutVars>
          <dgm:bulletEnabled val="1"/>
        </dgm:presLayoutVars>
      </dgm:prSet>
      <dgm:spPr/>
      <dgm:t>
        <a:bodyPr/>
        <a:lstStyle/>
        <a:p>
          <a:endParaRPr lang="tr-TR"/>
        </a:p>
      </dgm:t>
    </dgm:pt>
    <dgm:pt modelId="{A961E359-DB79-4788-9C80-13AA5D4A3B4E}" type="pres">
      <dgm:prSet presAssocID="{2C44E39A-537C-42D1-8316-1AF786AE1FAC}" presName="sp" presStyleCnt="0"/>
      <dgm:spPr/>
      <dgm:t>
        <a:bodyPr/>
        <a:lstStyle/>
        <a:p>
          <a:endParaRPr lang="tr-TR"/>
        </a:p>
      </dgm:t>
    </dgm:pt>
    <dgm:pt modelId="{21740AF7-9CA3-4FF0-A9D6-253B0283726E}" type="pres">
      <dgm:prSet presAssocID="{11346AD1-2319-40F9-BF09-6721D3C3A2DF}" presName="linNode" presStyleCnt="0"/>
      <dgm:spPr/>
      <dgm:t>
        <a:bodyPr/>
        <a:lstStyle/>
        <a:p>
          <a:endParaRPr lang="tr-TR"/>
        </a:p>
      </dgm:t>
    </dgm:pt>
    <dgm:pt modelId="{EDE718DC-D89B-456E-9F79-5FCF1689126E}" type="pres">
      <dgm:prSet presAssocID="{11346AD1-2319-40F9-BF09-6721D3C3A2DF}" presName="parentText" presStyleLbl="node1" presStyleIdx="1" presStyleCnt="3" custLinFactNeighborX="12" custLinFactNeighborY="5311">
        <dgm:presLayoutVars>
          <dgm:chMax val="1"/>
          <dgm:bulletEnabled val="1"/>
        </dgm:presLayoutVars>
      </dgm:prSet>
      <dgm:spPr/>
      <dgm:t>
        <a:bodyPr/>
        <a:lstStyle/>
        <a:p>
          <a:endParaRPr lang="tr-TR"/>
        </a:p>
      </dgm:t>
    </dgm:pt>
    <dgm:pt modelId="{BF5AF6B6-D332-459A-A0A6-E8E7815AABEE}" type="pres">
      <dgm:prSet presAssocID="{11346AD1-2319-40F9-BF09-6721D3C3A2DF}" presName="descendantText" presStyleLbl="alignAccFollowNode1" presStyleIdx="1" presStyleCnt="3" custLinFactNeighborY="5898">
        <dgm:presLayoutVars>
          <dgm:bulletEnabled val="1"/>
        </dgm:presLayoutVars>
      </dgm:prSet>
      <dgm:spPr/>
      <dgm:t>
        <a:bodyPr/>
        <a:lstStyle/>
        <a:p>
          <a:endParaRPr lang="tr-TR"/>
        </a:p>
      </dgm:t>
    </dgm:pt>
    <dgm:pt modelId="{4B59837E-26E8-4DCA-8B7F-BE07240E2986}" type="pres">
      <dgm:prSet presAssocID="{02A65CEA-BECA-42A1-A8F4-B2213AACB0F3}" presName="sp" presStyleCnt="0"/>
      <dgm:spPr/>
      <dgm:t>
        <a:bodyPr/>
        <a:lstStyle/>
        <a:p>
          <a:endParaRPr lang="tr-TR"/>
        </a:p>
      </dgm:t>
    </dgm:pt>
    <dgm:pt modelId="{4A5E1D12-5211-4AAD-9D44-BEA10320D17A}" type="pres">
      <dgm:prSet presAssocID="{D14586E2-EA7E-4428-BD4C-37D54251B65E}" presName="linNode" presStyleCnt="0"/>
      <dgm:spPr/>
      <dgm:t>
        <a:bodyPr/>
        <a:lstStyle/>
        <a:p>
          <a:endParaRPr lang="tr-TR"/>
        </a:p>
      </dgm:t>
    </dgm:pt>
    <dgm:pt modelId="{C672F5A3-B717-48F9-8AFC-380EC06189D0}" type="pres">
      <dgm:prSet presAssocID="{D14586E2-EA7E-4428-BD4C-37D54251B65E}" presName="parentText" presStyleLbl="node1" presStyleIdx="2" presStyleCnt="3" custLinFactNeighborX="-1581" custLinFactNeighborY="1004">
        <dgm:presLayoutVars>
          <dgm:chMax val="1"/>
          <dgm:bulletEnabled val="1"/>
        </dgm:presLayoutVars>
      </dgm:prSet>
      <dgm:spPr/>
      <dgm:t>
        <a:bodyPr/>
        <a:lstStyle/>
        <a:p>
          <a:endParaRPr lang="tr-TR"/>
        </a:p>
      </dgm:t>
    </dgm:pt>
    <dgm:pt modelId="{ABBC38A6-2DB6-4057-9771-428F47A3E020}" type="pres">
      <dgm:prSet presAssocID="{D14586E2-EA7E-4428-BD4C-37D54251B65E}" presName="descendantText" presStyleLbl="alignAccFollowNode1" presStyleIdx="2" presStyleCnt="3">
        <dgm:presLayoutVars>
          <dgm:bulletEnabled val="1"/>
        </dgm:presLayoutVars>
      </dgm:prSet>
      <dgm:spPr/>
      <dgm:t>
        <a:bodyPr/>
        <a:lstStyle/>
        <a:p>
          <a:endParaRPr lang="tr-TR"/>
        </a:p>
      </dgm:t>
    </dgm:pt>
  </dgm:ptLst>
  <dgm:cxnLst>
    <dgm:cxn modelId="{718C5226-75AD-43D4-8B5F-4A4BB4DA966E}" srcId="{FB821D38-6F86-41E8-A668-1B3BEB66B856}" destId="{ED108713-D070-407C-A80A-6DCC1D7C1069}" srcOrd="0" destOrd="0" parTransId="{0E30B7C2-CC8D-4A4E-93F4-D4AE2CEB1582}" sibTransId="{C854AF2C-FF96-4AEC-82F9-B8472A4E7A59}"/>
    <dgm:cxn modelId="{B7FCA05D-38B6-48C2-8FC6-C59D2EB9B980}" type="presOf" srcId="{ED108713-D070-407C-A80A-6DCC1D7C1069}" destId="{4D89AEA3-0271-4866-95F1-9514E2792168}" srcOrd="0" destOrd="0" presId="urn:microsoft.com/office/officeart/2005/8/layout/vList5"/>
    <dgm:cxn modelId="{5251269B-4197-4A9F-875A-94CBA7A09B19}" type="presOf" srcId="{256385EB-3C43-4AF9-9850-BB397FD04C52}" destId="{BF5AF6B6-D332-459A-A0A6-E8E7815AABEE}" srcOrd="0" destOrd="1" presId="urn:microsoft.com/office/officeart/2005/8/layout/vList5"/>
    <dgm:cxn modelId="{0A870242-B301-4B12-8D35-C2C1B3C00868}" type="presOf" srcId="{FB821D38-6F86-41E8-A668-1B3BEB66B856}" destId="{CBCED8FE-58CF-4F54-95AB-BA0930C8B66D}" srcOrd="0" destOrd="0" presId="urn:microsoft.com/office/officeart/2005/8/layout/vList5"/>
    <dgm:cxn modelId="{9B568EF4-20D5-40EA-BD5D-E13E884368CE}" srcId="{F2E399A5-700E-48E2-871A-8F5AFAECE8E1}" destId="{D14586E2-EA7E-4428-BD4C-37D54251B65E}" srcOrd="2" destOrd="0" parTransId="{591A944E-DD77-4C39-AD91-6A786BCEF1A1}" sibTransId="{C1859C0A-8F20-4421-9182-4651993586D1}"/>
    <dgm:cxn modelId="{4E20587E-7C2A-43C8-8CAD-846717814BD9}" type="presOf" srcId="{D14586E2-EA7E-4428-BD4C-37D54251B65E}" destId="{C672F5A3-B717-48F9-8AFC-380EC06189D0}" srcOrd="0" destOrd="0" presId="urn:microsoft.com/office/officeart/2005/8/layout/vList5"/>
    <dgm:cxn modelId="{7BFBAD7D-6A8F-46D2-B645-FAC7B212F20D}" type="presOf" srcId="{F2E399A5-700E-48E2-871A-8F5AFAECE8E1}" destId="{85FB6918-18FE-44B1-BF9B-734ADD4A0621}" srcOrd="0" destOrd="0" presId="urn:microsoft.com/office/officeart/2005/8/layout/vList5"/>
    <dgm:cxn modelId="{FF68234E-D013-46CE-8D15-98249CD169A7}" srcId="{F2E399A5-700E-48E2-871A-8F5AFAECE8E1}" destId="{FB821D38-6F86-41E8-A668-1B3BEB66B856}" srcOrd="0" destOrd="0" parTransId="{6306CB8B-3E3F-406B-B86C-0CD4AD006F11}" sibTransId="{2C44E39A-537C-42D1-8316-1AF786AE1FAC}"/>
    <dgm:cxn modelId="{B803A1FC-33F3-4D05-B81D-90243E760542}" srcId="{D14586E2-EA7E-4428-BD4C-37D54251B65E}" destId="{EC0B7AAE-74B3-4C11-A08E-577B442DEB57}" srcOrd="0" destOrd="0" parTransId="{18C71B72-4037-4F7F-8EE8-EEAFC4421F78}" sibTransId="{5A6E1BD5-8FD1-4455-9244-55357D7AC891}"/>
    <dgm:cxn modelId="{C361014D-8958-468C-A86E-E591C3D0A600}" type="presOf" srcId="{AAFD2C4E-5A7E-4C35-98D0-D766A3E8E01C}" destId="{ABBC38A6-2DB6-4057-9771-428F47A3E020}" srcOrd="0" destOrd="1" presId="urn:microsoft.com/office/officeart/2005/8/layout/vList5"/>
    <dgm:cxn modelId="{A7AD49A8-8CCA-49D7-8339-8DC9086272B0}" srcId="{D14586E2-EA7E-4428-BD4C-37D54251B65E}" destId="{AAFD2C4E-5A7E-4C35-98D0-D766A3E8E01C}" srcOrd="1" destOrd="0" parTransId="{0C4B917D-D8B1-4CDB-93CB-15CA96D447FA}" sibTransId="{CC223A12-9B63-41DA-BC79-1A51EE5259BE}"/>
    <dgm:cxn modelId="{CD146AA2-54FF-456D-A426-D9229FE014ED}" srcId="{11346AD1-2319-40F9-BF09-6721D3C3A2DF}" destId="{6D27F9FB-7C13-4F32-AE5C-C93CDCB56B08}" srcOrd="0" destOrd="0" parTransId="{44A17311-5680-4623-9D00-955170CF5786}" sibTransId="{B94903C8-41D1-4B56-B95E-0AFE30927360}"/>
    <dgm:cxn modelId="{E7C39769-6BC9-4D7B-BF8F-FFD8813E4296}" type="presOf" srcId="{6D27F9FB-7C13-4F32-AE5C-C93CDCB56B08}" destId="{BF5AF6B6-D332-459A-A0A6-E8E7815AABEE}" srcOrd="0" destOrd="0" presId="urn:microsoft.com/office/officeart/2005/8/layout/vList5"/>
    <dgm:cxn modelId="{48EE359B-B014-43F4-81AA-C94312BB77DD}" srcId="{F2E399A5-700E-48E2-871A-8F5AFAECE8E1}" destId="{11346AD1-2319-40F9-BF09-6721D3C3A2DF}" srcOrd="1" destOrd="0" parTransId="{5D595C21-1636-442A-85ED-F104B1FBED42}" sibTransId="{02A65CEA-BECA-42A1-A8F4-B2213AACB0F3}"/>
    <dgm:cxn modelId="{9285AEA2-EC52-47AA-AAF5-5C59997664C2}" srcId="{11346AD1-2319-40F9-BF09-6721D3C3A2DF}" destId="{256385EB-3C43-4AF9-9850-BB397FD04C52}" srcOrd="1" destOrd="0" parTransId="{CF02DAF4-EE2E-4E9D-9216-52B2F3A0CD50}" sibTransId="{46DA367F-622B-4A15-91D0-1732DE93A445}"/>
    <dgm:cxn modelId="{7FB98DA6-3100-4CEC-8B67-032CC2A7BC41}" type="presOf" srcId="{11346AD1-2319-40F9-BF09-6721D3C3A2DF}" destId="{EDE718DC-D89B-456E-9F79-5FCF1689126E}" srcOrd="0" destOrd="0" presId="urn:microsoft.com/office/officeart/2005/8/layout/vList5"/>
    <dgm:cxn modelId="{1A51C918-0B60-4038-A36B-5985F7109540}" type="presOf" srcId="{EC0B7AAE-74B3-4C11-A08E-577B442DEB57}" destId="{ABBC38A6-2DB6-4057-9771-428F47A3E020}" srcOrd="0" destOrd="0" presId="urn:microsoft.com/office/officeart/2005/8/layout/vList5"/>
    <dgm:cxn modelId="{C8499783-8EC4-4BDF-ADD6-201F5BD53BFF}" type="presParOf" srcId="{85FB6918-18FE-44B1-BF9B-734ADD4A0621}" destId="{4FF2C3AC-B9A1-4218-BA50-E6AB6C07D693}" srcOrd="0" destOrd="0" presId="urn:microsoft.com/office/officeart/2005/8/layout/vList5"/>
    <dgm:cxn modelId="{3C828B1D-2583-48E4-AED7-F9A37DB8A9E8}" type="presParOf" srcId="{4FF2C3AC-B9A1-4218-BA50-E6AB6C07D693}" destId="{CBCED8FE-58CF-4F54-95AB-BA0930C8B66D}" srcOrd="0" destOrd="0" presId="urn:microsoft.com/office/officeart/2005/8/layout/vList5"/>
    <dgm:cxn modelId="{4F6600EB-E21F-480A-9010-55855535841B}" type="presParOf" srcId="{4FF2C3AC-B9A1-4218-BA50-E6AB6C07D693}" destId="{4D89AEA3-0271-4866-95F1-9514E2792168}" srcOrd="1" destOrd="0" presId="urn:microsoft.com/office/officeart/2005/8/layout/vList5"/>
    <dgm:cxn modelId="{55213753-43F9-4E84-BE48-56D631FD3C52}" type="presParOf" srcId="{85FB6918-18FE-44B1-BF9B-734ADD4A0621}" destId="{A961E359-DB79-4788-9C80-13AA5D4A3B4E}" srcOrd="1" destOrd="0" presId="urn:microsoft.com/office/officeart/2005/8/layout/vList5"/>
    <dgm:cxn modelId="{A90F121F-E2FA-40AE-8AED-D78D8E9E5A22}" type="presParOf" srcId="{85FB6918-18FE-44B1-BF9B-734ADD4A0621}" destId="{21740AF7-9CA3-4FF0-A9D6-253B0283726E}" srcOrd="2" destOrd="0" presId="urn:microsoft.com/office/officeart/2005/8/layout/vList5"/>
    <dgm:cxn modelId="{37BA6CDE-24B4-4050-B343-CC715033AFB1}" type="presParOf" srcId="{21740AF7-9CA3-4FF0-A9D6-253B0283726E}" destId="{EDE718DC-D89B-456E-9F79-5FCF1689126E}" srcOrd="0" destOrd="0" presId="urn:microsoft.com/office/officeart/2005/8/layout/vList5"/>
    <dgm:cxn modelId="{001A1D0F-B2CE-486E-96A4-C350066D6DBB}" type="presParOf" srcId="{21740AF7-9CA3-4FF0-A9D6-253B0283726E}" destId="{BF5AF6B6-D332-459A-A0A6-E8E7815AABEE}" srcOrd="1" destOrd="0" presId="urn:microsoft.com/office/officeart/2005/8/layout/vList5"/>
    <dgm:cxn modelId="{B6627861-BA70-4F4A-BA0E-1229761E180E}" type="presParOf" srcId="{85FB6918-18FE-44B1-BF9B-734ADD4A0621}" destId="{4B59837E-26E8-4DCA-8B7F-BE07240E2986}" srcOrd="3" destOrd="0" presId="urn:microsoft.com/office/officeart/2005/8/layout/vList5"/>
    <dgm:cxn modelId="{CD32B872-A7D7-494C-B9D8-52C8B94E0749}" type="presParOf" srcId="{85FB6918-18FE-44B1-BF9B-734ADD4A0621}" destId="{4A5E1D12-5211-4AAD-9D44-BEA10320D17A}" srcOrd="4" destOrd="0" presId="urn:microsoft.com/office/officeart/2005/8/layout/vList5"/>
    <dgm:cxn modelId="{CDA687E4-0EF1-40C2-AE0B-7B59AB773BFC}" type="presParOf" srcId="{4A5E1D12-5211-4AAD-9D44-BEA10320D17A}" destId="{C672F5A3-B717-48F9-8AFC-380EC06189D0}" srcOrd="0" destOrd="0" presId="urn:microsoft.com/office/officeart/2005/8/layout/vList5"/>
    <dgm:cxn modelId="{9D46EF48-1D12-4C2A-B6CB-1DE47E2DA128}" type="presParOf" srcId="{4A5E1D12-5211-4AAD-9D44-BEA10320D17A}" destId="{ABBC38A6-2DB6-4057-9771-428F47A3E0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CD8BE-1273-420B-B098-FC768669CF0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CFC32C10-9BCD-4709-A459-93859E793744}">
      <dgm:prSet phldrT="[Metin]" custT="1"/>
      <dgm:spPr/>
      <dgm:t>
        <a:bodyPr/>
        <a:lstStyle/>
        <a:p>
          <a:r>
            <a:rPr lang="tr-TR" sz="1800" smtClean="0"/>
            <a:t>TİRE İSA BEY M.T.A.L. KONTENJAN                       </a:t>
          </a:r>
          <a:endParaRPr lang="tr-TR" sz="1800" dirty="0"/>
        </a:p>
      </dgm:t>
    </dgm:pt>
    <dgm:pt modelId="{A5E3CC75-60AC-40A1-B17D-E205AB511277}" type="parTrans" cxnId="{1CBB7ABC-79B3-454D-958D-A183A94A1125}">
      <dgm:prSet/>
      <dgm:spPr/>
      <dgm:t>
        <a:bodyPr/>
        <a:lstStyle/>
        <a:p>
          <a:endParaRPr lang="tr-TR"/>
        </a:p>
      </dgm:t>
    </dgm:pt>
    <dgm:pt modelId="{44773867-3CB5-4A1A-A76E-895893CA02D8}" type="sibTrans" cxnId="{1CBB7ABC-79B3-454D-958D-A183A94A1125}">
      <dgm:prSet/>
      <dgm:spPr/>
      <dgm:t>
        <a:bodyPr/>
        <a:lstStyle/>
        <a:p>
          <a:endParaRPr lang="tr-TR"/>
        </a:p>
      </dgm:t>
    </dgm:pt>
    <dgm:pt modelId="{EE05CEC5-2BD7-48D6-989D-9190C8B49389}">
      <dgm:prSet phldrT="[Metin]"/>
      <dgm:spPr/>
      <dgm:t>
        <a:bodyPr/>
        <a:lstStyle/>
        <a:p>
          <a:r>
            <a:rPr lang="tr-TR" smtClean="0"/>
            <a:t>BÜRO YÖNETİMİ</a:t>
          </a:r>
          <a:endParaRPr lang="tr-TR" dirty="0"/>
        </a:p>
      </dgm:t>
    </dgm:pt>
    <dgm:pt modelId="{2EEFBF01-DBF1-4CC2-962B-CC31BE39B3B4}" type="parTrans" cxnId="{7CE89D33-AA7A-4D10-A293-9A8664AC033C}">
      <dgm:prSet/>
      <dgm:spPr/>
      <dgm:t>
        <a:bodyPr/>
        <a:lstStyle/>
        <a:p>
          <a:endParaRPr lang="tr-TR"/>
        </a:p>
      </dgm:t>
    </dgm:pt>
    <dgm:pt modelId="{8C9C6A02-564A-4B12-86EC-57923BAAA85D}" type="sibTrans" cxnId="{7CE89D33-AA7A-4D10-A293-9A8664AC033C}">
      <dgm:prSet/>
      <dgm:spPr/>
      <dgm:t>
        <a:bodyPr/>
        <a:lstStyle/>
        <a:p>
          <a:endParaRPr lang="tr-TR"/>
        </a:p>
      </dgm:t>
    </dgm:pt>
    <dgm:pt modelId="{EE4826CD-65F4-4F03-BBE8-A4F3575E8BED}">
      <dgm:prSet phldrT="[Metin]" custT="1"/>
      <dgm:spPr/>
      <dgm:t>
        <a:bodyPr/>
        <a:lstStyle/>
        <a:p>
          <a:r>
            <a:rPr lang="tr-TR" sz="1800" smtClean="0"/>
            <a:t>TİRE MESLEKİ TEKNİK ANADOLU LİSESİ KONTENJAN                        </a:t>
          </a:r>
          <a:endParaRPr lang="tr-TR" sz="1800" dirty="0"/>
        </a:p>
      </dgm:t>
    </dgm:pt>
    <dgm:pt modelId="{38B7D1C4-D3DD-45C4-8902-F1F9C167F1B3}" type="parTrans" cxnId="{DF654047-D928-454E-993A-73974C17E475}">
      <dgm:prSet/>
      <dgm:spPr/>
      <dgm:t>
        <a:bodyPr/>
        <a:lstStyle/>
        <a:p>
          <a:endParaRPr lang="tr-TR"/>
        </a:p>
      </dgm:t>
    </dgm:pt>
    <dgm:pt modelId="{24A90A46-4F3D-4187-8201-FCC7A091EFB9}" type="sibTrans" cxnId="{DF654047-D928-454E-993A-73974C17E475}">
      <dgm:prSet/>
      <dgm:spPr/>
      <dgm:t>
        <a:bodyPr/>
        <a:lstStyle/>
        <a:p>
          <a:endParaRPr lang="tr-TR"/>
        </a:p>
      </dgm:t>
    </dgm:pt>
    <dgm:pt modelId="{61ADA382-B5CB-4DE6-B5D5-D4B45BA13B22}">
      <dgm:prSet phldrT="[Metin]"/>
      <dgm:spPr/>
      <dgm:t>
        <a:bodyPr/>
        <a:lstStyle/>
        <a:p>
          <a:r>
            <a:rPr lang="tr-TR" smtClean="0"/>
            <a:t>ÇOCUK GELİŞİMİ VE EĞİTİMİ,</a:t>
          </a:r>
          <a:endParaRPr lang="tr-TR" dirty="0"/>
        </a:p>
      </dgm:t>
    </dgm:pt>
    <dgm:pt modelId="{A84B12B5-AD8C-4755-B4B1-D35225B4FB08}" type="parTrans" cxnId="{BBD099AE-916E-4BFF-AF6C-DE8CAD51543A}">
      <dgm:prSet/>
      <dgm:spPr/>
      <dgm:t>
        <a:bodyPr/>
        <a:lstStyle/>
        <a:p>
          <a:endParaRPr lang="tr-TR"/>
        </a:p>
      </dgm:t>
    </dgm:pt>
    <dgm:pt modelId="{E9B06915-C846-47A6-8725-89F544EAA5E4}" type="sibTrans" cxnId="{BBD099AE-916E-4BFF-AF6C-DE8CAD51543A}">
      <dgm:prSet/>
      <dgm:spPr/>
      <dgm:t>
        <a:bodyPr/>
        <a:lstStyle/>
        <a:p>
          <a:endParaRPr lang="tr-TR"/>
        </a:p>
      </dgm:t>
    </dgm:pt>
    <dgm:pt modelId="{254E0F5D-D136-42C9-BB36-49674B1D3D8B}">
      <dgm:prSet phldrT="[Metin]" custT="1"/>
      <dgm:spPr/>
      <dgm:t>
        <a:bodyPr/>
        <a:lstStyle/>
        <a:p>
          <a:r>
            <a:rPr lang="tr-TR" sz="1800" smtClean="0"/>
            <a:t>MESLEKİ EĞİTİM MERKEZİ</a:t>
          </a:r>
          <a:endParaRPr lang="tr-TR" sz="1800" dirty="0"/>
        </a:p>
      </dgm:t>
    </dgm:pt>
    <dgm:pt modelId="{B0C513AA-8051-4EC2-B8E3-844ED54A564A}" type="parTrans" cxnId="{C58C3651-7FC9-491E-A12B-51143BA77B52}">
      <dgm:prSet/>
      <dgm:spPr/>
      <dgm:t>
        <a:bodyPr/>
        <a:lstStyle/>
        <a:p>
          <a:endParaRPr lang="tr-TR"/>
        </a:p>
      </dgm:t>
    </dgm:pt>
    <dgm:pt modelId="{98923363-B1A9-461B-99C5-FD63BD3D21F1}" type="sibTrans" cxnId="{C58C3651-7FC9-491E-A12B-51143BA77B52}">
      <dgm:prSet/>
      <dgm:spPr/>
      <dgm:t>
        <a:bodyPr/>
        <a:lstStyle/>
        <a:p>
          <a:endParaRPr lang="tr-TR"/>
        </a:p>
      </dgm:t>
    </dgm:pt>
    <dgm:pt modelId="{B6511E9A-2DF2-4B82-8655-37E45D9178B6}">
      <dgm:prSet phldrT="[Metin]" custT="1"/>
      <dgm:spPr/>
      <dgm:t>
        <a:bodyPr/>
        <a:lstStyle/>
        <a:p>
          <a:r>
            <a:rPr lang="tr-TR" sz="1200" smtClean="0"/>
            <a:t>İNŞAAT,AŞÇILIK,KUAFÖRLÜK,TEKSTİL, BİLİŞİM, METAL,MAKİNE</a:t>
          </a:r>
          <a:endParaRPr lang="tr-TR" sz="1200" dirty="0"/>
        </a:p>
      </dgm:t>
    </dgm:pt>
    <dgm:pt modelId="{67C18313-ECB1-481E-84B0-C5DDE72D3B8A}" type="parTrans" cxnId="{F6B1D710-60BB-45F3-A37F-5BCF74E99176}">
      <dgm:prSet/>
      <dgm:spPr/>
      <dgm:t>
        <a:bodyPr/>
        <a:lstStyle/>
        <a:p>
          <a:endParaRPr lang="tr-TR"/>
        </a:p>
      </dgm:t>
    </dgm:pt>
    <dgm:pt modelId="{2C86FF9A-49D6-4E6D-AD64-1BFF73014899}" type="sibTrans" cxnId="{F6B1D710-60BB-45F3-A37F-5BCF74E99176}">
      <dgm:prSet/>
      <dgm:spPr/>
      <dgm:t>
        <a:bodyPr/>
        <a:lstStyle/>
        <a:p>
          <a:endParaRPr lang="tr-TR"/>
        </a:p>
      </dgm:t>
    </dgm:pt>
    <dgm:pt modelId="{C6715D81-AC86-4BFD-B38C-A0AE826E7106}">
      <dgm:prSet/>
      <dgm:spPr/>
      <dgm:t>
        <a:bodyPr/>
        <a:lstStyle/>
        <a:p>
          <a:r>
            <a:rPr lang="tr-TR" smtClean="0"/>
            <a:t>MUHASEBE VE FİNANSMAN, </a:t>
          </a:r>
          <a:endParaRPr lang="tr-TR" dirty="0"/>
        </a:p>
      </dgm:t>
    </dgm:pt>
    <dgm:pt modelId="{054C74F4-C14E-468D-B1AC-B9B67CE93121}" type="parTrans" cxnId="{84C8F545-1286-49DA-8E16-243A2D8289E9}">
      <dgm:prSet/>
      <dgm:spPr/>
      <dgm:t>
        <a:bodyPr/>
        <a:lstStyle/>
        <a:p>
          <a:endParaRPr lang="tr-TR"/>
        </a:p>
      </dgm:t>
    </dgm:pt>
    <dgm:pt modelId="{A5423F25-4F2E-4496-96A4-11B6BC6C4930}" type="sibTrans" cxnId="{84C8F545-1286-49DA-8E16-243A2D8289E9}">
      <dgm:prSet/>
      <dgm:spPr/>
      <dgm:t>
        <a:bodyPr/>
        <a:lstStyle/>
        <a:p>
          <a:endParaRPr lang="tr-TR"/>
        </a:p>
      </dgm:t>
    </dgm:pt>
    <dgm:pt modelId="{A0467D8F-0D50-43A2-A3A7-1611310B6BF1}">
      <dgm:prSet/>
      <dgm:spPr/>
      <dgm:t>
        <a:bodyPr/>
        <a:lstStyle/>
        <a:p>
          <a:r>
            <a:rPr lang="tr-TR" smtClean="0"/>
            <a:t>YİYECEK İÇECEK HİZMETLERİ,</a:t>
          </a:r>
          <a:endParaRPr lang="tr-TR" dirty="0"/>
        </a:p>
      </dgm:t>
    </dgm:pt>
    <dgm:pt modelId="{1816E290-3DA8-482E-B43E-07DB44F86330}" type="parTrans" cxnId="{43249D2C-CE6C-4A39-B9CF-E2ACC2233F14}">
      <dgm:prSet/>
      <dgm:spPr/>
      <dgm:t>
        <a:bodyPr/>
        <a:lstStyle/>
        <a:p>
          <a:endParaRPr lang="tr-TR"/>
        </a:p>
      </dgm:t>
    </dgm:pt>
    <dgm:pt modelId="{A849C981-F5E1-4508-90D6-13E3BC0556C1}" type="sibTrans" cxnId="{43249D2C-CE6C-4A39-B9CF-E2ACC2233F14}">
      <dgm:prSet/>
      <dgm:spPr/>
      <dgm:t>
        <a:bodyPr/>
        <a:lstStyle/>
        <a:p>
          <a:endParaRPr lang="tr-TR"/>
        </a:p>
      </dgm:t>
    </dgm:pt>
    <dgm:pt modelId="{37CE35DE-3C5F-46FA-A0C0-E44BA73F5719}">
      <dgm:prSet/>
      <dgm:spPr/>
      <dgm:t>
        <a:bodyPr/>
        <a:lstStyle/>
        <a:p>
          <a:r>
            <a:rPr lang="tr-TR" smtClean="0"/>
            <a:t>GIDA TEKNOLOJİSİ,MODA TASARIMI</a:t>
          </a:r>
          <a:endParaRPr lang="tr-TR" dirty="0"/>
        </a:p>
      </dgm:t>
    </dgm:pt>
    <dgm:pt modelId="{82955BE6-B328-4070-99A3-7DF11E8B7130}" type="parTrans" cxnId="{7E8A594D-BB32-4D5F-A740-AAF57392A5BA}">
      <dgm:prSet/>
      <dgm:spPr/>
      <dgm:t>
        <a:bodyPr/>
        <a:lstStyle/>
        <a:p>
          <a:endParaRPr lang="tr-TR"/>
        </a:p>
      </dgm:t>
    </dgm:pt>
    <dgm:pt modelId="{1D2B0663-D589-4A65-B0B6-D1D4E7C3AF59}" type="sibTrans" cxnId="{7E8A594D-BB32-4D5F-A740-AAF57392A5BA}">
      <dgm:prSet/>
      <dgm:spPr/>
      <dgm:t>
        <a:bodyPr/>
        <a:lstStyle/>
        <a:p>
          <a:endParaRPr lang="tr-TR"/>
        </a:p>
      </dgm:t>
    </dgm:pt>
    <dgm:pt modelId="{958BE7D0-506B-47D8-8CEC-23E1CCFD7B12}">
      <dgm:prSet custT="1"/>
      <dgm:spPr/>
      <dgm:t>
        <a:bodyPr/>
        <a:lstStyle/>
        <a:p>
          <a:r>
            <a:rPr lang="tr-TR" sz="1200" smtClean="0"/>
            <a:t>ELEKTRONİK,AYAKKABİCILIK, GRAFİK, EL SANATLARI,MODA MEKAN TASARIMI,YİYECEK İÇECEK HİZMETLERİ V.B. OLMAK ÜZERE 27 ALAN VE 141 DALDA İHTİYAÇ HALİİNDE ALAN AÇILMAKTADIR.</a:t>
          </a:r>
          <a:endParaRPr lang="tr-TR" sz="1200" dirty="0"/>
        </a:p>
      </dgm:t>
    </dgm:pt>
    <dgm:pt modelId="{188CF0C2-A1AD-4D2A-B498-84ED440B2458}" type="parTrans" cxnId="{02B15EFC-294F-4839-B42B-21E3331659D9}">
      <dgm:prSet/>
      <dgm:spPr/>
      <dgm:t>
        <a:bodyPr/>
        <a:lstStyle/>
        <a:p>
          <a:endParaRPr lang="tr-TR"/>
        </a:p>
      </dgm:t>
    </dgm:pt>
    <dgm:pt modelId="{A1A04E43-AF0C-40D2-AE6C-3CC1E4350B26}" type="sibTrans" cxnId="{02B15EFC-294F-4839-B42B-21E3331659D9}">
      <dgm:prSet/>
      <dgm:spPr/>
      <dgm:t>
        <a:bodyPr/>
        <a:lstStyle/>
        <a:p>
          <a:endParaRPr lang="tr-TR"/>
        </a:p>
      </dgm:t>
    </dgm:pt>
    <dgm:pt modelId="{EDD5CEB2-9083-4407-87D7-3A68FD450B30}">
      <dgm:prSet custT="1"/>
      <dgm:spPr/>
      <dgm:t>
        <a:bodyPr/>
        <a:lstStyle/>
        <a:p>
          <a:r>
            <a:rPr lang="tr-TR" sz="1200" b="1" dirty="0" smtClean="0"/>
            <a:t>NOT: EK YERLEŞTİRME DÖNEMİNDE TERCİHE GÖRE AÇILACAKTIR.</a:t>
          </a:r>
          <a:endParaRPr lang="tr-TR" sz="1200" b="1" dirty="0"/>
        </a:p>
      </dgm:t>
    </dgm:pt>
    <dgm:pt modelId="{004AC25F-138D-4F91-B37D-FEF37F846310}" type="parTrans" cxnId="{CB14C4EA-B4E5-4642-989D-0C3D6AC9D3D6}">
      <dgm:prSet/>
      <dgm:spPr/>
      <dgm:t>
        <a:bodyPr/>
        <a:lstStyle/>
        <a:p>
          <a:endParaRPr lang="tr-TR"/>
        </a:p>
      </dgm:t>
    </dgm:pt>
    <dgm:pt modelId="{6481C5C0-98D3-47D0-9E44-194F8AAC5251}" type="sibTrans" cxnId="{CB14C4EA-B4E5-4642-989D-0C3D6AC9D3D6}">
      <dgm:prSet/>
      <dgm:spPr/>
      <dgm:t>
        <a:bodyPr/>
        <a:lstStyle/>
        <a:p>
          <a:endParaRPr lang="tr-TR"/>
        </a:p>
      </dgm:t>
    </dgm:pt>
    <dgm:pt modelId="{18E63C67-DBF1-4DA2-A2AD-12C01AF0909F}">
      <dgm:prSet/>
      <dgm:spPr/>
      <dgm:t>
        <a:bodyPr/>
        <a:lstStyle/>
        <a:p>
          <a:r>
            <a:rPr lang="tr-TR" dirty="0" smtClean="0"/>
            <a:t>ULAŞTIRMA HİZMETLERİ VE LOJİSTİK</a:t>
          </a:r>
          <a:endParaRPr lang="tr-TR" dirty="0"/>
        </a:p>
      </dgm:t>
    </dgm:pt>
    <dgm:pt modelId="{D1E1A963-7959-4F7E-A77E-CC6289E96E9A}" type="parTrans" cxnId="{ECB2D944-9148-41B8-B3E6-4EA9F2C9F60A}">
      <dgm:prSet/>
      <dgm:spPr/>
      <dgm:t>
        <a:bodyPr/>
        <a:lstStyle/>
        <a:p>
          <a:endParaRPr lang="tr-TR"/>
        </a:p>
      </dgm:t>
    </dgm:pt>
    <dgm:pt modelId="{BF066318-922F-4418-AE8C-8A03F39F5083}" type="sibTrans" cxnId="{ECB2D944-9148-41B8-B3E6-4EA9F2C9F60A}">
      <dgm:prSet/>
      <dgm:spPr/>
      <dgm:t>
        <a:bodyPr/>
        <a:lstStyle/>
        <a:p>
          <a:endParaRPr lang="tr-TR"/>
        </a:p>
      </dgm:t>
    </dgm:pt>
    <dgm:pt modelId="{A48B4F9A-FF80-4343-949D-B322A357655D}">
      <dgm:prSet/>
      <dgm:spPr/>
      <dgm:t>
        <a:bodyPr/>
        <a:lstStyle/>
        <a:p>
          <a:r>
            <a:rPr lang="tr-TR" dirty="0" smtClean="0"/>
            <a:t>EL SANATLARI TEKNOLOJİSİ</a:t>
          </a:r>
          <a:endParaRPr lang="tr-TR" dirty="0"/>
        </a:p>
      </dgm:t>
    </dgm:pt>
    <dgm:pt modelId="{4107E8EF-9379-4201-812A-BD8CC0321927}" type="parTrans" cxnId="{F7D469D6-4C21-4EAC-B9FC-B28911E29373}">
      <dgm:prSet/>
      <dgm:spPr/>
      <dgm:t>
        <a:bodyPr/>
        <a:lstStyle/>
        <a:p>
          <a:endParaRPr lang="tr-TR"/>
        </a:p>
      </dgm:t>
    </dgm:pt>
    <dgm:pt modelId="{88306CD7-0E26-4DF9-8AA5-0476E7BC36F3}" type="sibTrans" cxnId="{F7D469D6-4C21-4EAC-B9FC-B28911E29373}">
      <dgm:prSet/>
      <dgm:spPr/>
      <dgm:t>
        <a:bodyPr/>
        <a:lstStyle/>
        <a:p>
          <a:endParaRPr lang="tr-TR"/>
        </a:p>
      </dgm:t>
    </dgm:pt>
    <dgm:pt modelId="{40419F67-5EBA-4483-8AD3-FEA67BD06BC4}">
      <dgm:prSet/>
      <dgm:spPr/>
      <dgm:t>
        <a:bodyPr/>
        <a:lstStyle/>
        <a:p>
          <a:r>
            <a:rPr lang="tr-TR" dirty="0" smtClean="0"/>
            <a:t>HAYVAN YETİŞTİRİCİLİĞİ VE SAĞLIĞI                   </a:t>
          </a:r>
          <a:endParaRPr lang="tr-TR" dirty="0"/>
        </a:p>
      </dgm:t>
    </dgm:pt>
    <dgm:pt modelId="{85B7587D-F224-4EA6-BF31-B4440817F20C}" type="parTrans" cxnId="{CF4393C2-A1E3-4A84-ACA8-D82703A3E206}">
      <dgm:prSet/>
      <dgm:spPr/>
      <dgm:t>
        <a:bodyPr/>
        <a:lstStyle/>
        <a:p>
          <a:endParaRPr lang="tr-TR"/>
        </a:p>
      </dgm:t>
    </dgm:pt>
    <dgm:pt modelId="{B8278C74-EC59-45CE-9CFF-26B53231DFD7}" type="sibTrans" cxnId="{CF4393C2-A1E3-4A84-ACA8-D82703A3E206}">
      <dgm:prSet/>
      <dgm:spPr/>
      <dgm:t>
        <a:bodyPr/>
        <a:lstStyle/>
        <a:p>
          <a:endParaRPr lang="tr-TR"/>
        </a:p>
      </dgm:t>
    </dgm:pt>
    <dgm:pt modelId="{5289A238-F843-4C9A-B7B5-73010066AEFA}" type="pres">
      <dgm:prSet presAssocID="{EBDCD8BE-1273-420B-B098-FC768669CF0E}" presName="Name0" presStyleCnt="0">
        <dgm:presLayoutVars>
          <dgm:dir/>
          <dgm:animLvl val="lvl"/>
          <dgm:resizeHandles val="exact"/>
        </dgm:presLayoutVars>
      </dgm:prSet>
      <dgm:spPr/>
      <dgm:t>
        <a:bodyPr/>
        <a:lstStyle/>
        <a:p>
          <a:endParaRPr lang="tr-TR"/>
        </a:p>
      </dgm:t>
    </dgm:pt>
    <dgm:pt modelId="{57E357CD-22AE-4F8D-81C4-4D13E624B0E7}" type="pres">
      <dgm:prSet presAssocID="{CFC32C10-9BCD-4709-A459-93859E793744}" presName="linNode" presStyleCnt="0"/>
      <dgm:spPr/>
      <dgm:t>
        <a:bodyPr/>
        <a:lstStyle/>
        <a:p>
          <a:endParaRPr lang="tr-TR"/>
        </a:p>
      </dgm:t>
    </dgm:pt>
    <dgm:pt modelId="{0D93A0ED-D98E-4E63-9C61-D5D876517222}" type="pres">
      <dgm:prSet presAssocID="{CFC32C10-9BCD-4709-A459-93859E793744}" presName="parentText" presStyleLbl="node1" presStyleIdx="0" presStyleCnt="3">
        <dgm:presLayoutVars>
          <dgm:chMax val="1"/>
          <dgm:bulletEnabled val="1"/>
        </dgm:presLayoutVars>
      </dgm:prSet>
      <dgm:spPr/>
      <dgm:t>
        <a:bodyPr/>
        <a:lstStyle/>
        <a:p>
          <a:endParaRPr lang="tr-TR"/>
        </a:p>
      </dgm:t>
    </dgm:pt>
    <dgm:pt modelId="{57E37AEF-1B1F-4E59-8AA6-D8FB50138F30}" type="pres">
      <dgm:prSet presAssocID="{CFC32C10-9BCD-4709-A459-93859E793744}" presName="descendantText" presStyleLbl="alignAccFollowNode1" presStyleIdx="0" presStyleCnt="3">
        <dgm:presLayoutVars>
          <dgm:bulletEnabled val="1"/>
        </dgm:presLayoutVars>
      </dgm:prSet>
      <dgm:spPr/>
      <dgm:t>
        <a:bodyPr/>
        <a:lstStyle/>
        <a:p>
          <a:endParaRPr lang="tr-TR"/>
        </a:p>
      </dgm:t>
    </dgm:pt>
    <dgm:pt modelId="{8493E41E-67BF-4F3A-8DFB-11E4E06F9DAE}" type="pres">
      <dgm:prSet presAssocID="{44773867-3CB5-4A1A-A76E-895893CA02D8}" presName="sp" presStyleCnt="0"/>
      <dgm:spPr/>
      <dgm:t>
        <a:bodyPr/>
        <a:lstStyle/>
        <a:p>
          <a:endParaRPr lang="tr-TR"/>
        </a:p>
      </dgm:t>
    </dgm:pt>
    <dgm:pt modelId="{78B73505-7B63-4062-B4F9-1C5EF4759901}" type="pres">
      <dgm:prSet presAssocID="{EE4826CD-65F4-4F03-BBE8-A4F3575E8BED}" presName="linNode" presStyleCnt="0"/>
      <dgm:spPr/>
      <dgm:t>
        <a:bodyPr/>
        <a:lstStyle/>
        <a:p>
          <a:endParaRPr lang="tr-TR"/>
        </a:p>
      </dgm:t>
    </dgm:pt>
    <dgm:pt modelId="{F7200973-9DD9-4000-A0D9-8BBEBC8811BA}" type="pres">
      <dgm:prSet presAssocID="{EE4826CD-65F4-4F03-BBE8-A4F3575E8BED}" presName="parentText" presStyleLbl="node1" presStyleIdx="1" presStyleCnt="3">
        <dgm:presLayoutVars>
          <dgm:chMax val="1"/>
          <dgm:bulletEnabled val="1"/>
        </dgm:presLayoutVars>
      </dgm:prSet>
      <dgm:spPr/>
      <dgm:t>
        <a:bodyPr/>
        <a:lstStyle/>
        <a:p>
          <a:endParaRPr lang="tr-TR"/>
        </a:p>
      </dgm:t>
    </dgm:pt>
    <dgm:pt modelId="{0B71DDCB-DAB0-4576-8FD9-A4087977A1CD}" type="pres">
      <dgm:prSet presAssocID="{EE4826CD-65F4-4F03-BBE8-A4F3575E8BED}" presName="descendantText" presStyleLbl="alignAccFollowNode1" presStyleIdx="1" presStyleCnt="3">
        <dgm:presLayoutVars>
          <dgm:bulletEnabled val="1"/>
        </dgm:presLayoutVars>
      </dgm:prSet>
      <dgm:spPr/>
      <dgm:t>
        <a:bodyPr/>
        <a:lstStyle/>
        <a:p>
          <a:endParaRPr lang="tr-TR"/>
        </a:p>
      </dgm:t>
    </dgm:pt>
    <dgm:pt modelId="{A28299F7-DB4F-4060-82BB-3930AEA92701}" type="pres">
      <dgm:prSet presAssocID="{24A90A46-4F3D-4187-8201-FCC7A091EFB9}" presName="sp" presStyleCnt="0"/>
      <dgm:spPr/>
      <dgm:t>
        <a:bodyPr/>
        <a:lstStyle/>
        <a:p>
          <a:endParaRPr lang="tr-TR"/>
        </a:p>
      </dgm:t>
    </dgm:pt>
    <dgm:pt modelId="{D6ED1433-4A2E-4447-A053-B14866663497}" type="pres">
      <dgm:prSet presAssocID="{254E0F5D-D136-42C9-BB36-49674B1D3D8B}" presName="linNode" presStyleCnt="0"/>
      <dgm:spPr/>
      <dgm:t>
        <a:bodyPr/>
        <a:lstStyle/>
        <a:p>
          <a:endParaRPr lang="tr-TR"/>
        </a:p>
      </dgm:t>
    </dgm:pt>
    <dgm:pt modelId="{59347CEF-E225-4A2E-B0E3-C579F137B0E0}" type="pres">
      <dgm:prSet presAssocID="{254E0F5D-D136-42C9-BB36-49674B1D3D8B}" presName="parentText" presStyleLbl="node1" presStyleIdx="2" presStyleCnt="3">
        <dgm:presLayoutVars>
          <dgm:chMax val="1"/>
          <dgm:bulletEnabled val="1"/>
        </dgm:presLayoutVars>
      </dgm:prSet>
      <dgm:spPr/>
      <dgm:t>
        <a:bodyPr/>
        <a:lstStyle/>
        <a:p>
          <a:endParaRPr lang="tr-TR"/>
        </a:p>
      </dgm:t>
    </dgm:pt>
    <dgm:pt modelId="{7E7DDA38-CB88-42A4-ACE1-B6770FB59941}" type="pres">
      <dgm:prSet presAssocID="{254E0F5D-D136-42C9-BB36-49674B1D3D8B}" presName="descendantText" presStyleLbl="alignAccFollowNode1" presStyleIdx="2" presStyleCnt="3" custScaleY="125569">
        <dgm:presLayoutVars>
          <dgm:bulletEnabled val="1"/>
        </dgm:presLayoutVars>
      </dgm:prSet>
      <dgm:spPr/>
      <dgm:t>
        <a:bodyPr/>
        <a:lstStyle/>
        <a:p>
          <a:endParaRPr lang="tr-TR"/>
        </a:p>
      </dgm:t>
    </dgm:pt>
  </dgm:ptLst>
  <dgm:cxnLst>
    <dgm:cxn modelId="{7E8A594D-BB32-4D5F-A740-AAF57392A5BA}" srcId="{EE4826CD-65F4-4F03-BBE8-A4F3575E8BED}" destId="{37CE35DE-3C5F-46FA-A0C0-E44BA73F5719}" srcOrd="3" destOrd="0" parTransId="{82955BE6-B328-4070-99A3-7DF11E8B7130}" sibTransId="{1D2B0663-D589-4A65-B0B6-D1D4E7C3AF59}"/>
    <dgm:cxn modelId="{36C66362-5374-44D5-A79A-FD2FC4BC09CF}" type="presOf" srcId="{C6715D81-AC86-4BFD-B38C-A0AE826E7106}" destId="{57E37AEF-1B1F-4E59-8AA6-D8FB50138F30}" srcOrd="0" destOrd="1" presId="urn:microsoft.com/office/officeart/2005/8/layout/vList5"/>
    <dgm:cxn modelId="{F6B1D710-60BB-45F3-A37F-5BCF74E99176}" srcId="{254E0F5D-D136-42C9-BB36-49674B1D3D8B}" destId="{B6511E9A-2DF2-4B82-8655-37E45D9178B6}" srcOrd="0" destOrd="0" parTransId="{67C18313-ECB1-481E-84B0-C5DDE72D3B8A}" sibTransId="{2C86FF9A-49D6-4E6D-AD64-1BFF73014899}"/>
    <dgm:cxn modelId="{66A40228-A5C8-4F31-879C-4A6748A53045}" type="presOf" srcId="{958BE7D0-506B-47D8-8CEC-23E1CCFD7B12}" destId="{7E7DDA38-CB88-42A4-ACE1-B6770FB59941}" srcOrd="0" destOrd="1" presId="urn:microsoft.com/office/officeart/2005/8/layout/vList5"/>
    <dgm:cxn modelId="{ECB2D944-9148-41B8-B3E6-4EA9F2C9F60A}" srcId="{CFC32C10-9BCD-4709-A459-93859E793744}" destId="{18E63C67-DBF1-4DA2-A2AD-12C01AF0909F}" srcOrd="2" destOrd="0" parTransId="{D1E1A963-7959-4F7E-A77E-CC6289E96E9A}" sibTransId="{BF066318-922F-4418-AE8C-8A03F39F5083}"/>
    <dgm:cxn modelId="{BADA0B01-9C60-42C6-9165-9E0451CF15C8}" type="presOf" srcId="{61ADA382-B5CB-4DE6-B5D5-D4B45BA13B22}" destId="{0B71DDCB-DAB0-4576-8FD9-A4087977A1CD}" srcOrd="0" destOrd="0" presId="urn:microsoft.com/office/officeart/2005/8/layout/vList5"/>
    <dgm:cxn modelId="{9F5FCD6B-8C44-4F09-8863-410329709387}" type="presOf" srcId="{EBDCD8BE-1273-420B-B098-FC768669CF0E}" destId="{5289A238-F843-4C9A-B7B5-73010066AEFA}" srcOrd="0" destOrd="0" presId="urn:microsoft.com/office/officeart/2005/8/layout/vList5"/>
    <dgm:cxn modelId="{0BB878A1-B126-49E6-8837-A4BD91414828}" type="presOf" srcId="{37CE35DE-3C5F-46FA-A0C0-E44BA73F5719}" destId="{0B71DDCB-DAB0-4576-8FD9-A4087977A1CD}" srcOrd="0" destOrd="3" presId="urn:microsoft.com/office/officeart/2005/8/layout/vList5"/>
    <dgm:cxn modelId="{84C8F545-1286-49DA-8E16-243A2D8289E9}" srcId="{CFC32C10-9BCD-4709-A459-93859E793744}" destId="{C6715D81-AC86-4BFD-B38C-A0AE826E7106}" srcOrd="1" destOrd="0" parTransId="{054C74F4-C14E-468D-B1AC-B9B67CE93121}" sibTransId="{A5423F25-4F2E-4496-96A4-11B6BC6C4930}"/>
    <dgm:cxn modelId="{6043718B-8022-4678-8A7F-84788EFFA082}" type="presOf" srcId="{A0467D8F-0D50-43A2-A3A7-1611310B6BF1}" destId="{0B71DDCB-DAB0-4576-8FD9-A4087977A1CD}" srcOrd="0" destOrd="1" presId="urn:microsoft.com/office/officeart/2005/8/layout/vList5"/>
    <dgm:cxn modelId="{097BE561-CCB5-4290-88A3-EB74156B8FFA}" type="presOf" srcId="{254E0F5D-D136-42C9-BB36-49674B1D3D8B}" destId="{59347CEF-E225-4A2E-B0E3-C579F137B0E0}" srcOrd="0" destOrd="0" presId="urn:microsoft.com/office/officeart/2005/8/layout/vList5"/>
    <dgm:cxn modelId="{7CE89D33-AA7A-4D10-A293-9A8664AC033C}" srcId="{CFC32C10-9BCD-4709-A459-93859E793744}" destId="{EE05CEC5-2BD7-48D6-989D-9190C8B49389}" srcOrd="0" destOrd="0" parTransId="{2EEFBF01-DBF1-4CC2-962B-CC31BE39B3B4}" sibTransId="{8C9C6A02-564A-4B12-86EC-57923BAAA85D}"/>
    <dgm:cxn modelId="{CF4393C2-A1E3-4A84-ACA8-D82703A3E206}" srcId="{CFC32C10-9BCD-4709-A459-93859E793744}" destId="{40419F67-5EBA-4483-8AD3-FEA67BD06BC4}" srcOrd="3" destOrd="0" parTransId="{85B7587D-F224-4EA6-BF31-B4440817F20C}" sibTransId="{B8278C74-EC59-45CE-9CFF-26B53231DFD7}"/>
    <dgm:cxn modelId="{CB14C4EA-B4E5-4642-989D-0C3D6AC9D3D6}" srcId="{254E0F5D-D136-42C9-BB36-49674B1D3D8B}" destId="{EDD5CEB2-9083-4407-87D7-3A68FD450B30}" srcOrd="2" destOrd="0" parTransId="{004AC25F-138D-4F91-B37D-FEF37F846310}" sibTransId="{6481C5C0-98D3-47D0-9E44-194F8AAC5251}"/>
    <dgm:cxn modelId="{609CACFB-73B1-4DF2-9DC1-C356F36FFD31}" type="presOf" srcId="{A48B4F9A-FF80-4343-949D-B322A357655D}" destId="{0B71DDCB-DAB0-4576-8FD9-A4087977A1CD}" srcOrd="0" destOrd="2" presId="urn:microsoft.com/office/officeart/2005/8/layout/vList5"/>
    <dgm:cxn modelId="{BBD099AE-916E-4BFF-AF6C-DE8CAD51543A}" srcId="{EE4826CD-65F4-4F03-BBE8-A4F3575E8BED}" destId="{61ADA382-B5CB-4DE6-B5D5-D4B45BA13B22}" srcOrd="0" destOrd="0" parTransId="{A84B12B5-AD8C-4755-B4B1-D35225B4FB08}" sibTransId="{E9B06915-C846-47A6-8725-89F544EAA5E4}"/>
    <dgm:cxn modelId="{B2EA6F81-F3E0-4416-8F5E-0C4D91B46302}" type="presOf" srcId="{EE4826CD-65F4-4F03-BBE8-A4F3575E8BED}" destId="{F7200973-9DD9-4000-A0D9-8BBEBC8811BA}" srcOrd="0" destOrd="0" presId="urn:microsoft.com/office/officeart/2005/8/layout/vList5"/>
    <dgm:cxn modelId="{F94C4454-D933-47A5-8D72-70F0D664145C}" type="presOf" srcId="{EE05CEC5-2BD7-48D6-989D-9190C8B49389}" destId="{57E37AEF-1B1F-4E59-8AA6-D8FB50138F30}" srcOrd="0" destOrd="0" presId="urn:microsoft.com/office/officeart/2005/8/layout/vList5"/>
    <dgm:cxn modelId="{79401483-15C1-474C-8E49-98365506CABA}" type="presOf" srcId="{CFC32C10-9BCD-4709-A459-93859E793744}" destId="{0D93A0ED-D98E-4E63-9C61-D5D876517222}" srcOrd="0" destOrd="0" presId="urn:microsoft.com/office/officeart/2005/8/layout/vList5"/>
    <dgm:cxn modelId="{DF654047-D928-454E-993A-73974C17E475}" srcId="{EBDCD8BE-1273-420B-B098-FC768669CF0E}" destId="{EE4826CD-65F4-4F03-BBE8-A4F3575E8BED}" srcOrd="1" destOrd="0" parTransId="{38B7D1C4-D3DD-45C4-8902-F1F9C167F1B3}" sibTransId="{24A90A46-4F3D-4187-8201-FCC7A091EFB9}"/>
    <dgm:cxn modelId="{02B15EFC-294F-4839-B42B-21E3331659D9}" srcId="{254E0F5D-D136-42C9-BB36-49674B1D3D8B}" destId="{958BE7D0-506B-47D8-8CEC-23E1CCFD7B12}" srcOrd="1" destOrd="0" parTransId="{188CF0C2-A1AD-4D2A-B498-84ED440B2458}" sibTransId="{A1A04E43-AF0C-40D2-AE6C-3CC1E4350B26}"/>
    <dgm:cxn modelId="{43249D2C-CE6C-4A39-B9CF-E2ACC2233F14}" srcId="{EE4826CD-65F4-4F03-BBE8-A4F3575E8BED}" destId="{A0467D8F-0D50-43A2-A3A7-1611310B6BF1}" srcOrd="1" destOrd="0" parTransId="{1816E290-3DA8-482E-B43E-07DB44F86330}" sibTransId="{A849C981-F5E1-4508-90D6-13E3BC0556C1}"/>
    <dgm:cxn modelId="{6C48A299-8278-4A3C-AFDF-4E5A5F21D7C2}" type="presOf" srcId="{B6511E9A-2DF2-4B82-8655-37E45D9178B6}" destId="{7E7DDA38-CB88-42A4-ACE1-B6770FB59941}" srcOrd="0" destOrd="0" presId="urn:microsoft.com/office/officeart/2005/8/layout/vList5"/>
    <dgm:cxn modelId="{B2E7D535-D935-421E-9BDA-3F55DFC86968}" type="presOf" srcId="{40419F67-5EBA-4483-8AD3-FEA67BD06BC4}" destId="{57E37AEF-1B1F-4E59-8AA6-D8FB50138F30}" srcOrd="0" destOrd="3" presId="urn:microsoft.com/office/officeart/2005/8/layout/vList5"/>
    <dgm:cxn modelId="{593A68A0-1B7C-48B2-8C82-32FFCE1AF308}" type="presOf" srcId="{EDD5CEB2-9083-4407-87D7-3A68FD450B30}" destId="{7E7DDA38-CB88-42A4-ACE1-B6770FB59941}" srcOrd="0" destOrd="2" presId="urn:microsoft.com/office/officeart/2005/8/layout/vList5"/>
    <dgm:cxn modelId="{C58C3651-7FC9-491E-A12B-51143BA77B52}" srcId="{EBDCD8BE-1273-420B-B098-FC768669CF0E}" destId="{254E0F5D-D136-42C9-BB36-49674B1D3D8B}" srcOrd="2" destOrd="0" parTransId="{B0C513AA-8051-4EC2-B8E3-844ED54A564A}" sibTransId="{98923363-B1A9-461B-99C5-FD63BD3D21F1}"/>
    <dgm:cxn modelId="{F7D469D6-4C21-4EAC-B9FC-B28911E29373}" srcId="{EE4826CD-65F4-4F03-BBE8-A4F3575E8BED}" destId="{A48B4F9A-FF80-4343-949D-B322A357655D}" srcOrd="2" destOrd="0" parTransId="{4107E8EF-9379-4201-812A-BD8CC0321927}" sibTransId="{88306CD7-0E26-4DF9-8AA5-0476E7BC36F3}"/>
    <dgm:cxn modelId="{1CBB7ABC-79B3-454D-958D-A183A94A1125}" srcId="{EBDCD8BE-1273-420B-B098-FC768669CF0E}" destId="{CFC32C10-9BCD-4709-A459-93859E793744}" srcOrd="0" destOrd="0" parTransId="{A5E3CC75-60AC-40A1-B17D-E205AB511277}" sibTransId="{44773867-3CB5-4A1A-A76E-895893CA02D8}"/>
    <dgm:cxn modelId="{5AAEEF9C-F9EB-440F-BB24-C62107A42A5A}" type="presOf" srcId="{18E63C67-DBF1-4DA2-A2AD-12C01AF0909F}" destId="{57E37AEF-1B1F-4E59-8AA6-D8FB50138F30}" srcOrd="0" destOrd="2" presId="urn:microsoft.com/office/officeart/2005/8/layout/vList5"/>
    <dgm:cxn modelId="{BB181EFA-4F30-43CA-B54E-531471781C9F}" type="presParOf" srcId="{5289A238-F843-4C9A-B7B5-73010066AEFA}" destId="{57E357CD-22AE-4F8D-81C4-4D13E624B0E7}" srcOrd="0" destOrd="0" presId="urn:microsoft.com/office/officeart/2005/8/layout/vList5"/>
    <dgm:cxn modelId="{9A66210A-F18E-4307-9B0D-0C0DF276CB15}" type="presParOf" srcId="{57E357CD-22AE-4F8D-81C4-4D13E624B0E7}" destId="{0D93A0ED-D98E-4E63-9C61-D5D876517222}" srcOrd="0" destOrd="0" presId="urn:microsoft.com/office/officeart/2005/8/layout/vList5"/>
    <dgm:cxn modelId="{B8DB1D18-421F-4817-99A8-6E15CE44E7B9}" type="presParOf" srcId="{57E357CD-22AE-4F8D-81C4-4D13E624B0E7}" destId="{57E37AEF-1B1F-4E59-8AA6-D8FB50138F30}" srcOrd="1" destOrd="0" presId="urn:microsoft.com/office/officeart/2005/8/layout/vList5"/>
    <dgm:cxn modelId="{6BDC8EC2-BAFA-495F-906D-7FBB3E315216}" type="presParOf" srcId="{5289A238-F843-4C9A-B7B5-73010066AEFA}" destId="{8493E41E-67BF-4F3A-8DFB-11E4E06F9DAE}" srcOrd="1" destOrd="0" presId="urn:microsoft.com/office/officeart/2005/8/layout/vList5"/>
    <dgm:cxn modelId="{5D3DC1F2-B4AD-424B-BD85-472F2E15F661}" type="presParOf" srcId="{5289A238-F843-4C9A-B7B5-73010066AEFA}" destId="{78B73505-7B63-4062-B4F9-1C5EF4759901}" srcOrd="2" destOrd="0" presId="urn:microsoft.com/office/officeart/2005/8/layout/vList5"/>
    <dgm:cxn modelId="{5508C761-F5A6-4D33-8A14-63A72D66D7A8}" type="presParOf" srcId="{78B73505-7B63-4062-B4F9-1C5EF4759901}" destId="{F7200973-9DD9-4000-A0D9-8BBEBC8811BA}" srcOrd="0" destOrd="0" presId="urn:microsoft.com/office/officeart/2005/8/layout/vList5"/>
    <dgm:cxn modelId="{1F2A6BC9-7BF2-4B12-98A4-8D404FDEA348}" type="presParOf" srcId="{78B73505-7B63-4062-B4F9-1C5EF4759901}" destId="{0B71DDCB-DAB0-4576-8FD9-A4087977A1CD}" srcOrd="1" destOrd="0" presId="urn:microsoft.com/office/officeart/2005/8/layout/vList5"/>
    <dgm:cxn modelId="{3D5B486C-A6EA-4718-84C2-9D59766D3B75}" type="presParOf" srcId="{5289A238-F843-4C9A-B7B5-73010066AEFA}" destId="{A28299F7-DB4F-4060-82BB-3930AEA92701}" srcOrd="3" destOrd="0" presId="urn:microsoft.com/office/officeart/2005/8/layout/vList5"/>
    <dgm:cxn modelId="{048AC275-0DAD-439E-8185-AC3F991E43B8}" type="presParOf" srcId="{5289A238-F843-4C9A-B7B5-73010066AEFA}" destId="{D6ED1433-4A2E-4447-A053-B14866663497}" srcOrd="4" destOrd="0" presId="urn:microsoft.com/office/officeart/2005/8/layout/vList5"/>
    <dgm:cxn modelId="{EF45895B-1B52-4BB3-9B42-40893A3472D4}" type="presParOf" srcId="{D6ED1433-4A2E-4447-A053-B14866663497}" destId="{59347CEF-E225-4A2E-B0E3-C579F137B0E0}" srcOrd="0" destOrd="0" presId="urn:microsoft.com/office/officeart/2005/8/layout/vList5"/>
    <dgm:cxn modelId="{C664366C-B307-416E-AE8F-AD0F05498E12}" type="presParOf" srcId="{D6ED1433-4A2E-4447-A053-B14866663497}" destId="{7E7DDA38-CB88-42A4-ACE1-B6770FB599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C53C0-D5A3-4C3F-B315-BFA7D1BFFD7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F65F7027-A2FB-4EF8-8A13-5EB647B56A85}">
      <dgm:prSet phldrT="[Metin]" custT="1"/>
      <dgm:spPr/>
      <dgm:t>
        <a:bodyPr/>
        <a:lstStyle/>
        <a:p>
          <a:r>
            <a:rPr lang="tr-TR" sz="1600" smtClean="0"/>
            <a:t>ALİ NİĞDE ANADOLU İMAM HATİP LİSESİ</a:t>
          </a:r>
          <a:endParaRPr lang="tr-TR" sz="1800" dirty="0"/>
        </a:p>
      </dgm:t>
    </dgm:pt>
    <dgm:pt modelId="{223B65FC-97C3-48B0-9942-1C5325369CED}" type="parTrans" cxnId="{B7161C38-A3D3-419C-AB5C-2EA786F09283}">
      <dgm:prSet/>
      <dgm:spPr/>
      <dgm:t>
        <a:bodyPr/>
        <a:lstStyle/>
        <a:p>
          <a:endParaRPr lang="tr-TR"/>
        </a:p>
      </dgm:t>
    </dgm:pt>
    <dgm:pt modelId="{CAD7E6D1-4D96-43E4-AFF0-632F38DAAC03}" type="sibTrans" cxnId="{B7161C38-A3D3-419C-AB5C-2EA786F09283}">
      <dgm:prSet/>
      <dgm:spPr/>
      <dgm:t>
        <a:bodyPr/>
        <a:lstStyle/>
        <a:p>
          <a:endParaRPr lang="tr-TR"/>
        </a:p>
      </dgm:t>
    </dgm:pt>
    <dgm:pt modelId="{1B6C8F65-7235-487F-8477-FA4D8F55BF87}">
      <dgm:prSet phldrT="[Metin]"/>
      <dgm:spPr/>
      <dgm:t>
        <a:bodyPr/>
        <a:lstStyle/>
        <a:p>
          <a:r>
            <a:rPr lang="tr-TR" dirty="0" smtClean="0"/>
            <a:t>DİN SINIFLARI,SAYISAL SINIFLAR</a:t>
          </a:r>
          <a:endParaRPr lang="tr-TR" dirty="0"/>
        </a:p>
      </dgm:t>
    </dgm:pt>
    <dgm:pt modelId="{501748B2-6382-441F-B936-9076703224ED}" type="parTrans" cxnId="{3E2FAC07-60B6-4A4F-8E43-EFC1F95B8375}">
      <dgm:prSet/>
      <dgm:spPr/>
      <dgm:t>
        <a:bodyPr/>
        <a:lstStyle/>
        <a:p>
          <a:endParaRPr lang="tr-TR"/>
        </a:p>
      </dgm:t>
    </dgm:pt>
    <dgm:pt modelId="{9AFF1F39-3593-4F86-B323-6184AD0AD159}" type="sibTrans" cxnId="{3E2FAC07-60B6-4A4F-8E43-EFC1F95B8375}">
      <dgm:prSet/>
      <dgm:spPr/>
      <dgm:t>
        <a:bodyPr/>
        <a:lstStyle/>
        <a:p>
          <a:endParaRPr lang="tr-TR"/>
        </a:p>
      </dgm:t>
    </dgm:pt>
    <dgm:pt modelId="{51DAD3D7-7B07-43FC-8A88-3FD2799D9BAB}">
      <dgm:prSet phldrT="[Metin]" custT="1"/>
      <dgm:spPr/>
      <dgm:t>
        <a:bodyPr/>
        <a:lstStyle/>
        <a:p>
          <a:r>
            <a:rPr lang="tr-TR" sz="1600" dirty="0" smtClean="0"/>
            <a:t>KİRAZ ÇOK PROGRAMLI ANADOLU MESLEK  LİSESİ</a:t>
          </a:r>
          <a:endParaRPr lang="tr-TR" sz="1600" dirty="0"/>
        </a:p>
      </dgm:t>
    </dgm:pt>
    <dgm:pt modelId="{BE5B50D2-FE16-4168-9520-F31F671EFBA3}" type="parTrans" cxnId="{5FA80248-ED1A-4678-A2D0-6A1B247016CF}">
      <dgm:prSet/>
      <dgm:spPr/>
      <dgm:t>
        <a:bodyPr/>
        <a:lstStyle/>
        <a:p>
          <a:endParaRPr lang="tr-TR"/>
        </a:p>
      </dgm:t>
    </dgm:pt>
    <dgm:pt modelId="{97E57EDD-2495-4B8D-A8A7-AD774D301DFA}" type="sibTrans" cxnId="{5FA80248-ED1A-4678-A2D0-6A1B247016CF}">
      <dgm:prSet/>
      <dgm:spPr/>
      <dgm:t>
        <a:bodyPr/>
        <a:lstStyle/>
        <a:p>
          <a:endParaRPr lang="tr-TR"/>
        </a:p>
      </dgm:t>
    </dgm:pt>
    <dgm:pt modelId="{E101CF10-BAC4-46A4-8E4C-BEDD81B84F2E}">
      <dgm:prSet phldrT="[Metin]" custT="1"/>
      <dgm:spPr/>
      <dgm:t>
        <a:bodyPr/>
        <a:lstStyle/>
        <a:p>
          <a:r>
            <a:rPr lang="tr-TR" sz="1400" b="1" smtClean="0"/>
            <a:t>BİLİŞİM TEKNOLOJİLERİ,</a:t>
          </a:r>
          <a:endParaRPr lang="tr-TR" sz="1400" b="1" dirty="0"/>
        </a:p>
      </dgm:t>
    </dgm:pt>
    <dgm:pt modelId="{089AD67D-8FF7-4FAD-AEE2-6A669BC966DC}" type="parTrans" cxnId="{539D71A0-A3F3-45B9-87A1-C75D70694D8D}">
      <dgm:prSet/>
      <dgm:spPr/>
      <dgm:t>
        <a:bodyPr/>
        <a:lstStyle/>
        <a:p>
          <a:endParaRPr lang="tr-TR"/>
        </a:p>
      </dgm:t>
    </dgm:pt>
    <dgm:pt modelId="{AF00FBA7-3F12-4DF4-94B0-8139E3DDE007}" type="sibTrans" cxnId="{539D71A0-A3F3-45B9-87A1-C75D70694D8D}">
      <dgm:prSet/>
      <dgm:spPr/>
      <dgm:t>
        <a:bodyPr/>
        <a:lstStyle/>
        <a:p>
          <a:endParaRPr lang="tr-TR"/>
        </a:p>
      </dgm:t>
    </dgm:pt>
    <dgm:pt modelId="{656AFFC9-2D8D-43A4-9239-FC03D7560E57}">
      <dgm:prSet phldrT="[Metin]" custT="1"/>
      <dgm:spPr/>
      <dgm:t>
        <a:bodyPr/>
        <a:lstStyle/>
        <a:p>
          <a:r>
            <a:rPr lang="tr-TR" sz="1400" b="1" dirty="0" smtClean="0"/>
            <a:t>ELEKTRİK VE ELEKTRONİK TEKNOLOJİLERİ,                     </a:t>
          </a:r>
          <a:endParaRPr lang="tr-TR" sz="1400" b="1" dirty="0"/>
        </a:p>
      </dgm:t>
    </dgm:pt>
    <dgm:pt modelId="{0C45403F-9B6F-41B3-9856-AE582A956E0F}" type="parTrans" cxnId="{FA9D0530-774E-41E0-B17C-AFA9FB47CDB6}">
      <dgm:prSet/>
      <dgm:spPr/>
      <dgm:t>
        <a:bodyPr/>
        <a:lstStyle/>
        <a:p>
          <a:endParaRPr lang="tr-TR"/>
        </a:p>
      </dgm:t>
    </dgm:pt>
    <dgm:pt modelId="{C54CA214-373C-41CE-A30E-DD37AB9FD4A8}" type="sibTrans" cxnId="{FA9D0530-774E-41E0-B17C-AFA9FB47CDB6}">
      <dgm:prSet/>
      <dgm:spPr/>
      <dgm:t>
        <a:bodyPr/>
        <a:lstStyle/>
        <a:p>
          <a:endParaRPr lang="tr-TR"/>
        </a:p>
      </dgm:t>
    </dgm:pt>
    <dgm:pt modelId="{DF35DF7D-D2BE-4BED-B2DC-9F7B125403DC}">
      <dgm:prSet phldrT="[Metin]" custT="1"/>
      <dgm:spPr/>
      <dgm:t>
        <a:bodyPr/>
        <a:lstStyle/>
        <a:p>
          <a:r>
            <a:rPr lang="tr-TR" sz="1400" smtClean="0"/>
            <a:t>KİRAZ MESLEKİ VE TEKNİK ANADOLU LİSESİ</a:t>
          </a:r>
          <a:endParaRPr lang="tr-TR" sz="1600" dirty="0"/>
        </a:p>
      </dgm:t>
    </dgm:pt>
    <dgm:pt modelId="{91439B8E-8EAB-4A42-9399-FDE732459F7E}" type="parTrans" cxnId="{F500ECA9-0CCB-4288-9102-2684C4865E99}">
      <dgm:prSet/>
      <dgm:spPr/>
      <dgm:t>
        <a:bodyPr/>
        <a:lstStyle/>
        <a:p>
          <a:endParaRPr lang="tr-TR"/>
        </a:p>
      </dgm:t>
    </dgm:pt>
    <dgm:pt modelId="{282E3299-1072-4D47-B3D7-FD8EFEA45241}" type="sibTrans" cxnId="{F500ECA9-0CCB-4288-9102-2684C4865E99}">
      <dgm:prSet/>
      <dgm:spPr/>
      <dgm:t>
        <a:bodyPr/>
        <a:lstStyle/>
        <a:p>
          <a:endParaRPr lang="tr-TR"/>
        </a:p>
      </dgm:t>
    </dgm:pt>
    <dgm:pt modelId="{74C3221F-7A50-4884-8493-254F5D610759}">
      <dgm:prSet phldrT="[Metin]" custT="1"/>
      <dgm:spPr/>
      <dgm:t>
        <a:bodyPr/>
        <a:lstStyle/>
        <a:p>
          <a:r>
            <a:rPr lang="tr-TR" sz="1600" b="1" dirty="0" smtClean="0"/>
            <a:t>EBE YARDIMCILIĞI,</a:t>
          </a:r>
          <a:endParaRPr lang="tr-TR" sz="1600" b="1" dirty="0"/>
        </a:p>
      </dgm:t>
    </dgm:pt>
    <dgm:pt modelId="{7E514741-F2B5-4366-840E-3377686B7FEE}" type="parTrans" cxnId="{26C084E9-8998-4002-8A8D-2E5C91AA3C1E}">
      <dgm:prSet/>
      <dgm:spPr/>
      <dgm:t>
        <a:bodyPr/>
        <a:lstStyle/>
        <a:p>
          <a:endParaRPr lang="tr-TR"/>
        </a:p>
      </dgm:t>
    </dgm:pt>
    <dgm:pt modelId="{33FDD7DA-2E0E-426F-956D-45BBF305235A}" type="sibTrans" cxnId="{26C084E9-8998-4002-8A8D-2E5C91AA3C1E}">
      <dgm:prSet/>
      <dgm:spPr/>
      <dgm:t>
        <a:bodyPr/>
        <a:lstStyle/>
        <a:p>
          <a:endParaRPr lang="tr-TR"/>
        </a:p>
      </dgm:t>
    </dgm:pt>
    <dgm:pt modelId="{10733E41-408F-40A8-8AC8-7E6EEF7BA105}">
      <dgm:prSet phldrT="[Metin]" custT="1"/>
      <dgm:spPr/>
      <dgm:t>
        <a:bodyPr/>
        <a:lstStyle/>
        <a:p>
          <a:r>
            <a:rPr lang="tr-TR" sz="1600" b="1" dirty="0" smtClean="0"/>
            <a:t>HAYVAN YETİŞTİRİCİLİĞİ VE </a:t>
          </a:r>
          <a:r>
            <a:rPr lang="tr-TR" sz="1600" b="1" dirty="0" smtClean="0">
              <a:solidFill>
                <a:schemeClr val="tx1"/>
              </a:solidFill>
            </a:rPr>
            <a:t>SAĞLIĞI</a:t>
          </a:r>
          <a:r>
            <a:rPr lang="tr-TR" sz="1600" b="1" dirty="0" smtClean="0">
              <a:solidFill>
                <a:srgbClr val="C00000"/>
              </a:solidFill>
            </a:rPr>
            <a:t>-Bu bölüm LGS puanı ile öğrenci almaktadır.</a:t>
          </a:r>
          <a:endParaRPr lang="tr-TR" sz="1600" b="1" dirty="0">
            <a:solidFill>
              <a:srgbClr val="C00000"/>
            </a:solidFill>
          </a:endParaRPr>
        </a:p>
      </dgm:t>
    </dgm:pt>
    <dgm:pt modelId="{D65CB608-DF5B-4129-BD59-E403A0AE6C28}" type="parTrans" cxnId="{B4B1AE21-35EE-4979-B134-DC7356A2462E}">
      <dgm:prSet/>
      <dgm:spPr/>
      <dgm:t>
        <a:bodyPr/>
        <a:lstStyle/>
        <a:p>
          <a:endParaRPr lang="tr-TR"/>
        </a:p>
      </dgm:t>
    </dgm:pt>
    <dgm:pt modelId="{20B8EB01-BC78-4702-AEF6-94C98096374B}" type="sibTrans" cxnId="{B4B1AE21-35EE-4979-B134-DC7356A2462E}">
      <dgm:prSet/>
      <dgm:spPr/>
      <dgm:t>
        <a:bodyPr/>
        <a:lstStyle/>
        <a:p>
          <a:endParaRPr lang="tr-TR"/>
        </a:p>
      </dgm:t>
    </dgm:pt>
    <dgm:pt modelId="{F9CE99DF-7D2E-48D9-8834-5FCC6D287DB2}">
      <dgm:prSet custT="1"/>
      <dgm:spPr/>
      <dgm:t>
        <a:bodyPr/>
        <a:lstStyle/>
        <a:p>
          <a:r>
            <a:rPr lang="tr-TR" sz="1600" b="1" dirty="0" smtClean="0"/>
            <a:t>SAĞLIK BAKIM TEKNİSYENLİĞİ,                                                     </a:t>
          </a:r>
          <a:endParaRPr lang="tr-TR" sz="1600" b="1" dirty="0"/>
        </a:p>
      </dgm:t>
    </dgm:pt>
    <dgm:pt modelId="{87FD32EE-EFBD-4D23-A66E-AD5563618549}" type="parTrans" cxnId="{43F9294B-5144-409D-AF5F-9DEB7503F520}">
      <dgm:prSet/>
      <dgm:spPr/>
      <dgm:t>
        <a:bodyPr/>
        <a:lstStyle/>
        <a:p>
          <a:endParaRPr lang="tr-TR"/>
        </a:p>
      </dgm:t>
    </dgm:pt>
    <dgm:pt modelId="{228E9D0E-3FBB-48F9-BBEE-BF4161CECF74}" type="sibTrans" cxnId="{43F9294B-5144-409D-AF5F-9DEB7503F520}">
      <dgm:prSet/>
      <dgm:spPr/>
      <dgm:t>
        <a:bodyPr/>
        <a:lstStyle/>
        <a:p>
          <a:endParaRPr lang="tr-TR"/>
        </a:p>
      </dgm:t>
    </dgm:pt>
    <dgm:pt modelId="{0AEC35FC-1764-47DC-B95F-6539CD14AD1F}">
      <dgm:prSet/>
      <dgm:spPr/>
      <dgm:t>
        <a:bodyPr/>
        <a:lstStyle/>
        <a:p>
          <a:r>
            <a:rPr lang="tr-TR" dirty="0" smtClean="0"/>
            <a:t>SÖZEL ,EŞİT AĞIRLIK ,DİL SINIFLARI</a:t>
          </a:r>
          <a:endParaRPr lang="tr-TR" dirty="0"/>
        </a:p>
      </dgm:t>
    </dgm:pt>
    <dgm:pt modelId="{C3237CEA-8EF1-4154-A2A0-60FED742E3FF}" type="parTrans" cxnId="{6405366E-2B05-4A9E-9356-92840D610FD5}">
      <dgm:prSet/>
      <dgm:spPr/>
      <dgm:t>
        <a:bodyPr/>
        <a:lstStyle/>
        <a:p>
          <a:endParaRPr lang="tr-TR"/>
        </a:p>
      </dgm:t>
    </dgm:pt>
    <dgm:pt modelId="{A8A272A8-00AE-471C-918E-D27827E20A3F}" type="sibTrans" cxnId="{6405366E-2B05-4A9E-9356-92840D610FD5}">
      <dgm:prSet/>
      <dgm:spPr/>
      <dgm:t>
        <a:bodyPr/>
        <a:lstStyle/>
        <a:p>
          <a:endParaRPr lang="tr-TR"/>
        </a:p>
      </dgm:t>
    </dgm:pt>
    <dgm:pt modelId="{A355E755-2992-4628-8929-ACC039E1E655}">
      <dgm:prSet phldrT="[Metin]" custT="1"/>
      <dgm:spPr/>
      <dgm:t>
        <a:bodyPr/>
        <a:lstStyle/>
        <a:p>
          <a:r>
            <a:rPr lang="tr-TR" sz="1400" b="1" dirty="0" smtClean="0"/>
            <a:t>GIDA TEKNOLOJİLERİ,</a:t>
          </a:r>
          <a:endParaRPr lang="tr-TR" sz="1400" b="1" dirty="0"/>
        </a:p>
      </dgm:t>
    </dgm:pt>
    <dgm:pt modelId="{AFFB6B65-3F6B-421A-9AA8-8D8699EB5605}" type="parTrans" cxnId="{FC4BE4E2-EBCC-407B-BADE-AE6FDF0BE5F7}">
      <dgm:prSet/>
      <dgm:spPr/>
      <dgm:t>
        <a:bodyPr/>
        <a:lstStyle/>
        <a:p>
          <a:endParaRPr lang="tr-TR"/>
        </a:p>
      </dgm:t>
    </dgm:pt>
    <dgm:pt modelId="{67C84D70-3D45-488E-BB3A-4A9C392BA4C4}" type="sibTrans" cxnId="{FC4BE4E2-EBCC-407B-BADE-AE6FDF0BE5F7}">
      <dgm:prSet/>
      <dgm:spPr/>
      <dgm:t>
        <a:bodyPr/>
        <a:lstStyle/>
        <a:p>
          <a:endParaRPr lang="tr-TR"/>
        </a:p>
      </dgm:t>
    </dgm:pt>
    <dgm:pt modelId="{BF2ED687-9E63-48E2-80BF-C335DB01CDEB}">
      <dgm:prSet phldrT="[Metin]" custT="1"/>
      <dgm:spPr/>
      <dgm:t>
        <a:bodyPr/>
        <a:lstStyle/>
        <a:p>
          <a:r>
            <a:rPr lang="tr-TR" sz="1400" b="1" dirty="0" smtClean="0"/>
            <a:t>ÇOCUK GELİŞİMİ VE EĞİTİMİ, </a:t>
          </a:r>
          <a:endParaRPr lang="tr-TR" sz="1400" b="1" dirty="0"/>
        </a:p>
      </dgm:t>
    </dgm:pt>
    <dgm:pt modelId="{8241CE04-0650-4B6C-A18D-C6F4E0DE1C12}" type="parTrans" cxnId="{157236F2-60FF-4BC8-B25F-99A2716D0340}">
      <dgm:prSet/>
      <dgm:spPr/>
      <dgm:t>
        <a:bodyPr/>
        <a:lstStyle/>
        <a:p>
          <a:endParaRPr lang="tr-TR"/>
        </a:p>
      </dgm:t>
    </dgm:pt>
    <dgm:pt modelId="{A8BAF4F7-D06F-4EBF-9369-0F82F70B57B3}" type="sibTrans" cxnId="{157236F2-60FF-4BC8-B25F-99A2716D0340}">
      <dgm:prSet/>
      <dgm:spPr/>
      <dgm:t>
        <a:bodyPr/>
        <a:lstStyle/>
        <a:p>
          <a:endParaRPr lang="tr-TR"/>
        </a:p>
      </dgm:t>
    </dgm:pt>
    <dgm:pt modelId="{50FBB185-E319-448B-ACEA-C05DE7062B0D}">
      <dgm:prSet phldrT="[Metin]" custT="1"/>
      <dgm:spPr/>
      <dgm:t>
        <a:bodyPr/>
        <a:lstStyle/>
        <a:p>
          <a:r>
            <a:rPr lang="tr-TR" sz="1600" b="1" dirty="0" smtClean="0"/>
            <a:t>HEMŞİRE YARDIMCILIĞI</a:t>
          </a:r>
          <a:endParaRPr lang="tr-TR" sz="1600" b="1" dirty="0"/>
        </a:p>
      </dgm:t>
    </dgm:pt>
    <dgm:pt modelId="{C113D475-AA9A-460E-B360-3CDD708B14EA}" type="parTrans" cxnId="{1D7F4A6E-C0AF-4E1B-90C1-E059D6F1076F}">
      <dgm:prSet/>
      <dgm:spPr/>
      <dgm:t>
        <a:bodyPr/>
        <a:lstStyle/>
        <a:p>
          <a:endParaRPr lang="tr-TR"/>
        </a:p>
      </dgm:t>
    </dgm:pt>
    <dgm:pt modelId="{BE0553E3-4DE7-4E1C-AFB6-69A7EDAD970F}" type="sibTrans" cxnId="{1D7F4A6E-C0AF-4E1B-90C1-E059D6F1076F}">
      <dgm:prSet/>
      <dgm:spPr/>
      <dgm:t>
        <a:bodyPr/>
        <a:lstStyle/>
        <a:p>
          <a:endParaRPr lang="tr-TR"/>
        </a:p>
      </dgm:t>
    </dgm:pt>
    <dgm:pt modelId="{F7AF9351-CCAA-44C8-AFF8-F4F917435B77}">
      <dgm:prSet phldrT="[Metin]" custT="1"/>
      <dgm:spPr/>
      <dgm:t>
        <a:bodyPr/>
        <a:lstStyle/>
        <a:p>
          <a:endParaRPr lang="tr-TR" sz="1600" b="1" dirty="0"/>
        </a:p>
      </dgm:t>
    </dgm:pt>
    <dgm:pt modelId="{5AA06DF7-DC91-468E-8A2A-670457631191}" type="parTrans" cxnId="{193AB46C-D736-43D4-B7BE-93E7734FCA27}">
      <dgm:prSet/>
      <dgm:spPr/>
      <dgm:t>
        <a:bodyPr/>
        <a:lstStyle/>
        <a:p>
          <a:endParaRPr lang="tr-TR"/>
        </a:p>
      </dgm:t>
    </dgm:pt>
    <dgm:pt modelId="{18D10B89-09A1-41FB-AF14-EC2E49609E26}" type="sibTrans" cxnId="{193AB46C-D736-43D4-B7BE-93E7734FCA27}">
      <dgm:prSet/>
      <dgm:spPr/>
      <dgm:t>
        <a:bodyPr/>
        <a:lstStyle/>
        <a:p>
          <a:endParaRPr lang="tr-TR"/>
        </a:p>
      </dgm:t>
    </dgm:pt>
    <dgm:pt modelId="{E9493AD1-E769-4B67-8488-15A224F60944}">
      <dgm:prSet phldrT="[Metin]" custT="1"/>
      <dgm:spPr/>
      <dgm:t>
        <a:bodyPr/>
        <a:lstStyle/>
        <a:p>
          <a:endParaRPr lang="tr-TR" sz="1600" b="1" dirty="0"/>
        </a:p>
      </dgm:t>
    </dgm:pt>
    <dgm:pt modelId="{ABFFDEE2-E88F-4F1D-84D9-3C690F96FA58}" type="parTrans" cxnId="{41822B58-CC7B-4E16-9D13-4F258694E45C}">
      <dgm:prSet/>
      <dgm:spPr/>
      <dgm:t>
        <a:bodyPr/>
        <a:lstStyle/>
        <a:p>
          <a:endParaRPr lang="tr-TR"/>
        </a:p>
      </dgm:t>
    </dgm:pt>
    <dgm:pt modelId="{32143C2D-1390-4450-A38B-509C7D8BA65B}" type="sibTrans" cxnId="{41822B58-CC7B-4E16-9D13-4F258694E45C}">
      <dgm:prSet/>
      <dgm:spPr/>
      <dgm:t>
        <a:bodyPr/>
        <a:lstStyle/>
        <a:p>
          <a:endParaRPr lang="tr-TR"/>
        </a:p>
      </dgm:t>
    </dgm:pt>
    <dgm:pt modelId="{C3F85E4A-DEA0-464E-9BD8-DF845771E551}" type="pres">
      <dgm:prSet presAssocID="{5BFC53C0-D5A3-4C3F-B315-BFA7D1BFFD7B}" presName="Name0" presStyleCnt="0">
        <dgm:presLayoutVars>
          <dgm:dir/>
          <dgm:animLvl val="lvl"/>
          <dgm:resizeHandles val="exact"/>
        </dgm:presLayoutVars>
      </dgm:prSet>
      <dgm:spPr/>
      <dgm:t>
        <a:bodyPr/>
        <a:lstStyle/>
        <a:p>
          <a:endParaRPr lang="tr-TR"/>
        </a:p>
      </dgm:t>
    </dgm:pt>
    <dgm:pt modelId="{7BD59A6A-5855-4FBF-84F9-72CCB7FD5A6F}" type="pres">
      <dgm:prSet presAssocID="{F65F7027-A2FB-4EF8-8A13-5EB647B56A85}" presName="linNode" presStyleCnt="0"/>
      <dgm:spPr/>
      <dgm:t>
        <a:bodyPr/>
        <a:lstStyle/>
        <a:p>
          <a:endParaRPr lang="tr-TR"/>
        </a:p>
      </dgm:t>
    </dgm:pt>
    <dgm:pt modelId="{2373268B-D974-47F3-B8A4-553A4FAB6C05}" type="pres">
      <dgm:prSet presAssocID="{F65F7027-A2FB-4EF8-8A13-5EB647B56A85}" presName="parentText" presStyleLbl="node1" presStyleIdx="0" presStyleCnt="3" custLinFactNeighborX="12" custLinFactNeighborY="-12259">
        <dgm:presLayoutVars>
          <dgm:chMax val="1"/>
          <dgm:bulletEnabled val="1"/>
        </dgm:presLayoutVars>
      </dgm:prSet>
      <dgm:spPr/>
      <dgm:t>
        <a:bodyPr/>
        <a:lstStyle/>
        <a:p>
          <a:endParaRPr lang="tr-TR"/>
        </a:p>
      </dgm:t>
    </dgm:pt>
    <dgm:pt modelId="{AE153BB9-D156-4E7B-89FF-165B52C1DC52}" type="pres">
      <dgm:prSet presAssocID="{F65F7027-A2FB-4EF8-8A13-5EB647B56A85}" presName="descendantText" presStyleLbl="alignAccFollowNode1" presStyleIdx="0" presStyleCnt="3">
        <dgm:presLayoutVars>
          <dgm:bulletEnabled val="1"/>
        </dgm:presLayoutVars>
      </dgm:prSet>
      <dgm:spPr/>
      <dgm:t>
        <a:bodyPr/>
        <a:lstStyle/>
        <a:p>
          <a:endParaRPr lang="tr-TR"/>
        </a:p>
      </dgm:t>
    </dgm:pt>
    <dgm:pt modelId="{5D538691-3DB1-4746-82B8-39DA80E08832}" type="pres">
      <dgm:prSet presAssocID="{CAD7E6D1-4D96-43E4-AFF0-632F38DAAC03}" presName="sp" presStyleCnt="0"/>
      <dgm:spPr/>
      <dgm:t>
        <a:bodyPr/>
        <a:lstStyle/>
        <a:p>
          <a:endParaRPr lang="tr-TR"/>
        </a:p>
      </dgm:t>
    </dgm:pt>
    <dgm:pt modelId="{6EDDAF16-D0F9-420C-9A1F-CA639F0DB728}" type="pres">
      <dgm:prSet presAssocID="{51DAD3D7-7B07-43FC-8A88-3FD2799D9BAB}" presName="linNode" presStyleCnt="0"/>
      <dgm:spPr/>
      <dgm:t>
        <a:bodyPr/>
        <a:lstStyle/>
        <a:p>
          <a:endParaRPr lang="tr-TR"/>
        </a:p>
      </dgm:t>
    </dgm:pt>
    <dgm:pt modelId="{F590640E-31B0-4D5B-B890-8C2F06DDAD8A}" type="pres">
      <dgm:prSet presAssocID="{51DAD3D7-7B07-43FC-8A88-3FD2799D9BAB}" presName="parentText" presStyleLbl="node1" presStyleIdx="1" presStyleCnt="3" custScaleY="100589" custLinFactNeighborY="-5507">
        <dgm:presLayoutVars>
          <dgm:chMax val="1"/>
          <dgm:bulletEnabled val="1"/>
        </dgm:presLayoutVars>
      </dgm:prSet>
      <dgm:spPr/>
      <dgm:t>
        <a:bodyPr/>
        <a:lstStyle/>
        <a:p>
          <a:endParaRPr lang="tr-TR"/>
        </a:p>
      </dgm:t>
    </dgm:pt>
    <dgm:pt modelId="{4EBA57D2-0745-47D3-84F6-46DE059BFC1B}" type="pres">
      <dgm:prSet presAssocID="{51DAD3D7-7B07-43FC-8A88-3FD2799D9BAB}" presName="descendantText" presStyleLbl="alignAccFollowNode1" presStyleIdx="1" presStyleCnt="3" custScaleY="132261" custLinFactNeighborY="-6884">
        <dgm:presLayoutVars>
          <dgm:bulletEnabled val="1"/>
        </dgm:presLayoutVars>
      </dgm:prSet>
      <dgm:spPr/>
      <dgm:t>
        <a:bodyPr/>
        <a:lstStyle/>
        <a:p>
          <a:endParaRPr lang="tr-TR"/>
        </a:p>
      </dgm:t>
    </dgm:pt>
    <dgm:pt modelId="{D220F12D-EDA1-42D6-8DAA-CEEA81B1B6A5}" type="pres">
      <dgm:prSet presAssocID="{97E57EDD-2495-4B8D-A8A7-AD774D301DFA}" presName="sp" presStyleCnt="0"/>
      <dgm:spPr/>
      <dgm:t>
        <a:bodyPr/>
        <a:lstStyle/>
        <a:p>
          <a:endParaRPr lang="tr-TR"/>
        </a:p>
      </dgm:t>
    </dgm:pt>
    <dgm:pt modelId="{57361DBA-61F3-41E1-8617-394AAC30A4D3}" type="pres">
      <dgm:prSet presAssocID="{DF35DF7D-D2BE-4BED-B2DC-9F7B125403DC}" presName="linNode" presStyleCnt="0"/>
      <dgm:spPr/>
      <dgm:t>
        <a:bodyPr/>
        <a:lstStyle/>
        <a:p>
          <a:endParaRPr lang="tr-TR"/>
        </a:p>
      </dgm:t>
    </dgm:pt>
    <dgm:pt modelId="{1037D061-F3F3-44AA-BAE7-5C2A4D4289EF}" type="pres">
      <dgm:prSet presAssocID="{DF35DF7D-D2BE-4BED-B2DC-9F7B125403DC}" presName="parentText" presStyleLbl="node1" presStyleIdx="2" presStyleCnt="3" custScaleY="126509" custLinFactNeighborX="96" custLinFactNeighborY="-5872">
        <dgm:presLayoutVars>
          <dgm:chMax val="1"/>
          <dgm:bulletEnabled val="1"/>
        </dgm:presLayoutVars>
      </dgm:prSet>
      <dgm:spPr/>
      <dgm:t>
        <a:bodyPr/>
        <a:lstStyle/>
        <a:p>
          <a:endParaRPr lang="tr-TR"/>
        </a:p>
      </dgm:t>
    </dgm:pt>
    <dgm:pt modelId="{203BDAE8-D8D0-4180-A86F-EA2FFCB66EF7}" type="pres">
      <dgm:prSet presAssocID="{DF35DF7D-D2BE-4BED-B2DC-9F7B125403DC}" presName="descendantText" presStyleLbl="alignAccFollowNode1" presStyleIdx="2" presStyleCnt="3" custScaleY="127894" custLinFactNeighborY="-13099">
        <dgm:presLayoutVars>
          <dgm:bulletEnabled val="1"/>
        </dgm:presLayoutVars>
      </dgm:prSet>
      <dgm:spPr/>
      <dgm:t>
        <a:bodyPr/>
        <a:lstStyle/>
        <a:p>
          <a:endParaRPr lang="tr-TR"/>
        </a:p>
      </dgm:t>
    </dgm:pt>
  </dgm:ptLst>
  <dgm:cxnLst>
    <dgm:cxn modelId="{658B10D1-E73F-4AFE-96B7-E7CBE2FE0F26}" type="presOf" srcId="{F9CE99DF-7D2E-48D9-8834-5FCC6D287DB2}" destId="{203BDAE8-D8D0-4180-A86F-EA2FFCB66EF7}" srcOrd="0" destOrd="3" presId="urn:microsoft.com/office/officeart/2005/8/layout/vList5"/>
    <dgm:cxn modelId="{729F3BAD-F6E9-4270-B6A3-8E5F4EE396DE}" type="presOf" srcId="{656AFFC9-2D8D-43A4-9239-FC03D7560E57}" destId="{4EBA57D2-0745-47D3-84F6-46DE059BFC1B}" srcOrd="0" destOrd="1" presId="urn:microsoft.com/office/officeart/2005/8/layout/vList5"/>
    <dgm:cxn modelId="{2280ACBF-F1D7-48F8-A727-28C38475ECB1}" type="presOf" srcId="{1B6C8F65-7235-487F-8477-FA4D8F55BF87}" destId="{AE153BB9-D156-4E7B-89FF-165B52C1DC52}" srcOrd="0" destOrd="0" presId="urn:microsoft.com/office/officeart/2005/8/layout/vList5"/>
    <dgm:cxn modelId="{ADE15D87-6F17-4798-931E-ED4A27F3914A}" type="presOf" srcId="{A355E755-2992-4628-8929-ACC039E1E655}" destId="{4EBA57D2-0745-47D3-84F6-46DE059BFC1B}" srcOrd="0" destOrd="3" presId="urn:microsoft.com/office/officeart/2005/8/layout/vList5"/>
    <dgm:cxn modelId="{157236F2-60FF-4BC8-B25F-99A2716D0340}" srcId="{51DAD3D7-7B07-43FC-8A88-3FD2799D9BAB}" destId="{BF2ED687-9E63-48E2-80BF-C335DB01CDEB}" srcOrd="2" destOrd="0" parTransId="{8241CE04-0650-4B6C-A18D-C6F4E0DE1C12}" sibTransId="{A8BAF4F7-D06F-4EBF-9369-0F82F70B57B3}"/>
    <dgm:cxn modelId="{539D71A0-A3F3-45B9-87A1-C75D70694D8D}" srcId="{51DAD3D7-7B07-43FC-8A88-3FD2799D9BAB}" destId="{E101CF10-BAC4-46A4-8E4C-BEDD81B84F2E}" srcOrd="0" destOrd="0" parTransId="{089AD67D-8FF7-4FAD-AEE2-6A669BC966DC}" sibTransId="{AF00FBA7-3F12-4DF4-94B0-8139E3DDE007}"/>
    <dgm:cxn modelId="{43F9294B-5144-409D-AF5F-9DEB7503F520}" srcId="{DF35DF7D-D2BE-4BED-B2DC-9F7B125403DC}" destId="{F9CE99DF-7D2E-48D9-8834-5FCC6D287DB2}" srcOrd="3" destOrd="0" parTransId="{87FD32EE-EFBD-4D23-A66E-AD5563618549}" sibTransId="{228E9D0E-3FBB-48F9-BBEE-BF4161CECF74}"/>
    <dgm:cxn modelId="{6405366E-2B05-4A9E-9356-92840D610FD5}" srcId="{F65F7027-A2FB-4EF8-8A13-5EB647B56A85}" destId="{0AEC35FC-1764-47DC-B95F-6539CD14AD1F}" srcOrd="1" destOrd="0" parTransId="{C3237CEA-8EF1-4154-A2A0-60FED742E3FF}" sibTransId="{A8A272A8-00AE-471C-918E-D27827E20A3F}"/>
    <dgm:cxn modelId="{B7161C38-A3D3-419C-AB5C-2EA786F09283}" srcId="{5BFC53C0-D5A3-4C3F-B315-BFA7D1BFFD7B}" destId="{F65F7027-A2FB-4EF8-8A13-5EB647B56A85}" srcOrd="0" destOrd="0" parTransId="{223B65FC-97C3-48B0-9942-1C5325369CED}" sibTransId="{CAD7E6D1-4D96-43E4-AFF0-632F38DAAC03}"/>
    <dgm:cxn modelId="{E26D1796-74E7-4AF6-AC70-4E4147FA66F5}" type="presOf" srcId="{51DAD3D7-7B07-43FC-8A88-3FD2799D9BAB}" destId="{F590640E-31B0-4D5B-B890-8C2F06DDAD8A}" srcOrd="0" destOrd="0" presId="urn:microsoft.com/office/officeart/2005/8/layout/vList5"/>
    <dgm:cxn modelId="{9728DE80-18ED-47B9-A129-4F2738CA5B60}" type="presOf" srcId="{F65F7027-A2FB-4EF8-8A13-5EB647B56A85}" destId="{2373268B-D974-47F3-B8A4-553A4FAB6C05}" srcOrd="0" destOrd="0" presId="urn:microsoft.com/office/officeart/2005/8/layout/vList5"/>
    <dgm:cxn modelId="{FC4BE4E2-EBCC-407B-BADE-AE6FDF0BE5F7}" srcId="{51DAD3D7-7B07-43FC-8A88-3FD2799D9BAB}" destId="{A355E755-2992-4628-8929-ACC039E1E655}" srcOrd="3" destOrd="0" parTransId="{AFFB6B65-3F6B-421A-9AA8-8D8699EB5605}" sibTransId="{67C84D70-3D45-488E-BB3A-4A9C392BA4C4}"/>
    <dgm:cxn modelId="{B4B1AE21-35EE-4979-B134-DC7356A2462E}" srcId="{DF35DF7D-D2BE-4BED-B2DC-9F7B125403DC}" destId="{10733E41-408F-40A8-8AC8-7E6EEF7BA105}" srcOrd="4" destOrd="0" parTransId="{D65CB608-DF5B-4129-BD59-E403A0AE6C28}" sibTransId="{20B8EB01-BC78-4702-AEF6-94C98096374B}"/>
    <dgm:cxn modelId="{26C084E9-8998-4002-8A8D-2E5C91AA3C1E}" srcId="{DF35DF7D-D2BE-4BED-B2DC-9F7B125403DC}" destId="{74C3221F-7A50-4884-8493-254F5D610759}" srcOrd="1" destOrd="0" parTransId="{7E514741-F2B5-4366-840E-3377686B7FEE}" sibTransId="{33FDD7DA-2E0E-426F-956D-45BBF305235A}"/>
    <dgm:cxn modelId="{193AB46C-D736-43D4-B7BE-93E7734FCA27}" srcId="{DF35DF7D-D2BE-4BED-B2DC-9F7B125403DC}" destId="{F7AF9351-CCAA-44C8-AFF8-F4F917435B77}" srcOrd="5" destOrd="0" parTransId="{5AA06DF7-DC91-468E-8A2A-670457631191}" sibTransId="{18D10B89-09A1-41FB-AF14-EC2E49609E26}"/>
    <dgm:cxn modelId="{1D7F4A6E-C0AF-4E1B-90C1-E059D6F1076F}" srcId="{DF35DF7D-D2BE-4BED-B2DC-9F7B125403DC}" destId="{50FBB185-E319-448B-ACEA-C05DE7062B0D}" srcOrd="2" destOrd="0" parTransId="{C113D475-AA9A-460E-B360-3CDD708B14EA}" sibTransId="{BE0553E3-4DE7-4E1C-AFB6-69A7EDAD970F}"/>
    <dgm:cxn modelId="{4FD8FD27-BD53-4266-B25E-E68887B2C725}" type="presOf" srcId="{50FBB185-E319-448B-ACEA-C05DE7062B0D}" destId="{203BDAE8-D8D0-4180-A86F-EA2FFCB66EF7}" srcOrd="0" destOrd="2" presId="urn:microsoft.com/office/officeart/2005/8/layout/vList5"/>
    <dgm:cxn modelId="{F500ECA9-0CCB-4288-9102-2684C4865E99}" srcId="{5BFC53C0-D5A3-4C3F-B315-BFA7D1BFFD7B}" destId="{DF35DF7D-D2BE-4BED-B2DC-9F7B125403DC}" srcOrd="2" destOrd="0" parTransId="{91439B8E-8EAB-4A42-9399-FDE732459F7E}" sibTransId="{282E3299-1072-4D47-B3D7-FD8EFEA45241}"/>
    <dgm:cxn modelId="{5C762357-925F-4A0D-A309-AEAB2A5AFFFD}" type="presOf" srcId="{10733E41-408F-40A8-8AC8-7E6EEF7BA105}" destId="{203BDAE8-D8D0-4180-A86F-EA2FFCB66EF7}" srcOrd="0" destOrd="4" presId="urn:microsoft.com/office/officeart/2005/8/layout/vList5"/>
    <dgm:cxn modelId="{FA9D0530-774E-41E0-B17C-AFA9FB47CDB6}" srcId="{51DAD3D7-7B07-43FC-8A88-3FD2799D9BAB}" destId="{656AFFC9-2D8D-43A4-9239-FC03D7560E57}" srcOrd="1" destOrd="0" parTransId="{0C45403F-9B6F-41B3-9856-AE582A956E0F}" sibTransId="{C54CA214-373C-41CE-A30E-DD37AB9FD4A8}"/>
    <dgm:cxn modelId="{2EC91BE2-CC7B-4788-BBAB-19F55E93A092}" type="presOf" srcId="{DF35DF7D-D2BE-4BED-B2DC-9F7B125403DC}" destId="{1037D061-F3F3-44AA-BAE7-5C2A4D4289EF}" srcOrd="0" destOrd="0" presId="urn:microsoft.com/office/officeart/2005/8/layout/vList5"/>
    <dgm:cxn modelId="{B46347B0-93B4-49A4-BFCA-F4FC347497AC}" type="presOf" srcId="{E101CF10-BAC4-46A4-8E4C-BEDD81B84F2E}" destId="{4EBA57D2-0745-47D3-84F6-46DE059BFC1B}" srcOrd="0" destOrd="0" presId="urn:microsoft.com/office/officeart/2005/8/layout/vList5"/>
    <dgm:cxn modelId="{870A0F41-758A-4E4E-87FD-D8BD3378A97B}" type="presOf" srcId="{5BFC53C0-D5A3-4C3F-B315-BFA7D1BFFD7B}" destId="{C3F85E4A-DEA0-464E-9BD8-DF845771E551}" srcOrd="0" destOrd="0" presId="urn:microsoft.com/office/officeart/2005/8/layout/vList5"/>
    <dgm:cxn modelId="{F5872D2D-4CCA-4C01-A3C5-BB269635EDF3}" type="presOf" srcId="{E9493AD1-E769-4B67-8488-15A224F60944}" destId="{203BDAE8-D8D0-4180-A86F-EA2FFCB66EF7}" srcOrd="0" destOrd="0" presId="urn:microsoft.com/office/officeart/2005/8/layout/vList5"/>
    <dgm:cxn modelId="{45F63424-970C-4714-8626-72796CA10C73}" type="presOf" srcId="{0AEC35FC-1764-47DC-B95F-6539CD14AD1F}" destId="{AE153BB9-D156-4E7B-89FF-165B52C1DC52}" srcOrd="0" destOrd="1" presId="urn:microsoft.com/office/officeart/2005/8/layout/vList5"/>
    <dgm:cxn modelId="{41822B58-CC7B-4E16-9D13-4F258694E45C}" srcId="{DF35DF7D-D2BE-4BED-B2DC-9F7B125403DC}" destId="{E9493AD1-E769-4B67-8488-15A224F60944}" srcOrd="0" destOrd="0" parTransId="{ABFFDEE2-E88F-4F1D-84D9-3C690F96FA58}" sibTransId="{32143C2D-1390-4450-A38B-509C7D8BA65B}"/>
    <dgm:cxn modelId="{3E2FAC07-60B6-4A4F-8E43-EFC1F95B8375}" srcId="{F65F7027-A2FB-4EF8-8A13-5EB647B56A85}" destId="{1B6C8F65-7235-487F-8477-FA4D8F55BF87}" srcOrd="0" destOrd="0" parTransId="{501748B2-6382-441F-B936-9076703224ED}" sibTransId="{9AFF1F39-3593-4F86-B323-6184AD0AD159}"/>
    <dgm:cxn modelId="{A03869E6-105E-4897-A19B-1CA2447DEE86}" type="presOf" srcId="{BF2ED687-9E63-48E2-80BF-C335DB01CDEB}" destId="{4EBA57D2-0745-47D3-84F6-46DE059BFC1B}" srcOrd="0" destOrd="2" presId="urn:microsoft.com/office/officeart/2005/8/layout/vList5"/>
    <dgm:cxn modelId="{02E46521-FD3B-499B-B4B4-35E046DC22F0}" type="presOf" srcId="{F7AF9351-CCAA-44C8-AFF8-F4F917435B77}" destId="{203BDAE8-D8D0-4180-A86F-EA2FFCB66EF7}" srcOrd="0" destOrd="5" presId="urn:microsoft.com/office/officeart/2005/8/layout/vList5"/>
    <dgm:cxn modelId="{C6307016-B839-4099-A827-8F91566EA9FE}" type="presOf" srcId="{74C3221F-7A50-4884-8493-254F5D610759}" destId="{203BDAE8-D8D0-4180-A86F-EA2FFCB66EF7}" srcOrd="0" destOrd="1" presId="urn:microsoft.com/office/officeart/2005/8/layout/vList5"/>
    <dgm:cxn modelId="{5FA80248-ED1A-4678-A2D0-6A1B247016CF}" srcId="{5BFC53C0-D5A3-4C3F-B315-BFA7D1BFFD7B}" destId="{51DAD3D7-7B07-43FC-8A88-3FD2799D9BAB}" srcOrd="1" destOrd="0" parTransId="{BE5B50D2-FE16-4168-9520-F31F671EFBA3}" sibTransId="{97E57EDD-2495-4B8D-A8A7-AD774D301DFA}"/>
    <dgm:cxn modelId="{A7070430-813D-4E82-BB97-5123E3518E1A}" type="presParOf" srcId="{C3F85E4A-DEA0-464E-9BD8-DF845771E551}" destId="{7BD59A6A-5855-4FBF-84F9-72CCB7FD5A6F}" srcOrd="0" destOrd="0" presId="urn:microsoft.com/office/officeart/2005/8/layout/vList5"/>
    <dgm:cxn modelId="{C2D4446F-A0A0-4C47-B824-9E47C17224DE}" type="presParOf" srcId="{7BD59A6A-5855-4FBF-84F9-72CCB7FD5A6F}" destId="{2373268B-D974-47F3-B8A4-553A4FAB6C05}" srcOrd="0" destOrd="0" presId="urn:microsoft.com/office/officeart/2005/8/layout/vList5"/>
    <dgm:cxn modelId="{92E55CA5-79AA-4A29-8054-D22BCC3BF64E}" type="presParOf" srcId="{7BD59A6A-5855-4FBF-84F9-72CCB7FD5A6F}" destId="{AE153BB9-D156-4E7B-89FF-165B52C1DC52}" srcOrd="1" destOrd="0" presId="urn:microsoft.com/office/officeart/2005/8/layout/vList5"/>
    <dgm:cxn modelId="{63BB24B4-B851-45B5-A9A1-554791348665}" type="presParOf" srcId="{C3F85E4A-DEA0-464E-9BD8-DF845771E551}" destId="{5D538691-3DB1-4746-82B8-39DA80E08832}" srcOrd="1" destOrd="0" presId="urn:microsoft.com/office/officeart/2005/8/layout/vList5"/>
    <dgm:cxn modelId="{5FF02333-A407-471D-AD50-871FB874D976}" type="presParOf" srcId="{C3F85E4A-DEA0-464E-9BD8-DF845771E551}" destId="{6EDDAF16-D0F9-420C-9A1F-CA639F0DB728}" srcOrd="2" destOrd="0" presId="urn:microsoft.com/office/officeart/2005/8/layout/vList5"/>
    <dgm:cxn modelId="{1873DF61-E538-40BF-AF8A-6DAF4687D709}" type="presParOf" srcId="{6EDDAF16-D0F9-420C-9A1F-CA639F0DB728}" destId="{F590640E-31B0-4D5B-B890-8C2F06DDAD8A}" srcOrd="0" destOrd="0" presId="urn:microsoft.com/office/officeart/2005/8/layout/vList5"/>
    <dgm:cxn modelId="{A474607E-8964-463F-B26B-A9F1A471D9F3}" type="presParOf" srcId="{6EDDAF16-D0F9-420C-9A1F-CA639F0DB728}" destId="{4EBA57D2-0745-47D3-84F6-46DE059BFC1B}" srcOrd="1" destOrd="0" presId="urn:microsoft.com/office/officeart/2005/8/layout/vList5"/>
    <dgm:cxn modelId="{A1FB41EF-BE15-45E7-B90E-52AB2E2708EA}" type="presParOf" srcId="{C3F85E4A-DEA0-464E-9BD8-DF845771E551}" destId="{D220F12D-EDA1-42D6-8DAA-CEEA81B1B6A5}" srcOrd="3" destOrd="0" presId="urn:microsoft.com/office/officeart/2005/8/layout/vList5"/>
    <dgm:cxn modelId="{26AA4D0C-4B0A-4C30-9DE5-F4832CDA2773}" type="presParOf" srcId="{C3F85E4A-DEA0-464E-9BD8-DF845771E551}" destId="{57361DBA-61F3-41E1-8617-394AAC30A4D3}" srcOrd="4" destOrd="0" presId="urn:microsoft.com/office/officeart/2005/8/layout/vList5"/>
    <dgm:cxn modelId="{44D133E5-9EB1-4A38-A723-33054CA4A89E}" type="presParOf" srcId="{57361DBA-61F3-41E1-8617-394AAC30A4D3}" destId="{1037D061-F3F3-44AA-BAE7-5C2A4D4289EF}" srcOrd="0" destOrd="0" presId="urn:microsoft.com/office/officeart/2005/8/layout/vList5"/>
    <dgm:cxn modelId="{2BF25012-C125-41C2-8615-8CA20C17392C}" type="presParOf" srcId="{57361DBA-61F3-41E1-8617-394AAC30A4D3}" destId="{203BDAE8-D8D0-4180-A86F-EA2FFCB66E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2E77F-56A7-4724-9F82-CD127EE2144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EF75C327-ADC0-4D3B-9816-62E0AA4E0A54}">
      <dgm:prSet phldrT="[Metin]" custT="1"/>
      <dgm:spPr/>
      <dgm:t>
        <a:bodyPr/>
        <a:lstStyle/>
        <a:p>
          <a:r>
            <a:rPr lang="tr-TR" sz="1600" smtClean="0"/>
            <a:t>CUMHURİYET ÇOK PROGRAMLI ANADOLU LİSESİ                            KONTENJAN</a:t>
          </a:r>
          <a:endParaRPr lang="tr-TR" sz="1600" dirty="0"/>
        </a:p>
      </dgm:t>
    </dgm:pt>
    <dgm:pt modelId="{55251D0E-960A-4094-82A8-DF04CE1B7E0C}" type="parTrans" cxnId="{545359A9-C657-4C52-8CB4-ABFCD490DF02}">
      <dgm:prSet/>
      <dgm:spPr/>
      <dgm:t>
        <a:bodyPr/>
        <a:lstStyle/>
        <a:p>
          <a:endParaRPr lang="tr-TR"/>
        </a:p>
      </dgm:t>
    </dgm:pt>
    <dgm:pt modelId="{D122D2FA-F1B8-4D56-90D0-0C43E1196139}" type="sibTrans" cxnId="{545359A9-C657-4C52-8CB4-ABFCD490DF02}">
      <dgm:prSet/>
      <dgm:spPr/>
      <dgm:t>
        <a:bodyPr/>
        <a:lstStyle/>
        <a:p>
          <a:endParaRPr lang="tr-TR"/>
        </a:p>
      </dgm:t>
    </dgm:pt>
    <dgm:pt modelId="{0BEF0722-3E3D-4F6A-97C5-F4A4E06940C4}">
      <dgm:prSet phldrT="[Metin]" custT="1"/>
      <dgm:spPr/>
      <dgm:t>
        <a:bodyPr/>
        <a:lstStyle/>
        <a:p>
          <a:r>
            <a:rPr lang="tr-TR" sz="1800" smtClean="0"/>
            <a:t>BİLİŞİM TEKNOLOJİLERİ</a:t>
          </a:r>
          <a:endParaRPr lang="tr-TR" sz="1800" dirty="0"/>
        </a:p>
      </dgm:t>
    </dgm:pt>
    <dgm:pt modelId="{4F13A126-EDAE-43DE-B5F8-FD48FE4C3C09}" type="parTrans" cxnId="{BC75A6BF-6BEE-4428-BCDD-852CB9ED60FC}">
      <dgm:prSet/>
      <dgm:spPr/>
      <dgm:t>
        <a:bodyPr/>
        <a:lstStyle/>
        <a:p>
          <a:endParaRPr lang="tr-TR"/>
        </a:p>
      </dgm:t>
    </dgm:pt>
    <dgm:pt modelId="{2F853822-5E7F-4BDA-808C-C23263153E64}" type="sibTrans" cxnId="{BC75A6BF-6BEE-4428-BCDD-852CB9ED60FC}">
      <dgm:prSet/>
      <dgm:spPr/>
      <dgm:t>
        <a:bodyPr/>
        <a:lstStyle/>
        <a:p>
          <a:endParaRPr lang="tr-TR"/>
        </a:p>
      </dgm:t>
    </dgm:pt>
    <dgm:pt modelId="{E0177689-9F51-4198-A932-D2532D2EB82A}">
      <dgm:prSet phldrT="[Metin]" custT="1"/>
      <dgm:spPr/>
      <dgm:t>
        <a:bodyPr/>
        <a:lstStyle/>
        <a:p>
          <a:r>
            <a:rPr lang="tr-TR" sz="1400" smtClean="0"/>
            <a:t>ŞEHİTÜSTEĞMEN MEHMET SAKALLI ANADOLU İMAM HATİP LİSESİ                         </a:t>
          </a:r>
          <a:r>
            <a:rPr lang="tr-TR" sz="1600" smtClean="0"/>
            <a:t>KONTENJAN  </a:t>
          </a:r>
          <a:endParaRPr lang="tr-TR" sz="1600" dirty="0"/>
        </a:p>
      </dgm:t>
    </dgm:pt>
    <dgm:pt modelId="{F1FC9022-E694-4539-86B1-559D47031D3E}" type="parTrans" cxnId="{A210A086-0169-4053-B4DD-DE1C21DEA80A}">
      <dgm:prSet/>
      <dgm:spPr/>
      <dgm:t>
        <a:bodyPr/>
        <a:lstStyle/>
        <a:p>
          <a:endParaRPr lang="tr-TR"/>
        </a:p>
      </dgm:t>
    </dgm:pt>
    <dgm:pt modelId="{D02415FE-AF75-48A6-B9B4-26C3690D4DFD}" type="sibTrans" cxnId="{A210A086-0169-4053-B4DD-DE1C21DEA80A}">
      <dgm:prSet/>
      <dgm:spPr/>
      <dgm:t>
        <a:bodyPr/>
        <a:lstStyle/>
        <a:p>
          <a:endParaRPr lang="tr-TR"/>
        </a:p>
      </dgm:t>
    </dgm:pt>
    <dgm:pt modelId="{AE705FCD-80A0-4B02-B63E-3890230E1FCF}">
      <dgm:prSet phldrT="[Metin]"/>
      <dgm:spPr/>
      <dgm:t>
        <a:bodyPr/>
        <a:lstStyle/>
        <a:p>
          <a:r>
            <a:rPr lang="tr-TR" smtClean="0"/>
            <a:t>DİN SINIFLARI,SAYISAL SINIFLAR</a:t>
          </a:r>
          <a:endParaRPr lang="tr-TR" dirty="0"/>
        </a:p>
      </dgm:t>
    </dgm:pt>
    <dgm:pt modelId="{2B279684-8154-4398-AA7D-118D37E55753}" type="parTrans" cxnId="{2648E84B-1CBF-4721-BE45-EE54D4400D1D}">
      <dgm:prSet/>
      <dgm:spPr/>
      <dgm:t>
        <a:bodyPr/>
        <a:lstStyle/>
        <a:p>
          <a:endParaRPr lang="tr-TR"/>
        </a:p>
      </dgm:t>
    </dgm:pt>
    <dgm:pt modelId="{CD9095BD-C153-4C79-8328-8728EB152166}" type="sibTrans" cxnId="{2648E84B-1CBF-4721-BE45-EE54D4400D1D}">
      <dgm:prSet/>
      <dgm:spPr/>
      <dgm:t>
        <a:bodyPr/>
        <a:lstStyle/>
        <a:p>
          <a:endParaRPr lang="tr-TR"/>
        </a:p>
      </dgm:t>
    </dgm:pt>
    <dgm:pt modelId="{6A985E8E-E9EC-437F-90C1-5494AA165963}">
      <dgm:prSet phldrT="[Metin]" custT="1"/>
      <dgm:spPr/>
      <dgm:t>
        <a:bodyPr/>
        <a:lstStyle/>
        <a:p>
          <a:r>
            <a:rPr lang="tr-TR" sz="1800" smtClean="0"/>
            <a:t>MESLEKİ EĞİTİM MERKEZİ                   </a:t>
          </a:r>
          <a:endParaRPr lang="tr-TR" sz="1800" dirty="0"/>
        </a:p>
      </dgm:t>
    </dgm:pt>
    <dgm:pt modelId="{488066FC-9991-4097-943F-7488D3D5330E}" type="parTrans" cxnId="{2BABB45A-87E8-41D9-AFCC-10ECD5BAC2E4}">
      <dgm:prSet/>
      <dgm:spPr/>
      <dgm:t>
        <a:bodyPr/>
        <a:lstStyle/>
        <a:p>
          <a:endParaRPr lang="tr-TR"/>
        </a:p>
      </dgm:t>
    </dgm:pt>
    <dgm:pt modelId="{8AEF4249-588E-49F9-BDFF-00787883A8AB}" type="sibTrans" cxnId="{2BABB45A-87E8-41D9-AFCC-10ECD5BAC2E4}">
      <dgm:prSet/>
      <dgm:spPr/>
      <dgm:t>
        <a:bodyPr/>
        <a:lstStyle/>
        <a:p>
          <a:endParaRPr lang="tr-TR"/>
        </a:p>
      </dgm:t>
    </dgm:pt>
    <dgm:pt modelId="{2189BB01-44CB-4894-A60B-7DF73B30E713}">
      <dgm:prSet phldrT="[Metin]" custT="1"/>
      <dgm:spPr/>
      <dgm:t>
        <a:bodyPr/>
        <a:lstStyle/>
        <a:p>
          <a:r>
            <a:rPr lang="tr-TR" sz="1400" dirty="0" smtClean="0"/>
            <a:t>27 ALAN 141 DAL İHTİYAÇ VE TALEP DOĞRULTUSUNDA AÇILMAKTADIR  </a:t>
          </a:r>
          <a:endParaRPr lang="tr-TR" sz="1400" dirty="0"/>
        </a:p>
      </dgm:t>
    </dgm:pt>
    <dgm:pt modelId="{2AD2E857-E2B6-4B07-B290-BFC2D3B2ACD5}" type="parTrans" cxnId="{ED22C49A-F55D-4E69-8513-05E8C5DB0F95}">
      <dgm:prSet/>
      <dgm:spPr/>
      <dgm:t>
        <a:bodyPr/>
        <a:lstStyle/>
        <a:p>
          <a:endParaRPr lang="tr-TR"/>
        </a:p>
      </dgm:t>
    </dgm:pt>
    <dgm:pt modelId="{5231BF10-ABF5-4433-9295-D330AAED2AE9}" type="sibTrans" cxnId="{ED22C49A-F55D-4E69-8513-05E8C5DB0F95}">
      <dgm:prSet/>
      <dgm:spPr/>
      <dgm:t>
        <a:bodyPr/>
        <a:lstStyle/>
        <a:p>
          <a:endParaRPr lang="tr-TR"/>
        </a:p>
      </dgm:t>
    </dgm:pt>
    <dgm:pt modelId="{F5B47813-9C9E-4E85-AFDE-31BB65897ED5}">
      <dgm:prSet/>
      <dgm:spPr/>
      <dgm:t>
        <a:bodyPr/>
        <a:lstStyle/>
        <a:p>
          <a:r>
            <a:rPr lang="tr-TR" smtClean="0"/>
            <a:t>SÖZEL, EŞİT AĞIRLIK, DİL SINIFLARI</a:t>
          </a:r>
          <a:endParaRPr lang="tr-TR" dirty="0"/>
        </a:p>
      </dgm:t>
    </dgm:pt>
    <dgm:pt modelId="{D55BCB64-023F-42A5-869B-1A7289FB3A29}" type="parTrans" cxnId="{2730A801-134C-4B80-A98B-F26DC6DB71CA}">
      <dgm:prSet/>
      <dgm:spPr/>
      <dgm:t>
        <a:bodyPr/>
        <a:lstStyle/>
        <a:p>
          <a:endParaRPr lang="tr-TR"/>
        </a:p>
      </dgm:t>
    </dgm:pt>
    <dgm:pt modelId="{5D1E025F-B867-47AF-B241-7AFF3631A91A}" type="sibTrans" cxnId="{2730A801-134C-4B80-A98B-F26DC6DB71CA}">
      <dgm:prSet/>
      <dgm:spPr/>
      <dgm:t>
        <a:bodyPr/>
        <a:lstStyle/>
        <a:p>
          <a:endParaRPr lang="tr-TR"/>
        </a:p>
      </dgm:t>
    </dgm:pt>
    <dgm:pt modelId="{33AAF785-4674-49FC-8AA8-2C448A3D5D19}">
      <dgm:prSet phldrT="[Metin]" custT="1"/>
      <dgm:spPr/>
      <dgm:t>
        <a:bodyPr/>
        <a:lstStyle/>
        <a:p>
          <a:r>
            <a:rPr lang="tr-TR" sz="1400" b="1" smtClean="0"/>
            <a:t>NOT:EK YERLEŞTİRME DÖNEMİNDE TERCİHE AÇILACAKTIR.</a:t>
          </a:r>
          <a:endParaRPr lang="tr-TR" sz="1400" b="1" dirty="0"/>
        </a:p>
      </dgm:t>
    </dgm:pt>
    <dgm:pt modelId="{322C325F-693D-45A5-8F79-D356A6D2A119}" type="parTrans" cxnId="{83D70673-BC4D-41B1-BDFA-FDDC1477B0F9}">
      <dgm:prSet/>
      <dgm:spPr/>
      <dgm:t>
        <a:bodyPr/>
        <a:lstStyle/>
        <a:p>
          <a:endParaRPr lang="tr-TR"/>
        </a:p>
      </dgm:t>
    </dgm:pt>
    <dgm:pt modelId="{8F4EF231-200B-4BE1-B7F8-C26AC23B755A}" type="sibTrans" cxnId="{83D70673-BC4D-41B1-BDFA-FDDC1477B0F9}">
      <dgm:prSet/>
      <dgm:spPr/>
      <dgm:t>
        <a:bodyPr/>
        <a:lstStyle/>
        <a:p>
          <a:endParaRPr lang="tr-TR"/>
        </a:p>
      </dgm:t>
    </dgm:pt>
    <dgm:pt modelId="{EFE5CD08-6204-4105-B67A-5477CB166922}" type="pres">
      <dgm:prSet presAssocID="{C402E77F-56A7-4724-9F82-CD127EE21447}" presName="Name0" presStyleCnt="0">
        <dgm:presLayoutVars>
          <dgm:dir/>
          <dgm:animLvl val="lvl"/>
          <dgm:resizeHandles val="exact"/>
        </dgm:presLayoutVars>
      </dgm:prSet>
      <dgm:spPr/>
      <dgm:t>
        <a:bodyPr/>
        <a:lstStyle/>
        <a:p>
          <a:endParaRPr lang="tr-TR"/>
        </a:p>
      </dgm:t>
    </dgm:pt>
    <dgm:pt modelId="{7A019E1A-1291-4919-ABCF-80632F64B749}" type="pres">
      <dgm:prSet presAssocID="{EF75C327-ADC0-4D3B-9816-62E0AA4E0A54}" presName="linNode" presStyleCnt="0"/>
      <dgm:spPr/>
      <dgm:t>
        <a:bodyPr/>
        <a:lstStyle/>
        <a:p>
          <a:endParaRPr lang="tr-TR"/>
        </a:p>
      </dgm:t>
    </dgm:pt>
    <dgm:pt modelId="{176CBBCD-326D-4E2D-B20D-8A3EDB55B420}" type="pres">
      <dgm:prSet presAssocID="{EF75C327-ADC0-4D3B-9816-62E0AA4E0A54}" presName="parentText" presStyleLbl="node1" presStyleIdx="0" presStyleCnt="3">
        <dgm:presLayoutVars>
          <dgm:chMax val="1"/>
          <dgm:bulletEnabled val="1"/>
        </dgm:presLayoutVars>
      </dgm:prSet>
      <dgm:spPr/>
      <dgm:t>
        <a:bodyPr/>
        <a:lstStyle/>
        <a:p>
          <a:endParaRPr lang="tr-TR"/>
        </a:p>
      </dgm:t>
    </dgm:pt>
    <dgm:pt modelId="{F204E7DF-C46B-4CA0-844C-046AFB65B20E}" type="pres">
      <dgm:prSet presAssocID="{EF75C327-ADC0-4D3B-9816-62E0AA4E0A54}" presName="descendantText" presStyleLbl="alignAccFollowNode1" presStyleIdx="0" presStyleCnt="3">
        <dgm:presLayoutVars>
          <dgm:bulletEnabled val="1"/>
        </dgm:presLayoutVars>
      </dgm:prSet>
      <dgm:spPr/>
      <dgm:t>
        <a:bodyPr/>
        <a:lstStyle/>
        <a:p>
          <a:endParaRPr lang="tr-TR"/>
        </a:p>
      </dgm:t>
    </dgm:pt>
    <dgm:pt modelId="{F98E32DB-BF3C-436A-96B7-33432C35D541}" type="pres">
      <dgm:prSet presAssocID="{D122D2FA-F1B8-4D56-90D0-0C43E1196139}" presName="sp" presStyleCnt="0"/>
      <dgm:spPr/>
      <dgm:t>
        <a:bodyPr/>
        <a:lstStyle/>
        <a:p>
          <a:endParaRPr lang="tr-TR"/>
        </a:p>
      </dgm:t>
    </dgm:pt>
    <dgm:pt modelId="{2A1F3E93-211A-4C76-A9F8-F3D36EEB1C38}" type="pres">
      <dgm:prSet presAssocID="{E0177689-9F51-4198-A932-D2532D2EB82A}" presName="linNode" presStyleCnt="0"/>
      <dgm:spPr/>
      <dgm:t>
        <a:bodyPr/>
        <a:lstStyle/>
        <a:p>
          <a:endParaRPr lang="tr-TR"/>
        </a:p>
      </dgm:t>
    </dgm:pt>
    <dgm:pt modelId="{4B63C398-955A-418C-A098-C3C894C20CEB}" type="pres">
      <dgm:prSet presAssocID="{E0177689-9F51-4198-A932-D2532D2EB82A}" presName="parentText" presStyleLbl="node1" presStyleIdx="1" presStyleCnt="3">
        <dgm:presLayoutVars>
          <dgm:chMax val="1"/>
          <dgm:bulletEnabled val="1"/>
        </dgm:presLayoutVars>
      </dgm:prSet>
      <dgm:spPr/>
      <dgm:t>
        <a:bodyPr/>
        <a:lstStyle/>
        <a:p>
          <a:endParaRPr lang="tr-TR"/>
        </a:p>
      </dgm:t>
    </dgm:pt>
    <dgm:pt modelId="{7860B987-EE80-4DB4-BA03-B9F57154D3DB}" type="pres">
      <dgm:prSet presAssocID="{E0177689-9F51-4198-A932-D2532D2EB82A}" presName="descendantText" presStyleLbl="alignAccFollowNode1" presStyleIdx="1" presStyleCnt="3">
        <dgm:presLayoutVars>
          <dgm:bulletEnabled val="1"/>
        </dgm:presLayoutVars>
      </dgm:prSet>
      <dgm:spPr/>
      <dgm:t>
        <a:bodyPr/>
        <a:lstStyle/>
        <a:p>
          <a:endParaRPr lang="tr-TR"/>
        </a:p>
      </dgm:t>
    </dgm:pt>
    <dgm:pt modelId="{7CD4D48D-3621-467A-97D1-6E988121DEA2}" type="pres">
      <dgm:prSet presAssocID="{D02415FE-AF75-48A6-B9B4-26C3690D4DFD}" presName="sp" presStyleCnt="0"/>
      <dgm:spPr/>
      <dgm:t>
        <a:bodyPr/>
        <a:lstStyle/>
        <a:p>
          <a:endParaRPr lang="tr-TR"/>
        </a:p>
      </dgm:t>
    </dgm:pt>
    <dgm:pt modelId="{54273235-0957-43DF-B9EC-6138BCB8ECA7}" type="pres">
      <dgm:prSet presAssocID="{6A985E8E-E9EC-437F-90C1-5494AA165963}" presName="linNode" presStyleCnt="0"/>
      <dgm:spPr/>
      <dgm:t>
        <a:bodyPr/>
        <a:lstStyle/>
        <a:p>
          <a:endParaRPr lang="tr-TR"/>
        </a:p>
      </dgm:t>
    </dgm:pt>
    <dgm:pt modelId="{73417045-1858-4D87-9E8D-EB273EA52D93}" type="pres">
      <dgm:prSet presAssocID="{6A985E8E-E9EC-437F-90C1-5494AA165963}" presName="parentText" presStyleLbl="node1" presStyleIdx="2" presStyleCnt="3" custLinFactNeighborY="2212">
        <dgm:presLayoutVars>
          <dgm:chMax val="1"/>
          <dgm:bulletEnabled val="1"/>
        </dgm:presLayoutVars>
      </dgm:prSet>
      <dgm:spPr/>
      <dgm:t>
        <a:bodyPr/>
        <a:lstStyle/>
        <a:p>
          <a:endParaRPr lang="tr-TR"/>
        </a:p>
      </dgm:t>
    </dgm:pt>
    <dgm:pt modelId="{63BC08A1-8E98-4DD6-8031-9B7F34CCD72C}" type="pres">
      <dgm:prSet presAssocID="{6A985E8E-E9EC-437F-90C1-5494AA165963}" presName="descendantText" presStyleLbl="alignAccFollowNode1" presStyleIdx="2" presStyleCnt="3" custScaleY="119470">
        <dgm:presLayoutVars>
          <dgm:bulletEnabled val="1"/>
        </dgm:presLayoutVars>
      </dgm:prSet>
      <dgm:spPr/>
      <dgm:t>
        <a:bodyPr/>
        <a:lstStyle/>
        <a:p>
          <a:endParaRPr lang="tr-TR"/>
        </a:p>
      </dgm:t>
    </dgm:pt>
  </dgm:ptLst>
  <dgm:cxnLst>
    <dgm:cxn modelId="{A210A086-0169-4053-B4DD-DE1C21DEA80A}" srcId="{C402E77F-56A7-4724-9F82-CD127EE21447}" destId="{E0177689-9F51-4198-A932-D2532D2EB82A}" srcOrd="1" destOrd="0" parTransId="{F1FC9022-E694-4539-86B1-559D47031D3E}" sibTransId="{D02415FE-AF75-48A6-B9B4-26C3690D4DFD}"/>
    <dgm:cxn modelId="{83D70673-BC4D-41B1-BDFA-FDDC1477B0F9}" srcId="{6A985E8E-E9EC-437F-90C1-5494AA165963}" destId="{33AAF785-4674-49FC-8AA8-2C448A3D5D19}" srcOrd="1" destOrd="0" parTransId="{322C325F-693D-45A5-8F79-D356A6D2A119}" sibTransId="{8F4EF231-200B-4BE1-B7F8-C26AC23B755A}"/>
    <dgm:cxn modelId="{D0508BA6-8D34-4A84-967A-A34C1B78A154}" type="presOf" srcId="{F5B47813-9C9E-4E85-AFDE-31BB65897ED5}" destId="{7860B987-EE80-4DB4-BA03-B9F57154D3DB}" srcOrd="0" destOrd="1" presId="urn:microsoft.com/office/officeart/2005/8/layout/vList5"/>
    <dgm:cxn modelId="{A85B8D98-74FE-4539-8FC3-13F88EFC3301}" type="presOf" srcId="{E0177689-9F51-4198-A932-D2532D2EB82A}" destId="{4B63C398-955A-418C-A098-C3C894C20CEB}" srcOrd="0" destOrd="0" presId="urn:microsoft.com/office/officeart/2005/8/layout/vList5"/>
    <dgm:cxn modelId="{171ECB06-8E06-41C9-B05B-4F1B2A21E817}" type="presOf" srcId="{C402E77F-56A7-4724-9F82-CD127EE21447}" destId="{EFE5CD08-6204-4105-B67A-5477CB166922}" srcOrd="0" destOrd="0" presId="urn:microsoft.com/office/officeart/2005/8/layout/vList5"/>
    <dgm:cxn modelId="{4F2D2FD5-70AF-4AC7-B37D-BACBAB0D6333}" type="presOf" srcId="{EF75C327-ADC0-4D3B-9816-62E0AA4E0A54}" destId="{176CBBCD-326D-4E2D-B20D-8A3EDB55B420}" srcOrd="0" destOrd="0" presId="urn:microsoft.com/office/officeart/2005/8/layout/vList5"/>
    <dgm:cxn modelId="{AB6704F4-28AC-4675-BDDD-B1F559C795AF}" type="presOf" srcId="{6A985E8E-E9EC-437F-90C1-5494AA165963}" destId="{73417045-1858-4D87-9E8D-EB273EA52D93}" srcOrd="0" destOrd="0" presId="urn:microsoft.com/office/officeart/2005/8/layout/vList5"/>
    <dgm:cxn modelId="{C061C6B7-DF4D-4A52-A711-C4EB8FBF3210}" type="presOf" srcId="{AE705FCD-80A0-4B02-B63E-3890230E1FCF}" destId="{7860B987-EE80-4DB4-BA03-B9F57154D3DB}" srcOrd="0" destOrd="0" presId="urn:microsoft.com/office/officeart/2005/8/layout/vList5"/>
    <dgm:cxn modelId="{F685FC98-B35D-4A7A-B05E-B26F8D750349}" type="presOf" srcId="{2189BB01-44CB-4894-A60B-7DF73B30E713}" destId="{63BC08A1-8E98-4DD6-8031-9B7F34CCD72C}" srcOrd="0" destOrd="0" presId="urn:microsoft.com/office/officeart/2005/8/layout/vList5"/>
    <dgm:cxn modelId="{97A2A836-2BC7-4A54-AC68-65C0283CA3A6}" type="presOf" srcId="{33AAF785-4674-49FC-8AA8-2C448A3D5D19}" destId="{63BC08A1-8E98-4DD6-8031-9B7F34CCD72C}" srcOrd="0" destOrd="1" presId="urn:microsoft.com/office/officeart/2005/8/layout/vList5"/>
    <dgm:cxn modelId="{2730A801-134C-4B80-A98B-F26DC6DB71CA}" srcId="{E0177689-9F51-4198-A932-D2532D2EB82A}" destId="{F5B47813-9C9E-4E85-AFDE-31BB65897ED5}" srcOrd="1" destOrd="0" parTransId="{D55BCB64-023F-42A5-869B-1A7289FB3A29}" sibTransId="{5D1E025F-B867-47AF-B241-7AFF3631A91A}"/>
    <dgm:cxn modelId="{ED22C49A-F55D-4E69-8513-05E8C5DB0F95}" srcId="{6A985E8E-E9EC-437F-90C1-5494AA165963}" destId="{2189BB01-44CB-4894-A60B-7DF73B30E713}" srcOrd="0" destOrd="0" parTransId="{2AD2E857-E2B6-4B07-B290-BFC2D3B2ACD5}" sibTransId="{5231BF10-ABF5-4433-9295-D330AAED2AE9}"/>
    <dgm:cxn modelId="{2648E84B-1CBF-4721-BE45-EE54D4400D1D}" srcId="{E0177689-9F51-4198-A932-D2532D2EB82A}" destId="{AE705FCD-80A0-4B02-B63E-3890230E1FCF}" srcOrd="0" destOrd="0" parTransId="{2B279684-8154-4398-AA7D-118D37E55753}" sibTransId="{CD9095BD-C153-4C79-8328-8728EB152166}"/>
    <dgm:cxn modelId="{2BABB45A-87E8-41D9-AFCC-10ECD5BAC2E4}" srcId="{C402E77F-56A7-4724-9F82-CD127EE21447}" destId="{6A985E8E-E9EC-437F-90C1-5494AA165963}" srcOrd="2" destOrd="0" parTransId="{488066FC-9991-4097-943F-7488D3D5330E}" sibTransId="{8AEF4249-588E-49F9-BDFF-00787883A8AB}"/>
    <dgm:cxn modelId="{BC75A6BF-6BEE-4428-BCDD-852CB9ED60FC}" srcId="{EF75C327-ADC0-4D3B-9816-62E0AA4E0A54}" destId="{0BEF0722-3E3D-4F6A-97C5-F4A4E06940C4}" srcOrd="0" destOrd="0" parTransId="{4F13A126-EDAE-43DE-B5F8-FD48FE4C3C09}" sibTransId="{2F853822-5E7F-4BDA-808C-C23263153E64}"/>
    <dgm:cxn modelId="{1483C3BE-3382-4919-9A34-2C28F14558AB}" type="presOf" srcId="{0BEF0722-3E3D-4F6A-97C5-F4A4E06940C4}" destId="{F204E7DF-C46B-4CA0-844C-046AFB65B20E}" srcOrd="0" destOrd="0" presId="urn:microsoft.com/office/officeart/2005/8/layout/vList5"/>
    <dgm:cxn modelId="{545359A9-C657-4C52-8CB4-ABFCD490DF02}" srcId="{C402E77F-56A7-4724-9F82-CD127EE21447}" destId="{EF75C327-ADC0-4D3B-9816-62E0AA4E0A54}" srcOrd="0" destOrd="0" parTransId="{55251D0E-960A-4094-82A8-DF04CE1B7E0C}" sibTransId="{D122D2FA-F1B8-4D56-90D0-0C43E1196139}"/>
    <dgm:cxn modelId="{4AA711EA-F0B1-4F82-9EDB-0A3D6F2929D4}" type="presParOf" srcId="{EFE5CD08-6204-4105-B67A-5477CB166922}" destId="{7A019E1A-1291-4919-ABCF-80632F64B749}" srcOrd="0" destOrd="0" presId="urn:microsoft.com/office/officeart/2005/8/layout/vList5"/>
    <dgm:cxn modelId="{148AD84A-744C-441A-93F1-F682FA84ADE6}" type="presParOf" srcId="{7A019E1A-1291-4919-ABCF-80632F64B749}" destId="{176CBBCD-326D-4E2D-B20D-8A3EDB55B420}" srcOrd="0" destOrd="0" presId="urn:microsoft.com/office/officeart/2005/8/layout/vList5"/>
    <dgm:cxn modelId="{123EEE7D-5166-4C22-9F76-1856C033C869}" type="presParOf" srcId="{7A019E1A-1291-4919-ABCF-80632F64B749}" destId="{F204E7DF-C46B-4CA0-844C-046AFB65B20E}" srcOrd="1" destOrd="0" presId="urn:microsoft.com/office/officeart/2005/8/layout/vList5"/>
    <dgm:cxn modelId="{13B2E9EC-DB57-439A-ACFB-7A2E257EA17E}" type="presParOf" srcId="{EFE5CD08-6204-4105-B67A-5477CB166922}" destId="{F98E32DB-BF3C-436A-96B7-33432C35D541}" srcOrd="1" destOrd="0" presId="urn:microsoft.com/office/officeart/2005/8/layout/vList5"/>
    <dgm:cxn modelId="{54197984-DF61-46A2-BBC2-AD5A26FCE6CA}" type="presParOf" srcId="{EFE5CD08-6204-4105-B67A-5477CB166922}" destId="{2A1F3E93-211A-4C76-A9F8-F3D36EEB1C38}" srcOrd="2" destOrd="0" presId="urn:microsoft.com/office/officeart/2005/8/layout/vList5"/>
    <dgm:cxn modelId="{ED77E18E-EC72-41B6-A0E2-3137E7068E97}" type="presParOf" srcId="{2A1F3E93-211A-4C76-A9F8-F3D36EEB1C38}" destId="{4B63C398-955A-418C-A098-C3C894C20CEB}" srcOrd="0" destOrd="0" presId="urn:microsoft.com/office/officeart/2005/8/layout/vList5"/>
    <dgm:cxn modelId="{42104F0B-9780-4D34-BFDE-0A83A31AC0FE}" type="presParOf" srcId="{2A1F3E93-211A-4C76-A9F8-F3D36EEB1C38}" destId="{7860B987-EE80-4DB4-BA03-B9F57154D3DB}" srcOrd="1" destOrd="0" presId="urn:microsoft.com/office/officeart/2005/8/layout/vList5"/>
    <dgm:cxn modelId="{08B53A3B-E25D-429B-87FC-7751E34727D9}" type="presParOf" srcId="{EFE5CD08-6204-4105-B67A-5477CB166922}" destId="{7CD4D48D-3621-467A-97D1-6E988121DEA2}" srcOrd="3" destOrd="0" presId="urn:microsoft.com/office/officeart/2005/8/layout/vList5"/>
    <dgm:cxn modelId="{85A21EC2-918E-4715-AFB0-CA6B3436EA97}" type="presParOf" srcId="{EFE5CD08-6204-4105-B67A-5477CB166922}" destId="{54273235-0957-43DF-B9EC-6138BCB8ECA7}" srcOrd="4" destOrd="0" presId="urn:microsoft.com/office/officeart/2005/8/layout/vList5"/>
    <dgm:cxn modelId="{A7C6D988-7645-45F0-9E24-C6902B34FD2A}" type="presParOf" srcId="{54273235-0957-43DF-B9EC-6138BCB8ECA7}" destId="{73417045-1858-4D87-9E8D-EB273EA52D93}" srcOrd="0" destOrd="0" presId="urn:microsoft.com/office/officeart/2005/8/layout/vList5"/>
    <dgm:cxn modelId="{50F21598-1498-49FE-A06A-6CCFF262D7E3}" type="presParOf" srcId="{54273235-0957-43DF-B9EC-6138BCB8ECA7}" destId="{63BC08A1-8E98-4DD6-8031-9B7F34CCD7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9AEA3-0271-4866-95F1-9514E2792168}">
      <dsp:nvSpPr>
        <dsp:cNvPr id="0" name=""/>
        <dsp:cNvSpPr/>
      </dsp:nvSpPr>
      <dsp:spPr>
        <a:xfrm rot="5400000">
          <a:off x="4234302" y="-1572431"/>
          <a:ext cx="1198126" cy="434861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BİLİŞİM TEKNOLOJİLERİ, ELEKTRİK ELEKTRONİK TEKNOLOJİSİ, MAKİNE TEKNOLOJİSİ,METAL TEKNOLOJİSİ, MOBİLYA İÇ MEKAN TASARIMI, TESİSAT TEKNOLOJİSİ VE İKLİMLENDİRME</a:t>
          </a:r>
          <a:endParaRPr lang="tr-TR" sz="1400" kern="1200" dirty="0"/>
        </a:p>
      </dsp:txBody>
      <dsp:txXfrm rot="-5400000">
        <a:off x="2659059" y="61300"/>
        <a:ext cx="4290125" cy="1081150"/>
      </dsp:txXfrm>
    </dsp:sp>
    <dsp:sp modelId="{CBCED8FE-58CF-4F54-95AB-BA0930C8B66D}">
      <dsp:nvSpPr>
        <dsp:cNvPr id="0" name=""/>
        <dsp:cNvSpPr/>
      </dsp:nvSpPr>
      <dsp:spPr>
        <a:xfrm>
          <a:off x="0" y="4622"/>
          <a:ext cx="2659058" cy="1194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TİRE AHİ EVRAN M.T.A.L.                  KONTENJAN                    </a:t>
          </a:r>
          <a:endParaRPr lang="tr-TR" sz="1800" kern="1200" dirty="0"/>
        </a:p>
      </dsp:txBody>
      <dsp:txXfrm>
        <a:off x="58311" y="62933"/>
        <a:ext cx="2542436" cy="1077883"/>
      </dsp:txXfrm>
    </dsp:sp>
    <dsp:sp modelId="{BF5AF6B6-D332-459A-A0A6-E8E7815AABEE}">
      <dsp:nvSpPr>
        <dsp:cNvPr id="0" name=""/>
        <dsp:cNvSpPr/>
      </dsp:nvSpPr>
      <dsp:spPr>
        <a:xfrm rot="5400000">
          <a:off x="4549774" y="-451641"/>
          <a:ext cx="955604" cy="4731836"/>
        </a:xfrm>
        <a:prstGeom prst="round2SameRect">
          <a:avLst/>
        </a:prstGeom>
        <a:solidFill>
          <a:schemeClr val="accent2">
            <a:tint val="40000"/>
            <a:alpha val="90000"/>
            <a:hueOff val="-761858"/>
            <a:satOff val="47934"/>
            <a:lumOff val="3514"/>
            <a:alphaOff val="0"/>
          </a:schemeClr>
        </a:solidFill>
        <a:ln w="25400" cap="flat" cmpd="sng" algn="ctr">
          <a:solidFill>
            <a:schemeClr val="accent2">
              <a:tint val="40000"/>
              <a:alpha val="90000"/>
              <a:hueOff val="-761858"/>
              <a:satOff val="47934"/>
              <a:lumOff val="35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kern="1200" smtClean="0"/>
            <a:t>EBE YARDIMCILIĞI,HEMŞİRE YARDIMCILIĞI</a:t>
          </a:r>
          <a:endParaRPr lang="tr-TR" sz="1600" kern="1200" dirty="0"/>
        </a:p>
        <a:p>
          <a:pPr marL="171450" lvl="1" indent="-171450" algn="l" defTabSz="711200">
            <a:lnSpc>
              <a:spcPct val="90000"/>
            </a:lnSpc>
            <a:spcBef>
              <a:spcPct val="0"/>
            </a:spcBef>
            <a:spcAft>
              <a:spcPct val="15000"/>
            </a:spcAft>
            <a:buChar char="••"/>
          </a:pPr>
          <a:r>
            <a:rPr lang="tr-TR" sz="1600" kern="1200" smtClean="0"/>
            <a:t>SAĞLIK BAKIM TEKNİSYENLİĞİ</a:t>
          </a:r>
          <a:endParaRPr lang="tr-TR" sz="1600" kern="1200" dirty="0"/>
        </a:p>
      </dsp:txBody>
      <dsp:txXfrm rot="-5400000">
        <a:off x="2661659" y="1483123"/>
        <a:ext cx="4685187" cy="862306"/>
      </dsp:txXfrm>
    </dsp:sp>
    <dsp:sp modelId="{EDE718DC-D89B-456E-9F79-5FCF1689126E}">
      <dsp:nvSpPr>
        <dsp:cNvPr id="0" name=""/>
        <dsp:cNvSpPr/>
      </dsp:nvSpPr>
      <dsp:spPr>
        <a:xfrm>
          <a:off x="567" y="1324103"/>
          <a:ext cx="2661658" cy="1194505"/>
        </a:xfrm>
        <a:prstGeom prst="roundRect">
          <a:avLst/>
        </a:prstGeom>
        <a:solidFill>
          <a:schemeClr val="accent2">
            <a:hueOff val="-368613"/>
            <a:satOff val="44335"/>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TİRE ERSAN KİRAZOĞLU M.T.A.L. KONTENJAN                        </a:t>
          </a:r>
          <a:endParaRPr lang="tr-TR" sz="1800" kern="1200" dirty="0"/>
        </a:p>
      </dsp:txBody>
      <dsp:txXfrm>
        <a:off x="58878" y="1382414"/>
        <a:ext cx="2545036" cy="1077883"/>
      </dsp:txXfrm>
    </dsp:sp>
    <dsp:sp modelId="{ABBC38A6-2DB6-4057-9771-428F47A3E020}">
      <dsp:nvSpPr>
        <dsp:cNvPr id="0" name=""/>
        <dsp:cNvSpPr/>
      </dsp:nvSpPr>
      <dsp:spPr>
        <a:xfrm rot="5400000">
          <a:off x="4549774" y="746227"/>
          <a:ext cx="955604" cy="4731836"/>
        </a:xfrm>
        <a:prstGeom prst="round2SameRect">
          <a:avLst/>
        </a:prstGeom>
        <a:solidFill>
          <a:schemeClr val="accent2">
            <a:tint val="40000"/>
            <a:alpha val="90000"/>
            <a:hueOff val="-1523715"/>
            <a:satOff val="95867"/>
            <a:lumOff val="7029"/>
            <a:alphaOff val="0"/>
          </a:schemeClr>
        </a:solidFill>
        <a:ln w="25400" cap="flat" cmpd="sng" algn="ctr">
          <a:solidFill>
            <a:schemeClr val="accent2">
              <a:tint val="40000"/>
              <a:alpha val="90000"/>
              <a:hueOff val="-1523715"/>
              <a:satOff val="95867"/>
              <a:lumOff val="7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kern="1200" smtClean="0"/>
            <a:t>DİN SINIFLARI,SAYISAL SINIFLAR</a:t>
          </a:r>
          <a:endParaRPr lang="tr-TR" sz="1600" kern="1200" dirty="0"/>
        </a:p>
        <a:p>
          <a:pPr marL="171450" lvl="1" indent="-171450" algn="l" defTabSz="711200">
            <a:lnSpc>
              <a:spcPct val="90000"/>
            </a:lnSpc>
            <a:spcBef>
              <a:spcPct val="0"/>
            </a:spcBef>
            <a:spcAft>
              <a:spcPct val="15000"/>
            </a:spcAft>
            <a:buChar char="••"/>
          </a:pPr>
          <a:r>
            <a:rPr lang="tr-TR" sz="1600" kern="1200" smtClean="0"/>
            <a:t>SÖZEL</a:t>
          </a:r>
          <a:r>
            <a:rPr lang="tr-TR" sz="2600" kern="1200" smtClean="0"/>
            <a:t> ,</a:t>
          </a:r>
          <a:r>
            <a:rPr lang="tr-TR" sz="1600" kern="1200" smtClean="0"/>
            <a:t>EŞİT AĞIRLIK ,DİL SINIFLARI</a:t>
          </a:r>
          <a:endParaRPr lang="tr-TR" sz="1600" kern="1200" dirty="0"/>
        </a:p>
      </dsp:txBody>
      <dsp:txXfrm rot="-5400000">
        <a:off x="2661659" y="2680992"/>
        <a:ext cx="4685187" cy="862306"/>
      </dsp:txXfrm>
    </dsp:sp>
    <dsp:sp modelId="{C672F5A3-B717-48F9-8AFC-380EC06189D0}">
      <dsp:nvSpPr>
        <dsp:cNvPr id="0" name=""/>
        <dsp:cNvSpPr/>
      </dsp:nvSpPr>
      <dsp:spPr>
        <a:xfrm>
          <a:off x="0" y="2517704"/>
          <a:ext cx="2661658" cy="1194505"/>
        </a:xfrm>
        <a:prstGeom prst="roundRect">
          <a:avLst/>
        </a:prstGeom>
        <a:solidFill>
          <a:schemeClr val="accent2">
            <a:hueOff val="-737226"/>
            <a:satOff val="88670"/>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TİRE İMAM HATİP ANADOLU  LİSESİ KONTENJAN                         </a:t>
          </a:r>
          <a:endParaRPr lang="tr-TR" sz="1800" kern="1200" dirty="0"/>
        </a:p>
      </dsp:txBody>
      <dsp:txXfrm>
        <a:off x="58311" y="2576015"/>
        <a:ext cx="2545036" cy="1077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37AEF-1B1F-4E59-8AA6-D8FB50138F30}">
      <dsp:nvSpPr>
        <dsp:cNvPr id="0" name=""/>
        <dsp:cNvSpPr/>
      </dsp:nvSpPr>
      <dsp:spPr>
        <a:xfrm rot="5400000">
          <a:off x="4373894" y="-1528273"/>
          <a:ext cx="1353159" cy="475338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smtClean="0"/>
            <a:t>BÜRO YÖNETİMİ</a:t>
          </a:r>
          <a:endParaRPr lang="tr-TR" sz="1800" kern="1200" dirty="0"/>
        </a:p>
        <a:p>
          <a:pPr marL="171450" lvl="1" indent="-171450" algn="l" defTabSz="800100">
            <a:lnSpc>
              <a:spcPct val="90000"/>
            </a:lnSpc>
            <a:spcBef>
              <a:spcPct val="0"/>
            </a:spcBef>
            <a:spcAft>
              <a:spcPct val="15000"/>
            </a:spcAft>
            <a:buChar char="••"/>
          </a:pPr>
          <a:r>
            <a:rPr lang="tr-TR" sz="1800" kern="1200" smtClean="0"/>
            <a:t>MUHASEBE VE FİNANSMAN, </a:t>
          </a:r>
          <a:endParaRPr lang="tr-TR" sz="1800" kern="1200" dirty="0"/>
        </a:p>
        <a:p>
          <a:pPr marL="171450" lvl="1" indent="-171450" algn="l" defTabSz="800100">
            <a:lnSpc>
              <a:spcPct val="90000"/>
            </a:lnSpc>
            <a:spcBef>
              <a:spcPct val="0"/>
            </a:spcBef>
            <a:spcAft>
              <a:spcPct val="15000"/>
            </a:spcAft>
            <a:buChar char="••"/>
          </a:pPr>
          <a:r>
            <a:rPr lang="tr-TR" sz="1800" kern="1200" dirty="0" smtClean="0"/>
            <a:t>ULAŞTIRMA HİZMETLERİ VE LOJİSTİK</a:t>
          </a:r>
          <a:endParaRPr lang="tr-TR" sz="1800" kern="1200" dirty="0"/>
        </a:p>
        <a:p>
          <a:pPr marL="171450" lvl="1" indent="-171450" algn="l" defTabSz="800100">
            <a:lnSpc>
              <a:spcPct val="90000"/>
            </a:lnSpc>
            <a:spcBef>
              <a:spcPct val="0"/>
            </a:spcBef>
            <a:spcAft>
              <a:spcPct val="15000"/>
            </a:spcAft>
            <a:buChar char="••"/>
          </a:pPr>
          <a:r>
            <a:rPr lang="tr-TR" sz="1800" kern="1200" dirty="0" smtClean="0"/>
            <a:t>HAYVAN YETİŞTİRİCİLİĞİ VE SAĞLIĞI                   </a:t>
          </a:r>
          <a:endParaRPr lang="tr-TR" sz="1800" kern="1200" dirty="0"/>
        </a:p>
      </dsp:txBody>
      <dsp:txXfrm rot="-5400000">
        <a:off x="2673780" y="237897"/>
        <a:ext cx="4687331" cy="1221047"/>
      </dsp:txXfrm>
    </dsp:sp>
    <dsp:sp modelId="{0D93A0ED-D98E-4E63-9C61-D5D876517222}">
      <dsp:nvSpPr>
        <dsp:cNvPr id="0" name=""/>
        <dsp:cNvSpPr/>
      </dsp:nvSpPr>
      <dsp:spPr>
        <a:xfrm>
          <a:off x="0" y="2695"/>
          <a:ext cx="2673780" cy="16914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TİRE İSA BEY M.T.A.L. KONTENJAN                       </a:t>
          </a:r>
          <a:endParaRPr lang="tr-TR" sz="1800" kern="1200" dirty="0"/>
        </a:p>
      </dsp:txBody>
      <dsp:txXfrm>
        <a:off x="82570" y="85265"/>
        <a:ext cx="2508640" cy="1526309"/>
      </dsp:txXfrm>
    </dsp:sp>
    <dsp:sp modelId="{0B71DDCB-DAB0-4576-8FD9-A4087977A1CD}">
      <dsp:nvSpPr>
        <dsp:cNvPr id="0" name=""/>
        <dsp:cNvSpPr/>
      </dsp:nvSpPr>
      <dsp:spPr>
        <a:xfrm rot="5400000">
          <a:off x="4373894" y="247748"/>
          <a:ext cx="1353159" cy="475338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kern="1200" smtClean="0"/>
            <a:t>ÇOCUK GELİŞİMİ VE EĞİTİMİ,</a:t>
          </a:r>
          <a:endParaRPr lang="tr-TR" sz="1800" kern="1200" dirty="0"/>
        </a:p>
        <a:p>
          <a:pPr marL="171450" lvl="1" indent="-171450" algn="l" defTabSz="800100">
            <a:lnSpc>
              <a:spcPct val="90000"/>
            </a:lnSpc>
            <a:spcBef>
              <a:spcPct val="0"/>
            </a:spcBef>
            <a:spcAft>
              <a:spcPct val="15000"/>
            </a:spcAft>
            <a:buChar char="••"/>
          </a:pPr>
          <a:r>
            <a:rPr lang="tr-TR" sz="1800" kern="1200" smtClean="0"/>
            <a:t>YİYECEK İÇECEK HİZMETLERİ,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EL SANATLARI TEKNOLOJİSİ</a:t>
          </a:r>
          <a:endParaRPr lang="tr-TR" sz="1800" kern="1200" dirty="0"/>
        </a:p>
        <a:p>
          <a:pPr marL="171450" lvl="1" indent="-171450" algn="l" defTabSz="800100">
            <a:lnSpc>
              <a:spcPct val="90000"/>
            </a:lnSpc>
            <a:spcBef>
              <a:spcPct val="0"/>
            </a:spcBef>
            <a:spcAft>
              <a:spcPct val="15000"/>
            </a:spcAft>
            <a:buChar char="••"/>
          </a:pPr>
          <a:r>
            <a:rPr lang="tr-TR" sz="1800" kern="1200" smtClean="0"/>
            <a:t>GIDA TEKNOLOJİSİ,MODA TASARIMI</a:t>
          </a:r>
          <a:endParaRPr lang="tr-TR" sz="1800" kern="1200" dirty="0"/>
        </a:p>
      </dsp:txBody>
      <dsp:txXfrm rot="-5400000">
        <a:off x="2673780" y="2013918"/>
        <a:ext cx="4687331" cy="1221047"/>
      </dsp:txXfrm>
    </dsp:sp>
    <dsp:sp modelId="{F7200973-9DD9-4000-A0D9-8BBEBC8811BA}">
      <dsp:nvSpPr>
        <dsp:cNvPr id="0" name=""/>
        <dsp:cNvSpPr/>
      </dsp:nvSpPr>
      <dsp:spPr>
        <a:xfrm>
          <a:off x="0" y="1778717"/>
          <a:ext cx="2673780" cy="16914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TİRE MESLEKİ TEKNİK ANADOLU LİSESİ KONTENJAN                        </a:t>
          </a:r>
          <a:endParaRPr lang="tr-TR" sz="1800" kern="1200" dirty="0"/>
        </a:p>
      </dsp:txBody>
      <dsp:txXfrm>
        <a:off x="82570" y="1861287"/>
        <a:ext cx="2508640" cy="1526309"/>
      </dsp:txXfrm>
    </dsp:sp>
    <dsp:sp modelId="{7E7DDA38-CB88-42A4-ACE1-B6770FB59941}">
      <dsp:nvSpPr>
        <dsp:cNvPr id="0" name=""/>
        <dsp:cNvSpPr/>
      </dsp:nvSpPr>
      <dsp:spPr>
        <a:xfrm rot="5400000">
          <a:off x="4195967" y="2029941"/>
          <a:ext cx="1699149" cy="474874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14300" lvl="1" indent="-114300" algn="l" defTabSz="533400">
            <a:lnSpc>
              <a:spcPct val="90000"/>
            </a:lnSpc>
            <a:spcBef>
              <a:spcPct val="0"/>
            </a:spcBef>
            <a:spcAft>
              <a:spcPct val="15000"/>
            </a:spcAft>
            <a:buChar char="••"/>
          </a:pPr>
          <a:r>
            <a:rPr lang="tr-TR" sz="1200" kern="1200" smtClean="0"/>
            <a:t>İNŞAAT,AŞÇILIK,KUAFÖRLÜK,TEKSTİL, BİLİŞİM, METAL,MAKİNE</a:t>
          </a:r>
          <a:endParaRPr lang="tr-TR" sz="1200" kern="1200" dirty="0"/>
        </a:p>
        <a:p>
          <a:pPr marL="114300" lvl="1" indent="-114300" algn="l" defTabSz="533400">
            <a:lnSpc>
              <a:spcPct val="90000"/>
            </a:lnSpc>
            <a:spcBef>
              <a:spcPct val="0"/>
            </a:spcBef>
            <a:spcAft>
              <a:spcPct val="15000"/>
            </a:spcAft>
            <a:buChar char="••"/>
          </a:pPr>
          <a:r>
            <a:rPr lang="tr-TR" sz="1200" kern="1200" smtClean="0"/>
            <a:t>ELEKTRONİK,AYAKKABİCILIK, GRAFİK, EL SANATLARI,MODA MEKAN TASARIMI,YİYECEK İÇECEK HİZMETLERİ V.B. OLMAK ÜZERE 27 ALAN VE 141 DALDA İHTİYAÇ HALİİNDE ALAN AÇILMAKTADIR.</a:t>
          </a:r>
          <a:endParaRPr lang="tr-TR" sz="1200" kern="1200" dirty="0"/>
        </a:p>
        <a:p>
          <a:pPr marL="114300" lvl="1" indent="-114300" algn="l" defTabSz="533400">
            <a:lnSpc>
              <a:spcPct val="90000"/>
            </a:lnSpc>
            <a:spcBef>
              <a:spcPct val="0"/>
            </a:spcBef>
            <a:spcAft>
              <a:spcPct val="15000"/>
            </a:spcAft>
            <a:buChar char="••"/>
          </a:pPr>
          <a:r>
            <a:rPr lang="tr-TR" sz="1200" b="1" kern="1200" dirty="0" smtClean="0"/>
            <a:t>NOT: EK YERLEŞTİRME DÖNEMİNDE TERCİHE GÖRE AÇILACAKTIR.</a:t>
          </a:r>
          <a:endParaRPr lang="tr-TR" sz="1200" b="1" kern="1200" dirty="0"/>
        </a:p>
      </dsp:txBody>
      <dsp:txXfrm rot="-5400000">
        <a:off x="2671169" y="3637685"/>
        <a:ext cx="4665799" cy="1533257"/>
      </dsp:txXfrm>
    </dsp:sp>
    <dsp:sp modelId="{59347CEF-E225-4A2E-B0E3-C579F137B0E0}">
      <dsp:nvSpPr>
        <dsp:cNvPr id="0" name=""/>
        <dsp:cNvSpPr/>
      </dsp:nvSpPr>
      <dsp:spPr>
        <a:xfrm>
          <a:off x="0" y="3558589"/>
          <a:ext cx="2671169" cy="16914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MESLEKİ EĞİTİM MERKEZİ</a:t>
          </a:r>
          <a:endParaRPr lang="tr-TR" sz="1800" kern="1200" dirty="0"/>
        </a:p>
      </dsp:txBody>
      <dsp:txXfrm>
        <a:off x="82570" y="3641159"/>
        <a:ext cx="2506029" cy="1526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53BB9-D156-4E7B-89FF-165B52C1DC52}">
      <dsp:nvSpPr>
        <dsp:cNvPr id="0" name=""/>
        <dsp:cNvSpPr/>
      </dsp:nvSpPr>
      <dsp:spPr>
        <a:xfrm rot="5400000">
          <a:off x="4610117" y="-1791273"/>
          <a:ext cx="968019" cy="47944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DİN SINIFLARI,SAYISAL SINIFLAR</a:t>
          </a:r>
          <a:endParaRPr lang="tr-TR" sz="2400" kern="1200" dirty="0"/>
        </a:p>
        <a:p>
          <a:pPr marL="228600" lvl="1" indent="-228600" algn="l" defTabSz="1066800">
            <a:lnSpc>
              <a:spcPct val="90000"/>
            </a:lnSpc>
            <a:spcBef>
              <a:spcPct val="0"/>
            </a:spcBef>
            <a:spcAft>
              <a:spcPct val="15000"/>
            </a:spcAft>
            <a:buChar char="••"/>
          </a:pPr>
          <a:r>
            <a:rPr lang="tr-TR" sz="2400" kern="1200" dirty="0" smtClean="0"/>
            <a:t>SÖZEL ,EŞİT AĞIRLIK ,DİL SINIFLARI</a:t>
          </a:r>
          <a:endParaRPr lang="tr-TR" sz="2400" kern="1200" dirty="0"/>
        </a:p>
      </dsp:txBody>
      <dsp:txXfrm rot="-5400000">
        <a:off x="2696891" y="169208"/>
        <a:ext cx="4747217" cy="873509"/>
      </dsp:txXfrm>
    </dsp:sp>
    <dsp:sp modelId="{2373268B-D974-47F3-B8A4-553A4FAB6C05}">
      <dsp:nvSpPr>
        <dsp:cNvPr id="0" name=""/>
        <dsp:cNvSpPr/>
      </dsp:nvSpPr>
      <dsp:spPr>
        <a:xfrm>
          <a:off x="575" y="0"/>
          <a:ext cx="2696891" cy="12100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smtClean="0"/>
            <a:t>ALİ NİĞDE ANADOLU İMAM HATİP LİSESİ</a:t>
          </a:r>
          <a:endParaRPr lang="tr-TR" sz="1800" kern="1200" dirty="0"/>
        </a:p>
      </dsp:txBody>
      <dsp:txXfrm>
        <a:off x="59644" y="59069"/>
        <a:ext cx="2578753" cy="1091886"/>
      </dsp:txXfrm>
    </dsp:sp>
    <dsp:sp modelId="{4EBA57D2-0745-47D3-84F6-46DE059BFC1B}">
      <dsp:nvSpPr>
        <dsp:cNvPr id="0" name=""/>
        <dsp:cNvSpPr/>
      </dsp:nvSpPr>
      <dsp:spPr>
        <a:xfrm rot="5400000">
          <a:off x="4448996" y="-549901"/>
          <a:ext cx="1280312" cy="478979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l" defTabSz="622300">
            <a:lnSpc>
              <a:spcPct val="90000"/>
            </a:lnSpc>
            <a:spcBef>
              <a:spcPct val="0"/>
            </a:spcBef>
            <a:spcAft>
              <a:spcPct val="15000"/>
            </a:spcAft>
            <a:buChar char="••"/>
          </a:pPr>
          <a:r>
            <a:rPr lang="tr-TR" sz="1400" b="1" kern="1200" smtClean="0"/>
            <a:t>BİLİŞİM TEKNOLOJİLERİ,</a:t>
          </a:r>
          <a:endParaRPr lang="tr-TR" sz="1400" b="1" kern="1200" dirty="0"/>
        </a:p>
        <a:p>
          <a:pPr marL="114300" lvl="1" indent="-114300" algn="l" defTabSz="622300">
            <a:lnSpc>
              <a:spcPct val="90000"/>
            </a:lnSpc>
            <a:spcBef>
              <a:spcPct val="0"/>
            </a:spcBef>
            <a:spcAft>
              <a:spcPct val="15000"/>
            </a:spcAft>
            <a:buChar char="••"/>
          </a:pPr>
          <a:r>
            <a:rPr lang="tr-TR" sz="1400" b="1" kern="1200" dirty="0" smtClean="0"/>
            <a:t>ELEKTRİK VE ELEKTRONİK TEKNOLOJİLERİ,                     </a:t>
          </a:r>
          <a:endParaRPr lang="tr-TR" sz="1400" b="1" kern="1200" dirty="0"/>
        </a:p>
        <a:p>
          <a:pPr marL="114300" lvl="1" indent="-114300" algn="l" defTabSz="622300">
            <a:lnSpc>
              <a:spcPct val="90000"/>
            </a:lnSpc>
            <a:spcBef>
              <a:spcPct val="0"/>
            </a:spcBef>
            <a:spcAft>
              <a:spcPct val="15000"/>
            </a:spcAft>
            <a:buChar char="••"/>
          </a:pPr>
          <a:r>
            <a:rPr lang="tr-TR" sz="1400" b="1" kern="1200" dirty="0" smtClean="0"/>
            <a:t>ÇOCUK GELİŞİMİ VE EĞİTİMİ, </a:t>
          </a:r>
          <a:endParaRPr lang="tr-TR" sz="1400" b="1" kern="1200" dirty="0"/>
        </a:p>
        <a:p>
          <a:pPr marL="114300" lvl="1" indent="-114300" algn="l" defTabSz="622300">
            <a:lnSpc>
              <a:spcPct val="90000"/>
            </a:lnSpc>
            <a:spcBef>
              <a:spcPct val="0"/>
            </a:spcBef>
            <a:spcAft>
              <a:spcPct val="15000"/>
            </a:spcAft>
            <a:buChar char="••"/>
          </a:pPr>
          <a:r>
            <a:rPr lang="tr-TR" sz="1400" b="1" kern="1200" dirty="0" smtClean="0"/>
            <a:t>GIDA TEKNOLOJİLERİ,</a:t>
          </a:r>
          <a:endParaRPr lang="tr-TR" sz="1400" b="1" kern="1200" dirty="0"/>
        </a:p>
      </dsp:txBody>
      <dsp:txXfrm rot="-5400000">
        <a:off x="2694257" y="1267338"/>
        <a:ext cx="4727290" cy="1155312"/>
      </dsp:txXfrm>
    </dsp:sp>
    <dsp:sp modelId="{F590640E-31B0-4D5B-B890-8C2F06DDAD8A}">
      <dsp:nvSpPr>
        <dsp:cNvPr id="0" name=""/>
        <dsp:cNvSpPr/>
      </dsp:nvSpPr>
      <dsp:spPr>
        <a:xfrm>
          <a:off x="0" y="1236420"/>
          <a:ext cx="2694257" cy="121715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dirty="0" smtClean="0"/>
            <a:t>KİRAZ ÇOK PROGRAMLI ANADOLU MESLEK  LİSESİ</a:t>
          </a:r>
          <a:endParaRPr lang="tr-TR" sz="1600" kern="1200" dirty="0"/>
        </a:p>
      </dsp:txBody>
      <dsp:txXfrm>
        <a:off x="59416" y="1295836"/>
        <a:ext cx="2575425" cy="1098319"/>
      </dsp:txXfrm>
    </dsp:sp>
    <dsp:sp modelId="{203BDAE8-D8D0-4180-A86F-EA2FFCB66EF7}">
      <dsp:nvSpPr>
        <dsp:cNvPr id="0" name=""/>
        <dsp:cNvSpPr/>
      </dsp:nvSpPr>
      <dsp:spPr>
        <a:xfrm rot="5400000">
          <a:off x="4470133" y="855989"/>
          <a:ext cx="1238039" cy="478979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71450" lvl="1" indent="-171450" algn="l" defTabSz="711200">
            <a:lnSpc>
              <a:spcPct val="90000"/>
            </a:lnSpc>
            <a:spcBef>
              <a:spcPct val="0"/>
            </a:spcBef>
            <a:spcAft>
              <a:spcPct val="15000"/>
            </a:spcAft>
            <a:buChar char="••"/>
          </a:pPr>
          <a:endParaRPr lang="tr-TR" sz="1600" b="1" kern="1200" dirty="0"/>
        </a:p>
        <a:p>
          <a:pPr marL="171450" lvl="1" indent="-171450" algn="l" defTabSz="711200">
            <a:lnSpc>
              <a:spcPct val="90000"/>
            </a:lnSpc>
            <a:spcBef>
              <a:spcPct val="0"/>
            </a:spcBef>
            <a:spcAft>
              <a:spcPct val="15000"/>
            </a:spcAft>
            <a:buChar char="••"/>
          </a:pPr>
          <a:r>
            <a:rPr lang="tr-TR" sz="1600" b="1" kern="1200" dirty="0" smtClean="0"/>
            <a:t>EBE YARDIMCILIĞI,</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HEMŞİRE YARDIMCILIĞI</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SAĞLIK BAKIM TEKNİSYENLİĞİ,                                                     </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HAYVAN YETİŞTİRİCİLİĞİ VE </a:t>
          </a:r>
          <a:r>
            <a:rPr lang="tr-TR" sz="1600" b="1" kern="1200" dirty="0" smtClean="0">
              <a:solidFill>
                <a:schemeClr val="tx1"/>
              </a:solidFill>
            </a:rPr>
            <a:t>SAĞLIĞI</a:t>
          </a:r>
          <a:r>
            <a:rPr lang="tr-TR" sz="1600" b="1" kern="1200" dirty="0" smtClean="0">
              <a:solidFill>
                <a:srgbClr val="C00000"/>
              </a:solidFill>
            </a:rPr>
            <a:t>-Bu bölüm LGS puanı ile öğrenci almaktadır.</a:t>
          </a:r>
          <a:endParaRPr lang="tr-TR" sz="1600" b="1" kern="1200" dirty="0">
            <a:solidFill>
              <a:srgbClr val="C00000"/>
            </a:solidFill>
          </a:endParaRPr>
        </a:p>
        <a:p>
          <a:pPr marL="171450" lvl="1" indent="-171450" algn="l" defTabSz="711200">
            <a:lnSpc>
              <a:spcPct val="90000"/>
            </a:lnSpc>
            <a:spcBef>
              <a:spcPct val="0"/>
            </a:spcBef>
            <a:spcAft>
              <a:spcPct val="15000"/>
            </a:spcAft>
            <a:buChar char="••"/>
          </a:pPr>
          <a:endParaRPr lang="tr-TR" sz="1600" b="1" kern="1200" dirty="0"/>
        </a:p>
      </dsp:txBody>
      <dsp:txXfrm rot="-5400000">
        <a:off x="2694258" y="2692300"/>
        <a:ext cx="4729354" cy="1117167"/>
      </dsp:txXfrm>
    </dsp:sp>
    <dsp:sp modelId="{1037D061-F3F3-44AA-BAE7-5C2A4D4289EF}">
      <dsp:nvSpPr>
        <dsp:cNvPr id="0" name=""/>
        <dsp:cNvSpPr/>
      </dsp:nvSpPr>
      <dsp:spPr>
        <a:xfrm>
          <a:off x="4598" y="2541237"/>
          <a:ext cx="2694257" cy="15307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smtClean="0"/>
            <a:t>KİRAZ MESLEKİ VE TEKNİK ANADOLU LİSESİ</a:t>
          </a:r>
          <a:endParaRPr lang="tr-TR" sz="1600" kern="1200" dirty="0"/>
        </a:p>
      </dsp:txBody>
      <dsp:txXfrm>
        <a:off x="79325" y="2615964"/>
        <a:ext cx="2544803" cy="13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4E7DF-C46B-4CA0-844C-046AFB65B20E}">
      <dsp:nvSpPr>
        <dsp:cNvPr id="0" name=""/>
        <dsp:cNvSpPr/>
      </dsp:nvSpPr>
      <dsp:spPr>
        <a:xfrm rot="5400000">
          <a:off x="4304098" y="-1676503"/>
          <a:ext cx="891099" cy="447025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71450" lvl="1" indent="-171450" algn="l" defTabSz="800100">
            <a:lnSpc>
              <a:spcPct val="90000"/>
            </a:lnSpc>
            <a:spcBef>
              <a:spcPct val="0"/>
            </a:spcBef>
            <a:spcAft>
              <a:spcPct val="15000"/>
            </a:spcAft>
            <a:buChar char="••"/>
          </a:pPr>
          <a:r>
            <a:rPr lang="tr-TR" sz="1800" kern="1200" smtClean="0"/>
            <a:t>BİLİŞİM TEKNOLOJİLERİ</a:t>
          </a:r>
          <a:endParaRPr lang="tr-TR" sz="1800" kern="1200" dirty="0"/>
        </a:p>
      </dsp:txBody>
      <dsp:txXfrm rot="-5400000">
        <a:off x="2514520" y="156575"/>
        <a:ext cx="4426756" cy="804099"/>
      </dsp:txXfrm>
    </dsp:sp>
    <dsp:sp modelId="{176CBBCD-326D-4E2D-B20D-8A3EDB55B420}">
      <dsp:nvSpPr>
        <dsp:cNvPr id="0" name=""/>
        <dsp:cNvSpPr/>
      </dsp:nvSpPr>
      <dsp:spPr>
        <a:xfrm>
          <a:off x="0" y="1687"/>
          <a:ext cx="2514519" cy="11138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smtClean="0"/>
            <a:t>CUMHURİYET ÇOK PROGRAMLI ANADOLU LİSESİ                            KONTENJAN</a:t>
          </a:r>
          <a:endParaRPr lang="tr-TR" sz="1600" kern="1200" dirty="0"/>
        </a:p>
      </dsp:txBody>
      <dsp:txXfrm>
        <a:off x="54375" y="56062"/>
        <a:ext cx="2405769" cy="1005123"/>
      </dsp:txXfrm>
    </dsp:sp>
    <dsp:sp modelId="{7860B987-EE80-4DB4-BA03-B9F57154D3DB}">
      <dsp:nvSpPr>
        <dsp:cNvPr id="0" name=""/>
        <dsp:cNvSpPr/>
      </dsp:nvSpPr>
      <dsp:spPr>
        <a:xfrm rot="5400000">
          <a:off x="4304098" y="-506936"/>
          <a:ext cx="891099" cy="447025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tr-TR" sz="2200" kern="1200" smtClean="0"/>
            <a:t>DİN SINIFLARI,SAYISAL SINIFLAR</a:t>
          </a:r>
          <a:endParaRPr lang="tr-TR" sz="2200" kern="1200" dirty="0"/>
        </a:p>
        <a:p>
          <a:pPr marL="228600" lvl="1" indent="-228600" algn="l" defTabSz="977900">
            <a:lnSpc>
              <a:spcPct val="90000"/>
            </a:lnSpc>
            <a:spcBef>
              <a:spcPct val="0"/>
            </a:spcBef>
            <a:spcAft>
              <a:spcPct val="15000"/>
            </a:spcAft>
            <a:buChar char="••"/>
          </a:pPr>
          <a:r>
            <a:rPr lang="tr-TR" sz="2200" kern="1200" smtClean="0"/>
            <a:t>SÖZEL, EŞİT AĞIRLIK, DİL SINIFLARI</a:t>
          </a:r>
          <a:endParaRPr lang="tr-TR" sz="2200" kern="1200" dirty="0"/>
        </a:p>
      </dsp:txBody>
      <dsp:txXfrm rot="-5400000">
        <a:off x="2514520" y="1326142"/>
        <a:ext cx="4426756" cy="804099"/>
      </dsp:txXfrm>
    </dsp:sp>
    <dsp:sp modelId="{4B63C398-955A-418C-A098-C3C894C20CEB}">
      <dsp:nvSpPr>
        <dsp:cNvPr id="0" name=""/>
        <dsp:cNvSpPr/>
      </dsp:nvSpPr>
      <dsp:spPr>
        <a:xfrm>
          <a:off x="0" y="1171255"/>
          <a:ext cx="2514519" cy="11138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tr-TR" sz="1400" kern="1200" smtClean="0"/>
            <a:t>ŞEHİTÜSTEĞMEN MEHMET SAKALLI ANADOLU İMAM HATİP LİSESİ                         </a:t>
          </a:r>
          <a:r>
            <a:rPr lang="tr-TR" sz="1600" kern="1200" smtClean="0"/>
            <a:t>KONTENJAN  </a:t>
          </a:r>
          <a:endParaRPr lang="tr-TR" sz="1600" kern="1200" dirty="0"/>
        </a:p>
      </dsp:txBody>
      <dsp:txXfrm>
        <a:off x="54375" y="1225630"/>
        <a:ext cx="2405769" cy="1005123"/>
      </dsp:txXfrm>
    </dsp:sp>
    <dsp:sp modelId="{63BC08A1-8E98-4DD6-8031-9B7F34CCD72C}">
      <dsp:nvSpPr>
        <dsp:cNvPr id="0" name=""/>
        <dsp:cNvSpPr/>
      </dsp:nvSpPr>
      <dsp:spPr>
        <a:xfrm rot="5400000">
          <a:off x="4217349" y="662631"/>
          <a:ext cx="1064595" cy="447025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27 ALAN 141 DAL İHTİYAÇ VE TALEP DOĞRULTUSUNDA AÇILMAKTADIR  </a:t>
          </a:r>
          <a:endParaRPr lang="tr-TR" sz="1400" kern="1200" dirty="0"/>
        </a:p>
        <a:p>
          <a:pPr marL="114300" lvl="1" indent="-114300" algn="l" defTabSz="622300">
            <a:lnSpc>
              <a:spcPct val="90000"/>
            </a:lnSpc>
            <a:spcBef>
              <a:spcPct val="0"/>
            </a:spcBef>
            <a:spcAft>
              <a:spcPct val="15000"/>
            </a:spcAft>
            <a:buChar char="••"/>
          </a:pPr>
          <a:r>
            <a:rPr lang="tr-TR" sz="1400" b="1" kern="1200" smtClean="0"/>
            <a:t>NOT:EK YERLEŞTİRME DÖNEMİNDE TERCİHE AÇILACAKTIR.</a:t>
          </a:r>
          <a:endParaRPr lang="tr-TR" sz="1400" b="1" kern="1200" dirty="0"/>
        </a:p>
      </dsp:txBody>
      <dsp:txXfrm rot="-5400000">
        <a:off x="2514519" y="2417431"/>
        <a:ext cx="4418287" cy="960657"/>
      </dsp:txXfrm>
    </dsp:sp>
    <dsp:sp modelId="{73417045-1858-4D87-9E8D-EB273EA52D93}">
      <dsp:nvSpPr>
        <dsp:cNvPr id="0" name=""/>
        <dsp:cNvSpPr/>
      </dsp:nvSpPr>
      <dsp:spPr>
        <a:xfrm>
          <a:off x="0" y="2342510"/>
          <a:ext cx="2514519" cy="11138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smtClean="0"/>
            <a:t>MESLEKİ EĞİTİM MERKEZİ                   </a:t>
          </a:r>
          <a:endParaRPr lang="tr-TR" sz="1800" kern="1200" dirty="0"/>
        </a:p>
      </dsp:txBody>
      <dsp:txXfrm>
        <a:off x="54375" y="2396885"/>
        <a:ext cx="2405769" cy="10051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B5099-7F51-4BAC-ADA8-4EA695284BD0}" type="datetimeFigureOut">
              <a:rPr lang="tr-TR" smtClean="0"/>
              <a:t>19.01.2024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D9C9E-91B8-4411-A75A-1AFDC194F742}" type="slidenum">
              <a:rPr lang="tr-TR" smtClean="0"/>
              <a:t>‹#›</a:t>
            </a:fld>
            <a:endParaRPr lang="tr-TR"/>
          </a:p>
        </p:txBody>
      </p:sp>
    </p:spTree>
    <p:extLst>
      <p:ext uri="{BB962C8B-B14F-4D97-AF65-F5344CB8AC3E}">
        <p14:creationId xmlns:p14="http://schemas.microsoft.com/office/powerpoint/2010/main" val="170820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4D9C9E-91B8-4411-A75A-1AFDC194F742}" type="slidenum">
              <a:rPr lang="tr-TR" smtClean="0"/>
              <a:t>27</a:t>
            </a:fld>
            <a:endParaRPr lang="tr-TR"/>
          </a:p>
        </p:txBody>
      </p:sp>
    </p:spTree>
    <p:extLst>
      <p:ext uri="{BB962C8B-B14F-4D97-AF65-F5344CB8AC3E}">
        <p14:creationId xmlns:p14="http://schemas.microsoft.com/office/powerpoint/2010/main" val="378402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ECA6A19-BFF0-4C59-8589-2F7EB8D2180A}"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ECA6A19-BFF0-4C59-8589-2F7EB8D2180A}"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ECA6A19-BFF0-4C59-8589-2F7EB8D2180A}"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ECA6A19-BFF0-4C59-8589-2F7EB8D2180A}"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ECA6A19-BFF0-4C59-8589-2F7EB8D2180A}" type="datetimeFigureOut">
              <a:rPr lang="tr-TR" smtClean="0"/>
              <a:t>19.01.2024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ECA6A19-BFF0-4C59-8589-2F7EB8D2180A}" type="datetimeFigureOut">
              <a:rPr lang="tr-TR" smtClean="0"/>
              <a:t>19.01.2024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ECA6A19-BFF0-4C59-8589-2F7EB8D2180A}" type="datetimeFigureOut">
              <a:rPr lang="tr-TR" smtClean="0"/>
              <a:t>19.01.2024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ECA6A19-BFF0-4C59-8589-2F7EB8D2180A}" type="datetimeFigureOut">
              <a:rPr lang="tr-TR" smtClean="0"/>
              <a:t>19.01.2024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A6A19-BFF0-4C59-8589-2F7EB8D2180A}" type="datetimeFigureOut">
              <a:rPr lang="tr-TR" smtClean="0"/>
              <a:t>19.01.2024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C33FF07-1412-449C-95C1-DDE95667CE1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ECA6A19-BFF0-4C59-8589-2F7EB8D2180A}" type="datetimeFigureOut">
              <a:rPr lang="tr-TR" smtClean="0"/>
              <a:t>19.01.2024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33FF07-1412-449C-95C1-DDE95667CE1C}"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ECA6A19-BFF0-4C59-8589-2F7EB8D2180A}" type="datetimeFigureOut">
              <a:rPr lang="tr-TR" smtClean="0"/>
              <a:t>19.01.2024</a:t>
            </a:fld>
            <a:endParaRPr lang="tr-TR"/>
          </a:p>
        </p:txBody>
      </p:sp>
      <p:sp>
        <p:nvSpPr>
          <p:cNvPr id="9" name="Slide Number Placeholder 8"/>
          <p:cNvSpPr>
            <a:spLocks noGrp="1"/>
          </p:cNvSpPr>
          <p:nvPr>
            <p:ph type="sldNum" sz="quarter" idx="11"/>
          </p:nvPr>
        </p:nvSpPr>
        <p:spPr/>
        <p:txBody>
          <a:bodyPr/>
          <a:lstStyle/>
          <a:p>
            <a:fld id="{8C33FF07-1412-449C-95C1-DDE95667CE1C}"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C33FF07-1412-449C-95C1-DDE95667CE1C}"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ECA6A19-BFF0-4C59-8589-2F7EB8D2180A}" type="datetimeFigureOut">
              <a:rPr lang="tr-TR" smtClean="0"/>
              <a:t>19.01.2024</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rive.google.com/file/d/1AAY28KmzDGxUluGBtttMSL-bVsKonv8h/view?usp=drive_link" TargetMode="External"/><Relationship Id="rId3" Type="http://schemas.openxmlformats.org/officeDocument/2006/relationships/hyperlink" Target="https://drive.google.com/file/d/11wiMoIU-Fm1PkPs6q6mSRXKjQgXucnCo/view?usp=drive_link" TargetMode="External"/><Relationship Id="rId7" Type="http://schemas.openxmlformats.org/officeDocument/2006/relationships/hyperlink" Target="https://drive.google.com/file/d/1Ny892KsMNzaLfxaKMDSRuU41NQV_kFg3/view?usp=drive_link" TargetMode="External"/><Relationship Id="rId2" Type="http://schemas.openxmlformats.org/officeDocument/2006/relationships/hyperlink" Target="https://drive.google.com/file/d/1I0phF51bqdBjzbT_OVSvDOjBuNJI85Iu/view?usp=drive_link" TargetMode="External"/><Relationship Id="rId1" Type="http://schemas.openxmlformats.org/officeDocument/2006/relationships/slideLayout" Target="../slideLayouts/slideLayout2.xml"/><Relationship Id="rId6" Type="http://schemas.openxmlformats.org/officeDocument/2006/relationships/hyperlink" Target="https://drive.google.com/file/d/1txMF-_PuoGEJ7BAfMTxAY2T1TvMIz1rO/view?usp=drive_link" TargetMode="External"/><Relationship Id="rId11" Type="http://schemas.openxmlformats.org/officeDocument/2006/relationships/hyperlink" Target="https://drive.google.com/file/d/15jJI-Y0ZRkbpK8y3DoME8cAN-7R8XbwM/view?usp=drive_link" TargetMode="External"/><Relationship Id="rId5" Type="http://schemas.openxmlformats.org/officeDocument/2006/relationships/hyperlink" Target="https://drive.google.com/file/d/1erChH0CBnljxbVoyhKMP8aykQTvkMLkg/view?usp=drive_link" TargetMode="External"/><Relationship Id="rId10" Type="http://schemas.openxmlformats.org/officeDocument/2006/relationships/hyperlink" Target="https://youtu.be/cquYZ5jNxoM?si=eXlEbFGVr_TrSU8u" TargetMode="External"/><Relationship Id="rId4" Type="http://schemas.openxmlformats.org/officeDocument/2006/relationships/hyperlink" Target="https://drive.google.com/file/d/1pKFmg9c9xfXK0NnzxU45hMPeVvFqN6E6/view?usp=drive_link" TargetMode="External"/><Relationship Id="rId9" Type="http://schemas.openxmlformats.org/officeDocument/2006/relationships/hyperlink" Target="https://drive.google.com/file/d/16nGdpUFXWUpchWJZf18gGMNluvE6rn8G/view?usp=drive_link"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tegm.meb.gov.t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2588" y="1198610"/>
            <a:ext cx="7543800" cy="4166319"/>
          </a:xfrm>
        </p:spPr>
        <p:txBody>
          <a:bodyPr/>
          <a:lstStyle/>
          <a:p>
            <a:pPr algn="ctr"/>
            <a:r>
              <a:rPr lang="tr-TR" dirty="0" smtClean="0"/>
              <a:t>ORTA ÖĞRETİM KURUM TÜRLERİ </a:t>
            </a:r>
            <a:r>
              <a:rPr lang="tr-TR" dirty="0"/>
              <a:t>(LİSE)</a:t>
            </a:r>
            <a:r>
              <a:rPr lang="tr-TR" dirty="0" smtClean="0"/>
              <a:t> TANITIM SUNUMU</a:t>
            </a:r>
            <a:endParaRPr lang="tr-TR" dirty="0"/>
          </a:p>
        </p:txBody>
      </p:sp>
      <p:sp>
        <p:nvSpPr>
          <p:cNvPr id="3" name="Alt Başlık 2"/>
          <p:cNvSpPr>
            <a:spLocks noGrp="1"/>
          </p:cNvSpPr>
          <p:nvPr>
            <p:ph type="subTitle" idx="1"/>
          </p:nvPr>
        </p:nvSpPr>
        <p:spPr>
          <a:xfrm>
            <a:off x="1043608" y="5947755"/>
            <a:ext cx="6461760" cy="648072"/>
          </a:xfrm>
        </p:spPr>
        <p:txBody>
          <a:bodyPr>
            <a:noAutofit/>
          </a:bodyPr>
          <a:lstStyle/>
          <a:p>
            <a:pPr algn="ctr"/>
            <a:r>
              <a:rPr lang="tr-TR" sz="1400" b="1" dirty="0" smtClean="0">
                <a:solidFill>
                  <a:schemeClr val="tx1"/>
                </a:solidFill>
              </a:rPr>
              <a:t>ÖDEMİŞ REHBERLİK VE ARAŞTIRMA MERKEZİ</a:t>
            </a:r>
          </a:p>
          <a:p>
            <a:pPr algn="ctr"/>
            <a:r>
              <a:rPr lang="tr-TR" sz="1400" b="1" dirty="0" smtClean="0">
                <a:solidFill>
                  <a:schemeClr val="tx1"/>
                </a:solidFill>
              </a:rPr>
              <a:t>2023</a:t>
            </a:r>
            <a:endParaRPr lang="tr-TR" sz="1400"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7704" cy="1216586"/>
          </a:xfrm>
          <a:prstGeom prst="rect">
            <a:avLst/>
          </a:prstGeom>
        </p:spPr>
      </p:pic>
    </p:spTree>
    <p:extLst>
      <p:ext uri="{BB962C8B-B14F-4D97-AF65-F5344CB8AC3E}">
        <p14:creationId xmlns:p14="http://schemas.microsoft.com/office/powerpoint/2010/main" val="81641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2680202968"/>
              </p:ext>
            </p:extLst>
          </p:nvPr>
        </p:nvGraphicFramePr>
        <p:xfrm>
          <a:off x="395536" y="980728"/>
          <a:ext cx="7681662" cy="4176466"/>
        </p:xfrm>
        <a:graphic>
          <a:graphicData uri="http://schemas.openxmlformats.org/drawingml/2006/table">
            <a:tbl>
              <a:tblPr>
                <a:tableStyleId>{284E427A-3D55-4303-BF80-6455036E1DE7}</a:tableStyleId>
              </a:tblPr>
              <a:tblGrid>
                <a:gridCol w="1698856"/>
                <a:gridCol w="487563"/>
                <a:gridCol w="761819"/>
                <a:gridCol w="487563"/>
                <a:gridCol w="345357"/>
                <a:gridCol w="487563"/>
                <a:gridCol w="487563"/>
                <a:gridCol w="487563"/>
                <a:gridCol w="487563"/>
                <a:gridCol w="487563"/>
                <a:gridCol w="487563"/>
                <a:gridCol w="487563"/>
                <a:gridCol w="487563"/>
              </a:tblGrid>
              <a:tr h="1272829">
                <a:tc>
                  <a:txBody>
                    <a:bodyPr/>
                    <a:lstStyle/>
                    <a:p>
                      <a:pPr algn="ctr" fontAlgn="ctr"/>
                      <a:r>
                        <a:rPr lang="tr-TR" sz="1100" u="none" strike="noStrike" dirty="0">
                          <a:effectLst/>
                        </a:rPr>
                        <a:t>Okul Adı</a:t>
                      </a:r>
                      <a:endParaRPr lang="tr-TR" sz="1100" b="1" i="0" u="none" strike="noStrike" dirty="0">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Öğretim Süresi</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Pansiyon Durumu</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Eğitim  Dili</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2023</a:t>
                      </a:r>
                      <a:br>
                        <a:rPr lang="tr-TR" sz="1100" u="none" strike="noStrike">
                          <a:effectLst/>
                        </a:rPr>
                      </a:br>
                      <a:r>
                        <a:rPr lang="tr-TR" sz="1100" u="none" strike="noStrike">
                          <a:effectLst/>
                        </a:rPr>
                        <a:t>kont</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2019 dilim</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2020 DİLİM</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2021</a:t>
                      </a:r>
                      <a:br>
                        <a:rPr lang="tr-TR" sz="1100" u="none" strike="noStrike">
                          <a:effectLst/>
                        </a:rPr>
                      </a:br>
                      <a:r>
                        <a:rPr lang="tr-TR" sz="1100" u="none" strike="noStrike">
                          <a:effectLst/>
                        </a:rPr>
                        <a:t>DİLİM</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2021 TABAN PUAN</a:t>
                      </a:r>
                      <a:endParaRPr lang="tr-TR" sz="1100" b="1" i="0" u="none" strike="noStrike">
                        <a:solidFill>
                          <a:schemeClr val="tx1"/>
                        </a:solidFill>
                        <a:effectLst/>
                        <a:latin typeface="Times New Roman"/>
                      </a:endParaRPr>
                    </a:p>
                  </a:txBody>
                  <a:tcPr marL="7560" marR="7560" marT="7560" marB="0" anchor="ctr"/>
                </a:tc>
                <a:tc>
                  <a:txBody>
                    <a:bodyPr/>
                    <a:lstStyle/>
                    <a:p>
                      <a:pPr algn="ctr" fontAlgn="ctr"/>
                      <a:r>
                        <a:rPr lang="tr-TR" sz="1100" u="none" strike="noStrike" dirty="0">
                          <a:effectLst/>
                        </a:rPr>
                        <a:t>2022</a:t>
                      </a:r>
                      <a:br>
                        <a:rPr lang="tr-TR" sz="1100" u="none" strike="noStrike" dirty="0">
                          <a:effectLst/>
                        </a:rPr>
                      </a:br>
                      <a:r>
                        <a:rPr lang="tr-TR" sz="1100" u="none" strike="noStrike" dirty="0">
                          <a:effectLst/>
                        </a:rPr>
                        <a:t>DİLİM</a:t>
                      </a:r>
                      <a:endParaRPr lang="tr-TR" sz="1100" b="1" i="0" u="none" strike="noStrike" dirty="0">
                        <a:solidFill>
                          <a:schemeClr val="tx1"/>
                        </a:solidFill>
                        <a:effectLst/>
                        <a:latin typeface="Times New Roman"/>
                      </a:endParaRPr>
                    </a:p>
                  </a:txBody>
                  <a:tcPr marL="7560" marR="7560" marT="7560" marB="0" anchor="ctr"/>
                </a:tc>
                <a:tc>
                  <a:txBody>
                    <a:bodyPr/>
                    <a:lstStyle/>
                    <a:p>
                      <a:pPr algn="ctr" fontAlgn="ctr"/>
                      <a:r>
                        <a:rPr lang="tr-TR" sz="1100" u="none" strike="noStrike">
                          <a:effectLst/>
                        </a:rPr>
                        <a:t>2022 TABAN PUAN</a:t>
                      </a:r>
                      <a:endParaRPr lang="tr-TR" sz="1100" b="1" i="0" u="none" strike="noStrike">
                        <a:solidFill>
                          <a:schemeClr val="tx1"/>
                        </a:solidFill>
                        <a:effectLst/>
                        <a:latin typeface="Times New Roman"/>
                      </a:endParaRPr>
                    </a:p>
                  </a:txBody>
                  <a:tcPr marL="7560" marR="7560" marT="7560" marB="0" anchor="ctr"/>
                </a:tc>
                <a:tc>
                  <a:txBody>
                    <a:bodyPr/>
                    <a:lstStyle/>
                    <a:p>
                      <a:pPr algn="ctr" fontAlgn="t"/>
                      <a:endParaRPr lang="tr-TR" sz="1100" u="none" strike="noStrike" dirty="0" smtClean="0">
                        <a:effectLst/>
                      </a:endParaRPr>
                    </a:p>
                    <a:p>
                      <a:pPr algn="ctr" fontAlgn="t"/>
                      <a:endParaRPr lang="tr-TR" sz="1100" u="none" strike="noStrike" dirty="0" smtClean="0">
                        <a:effectLst/>
                      </a:endParaRPr>
                    </a:p>
                    <a:p>
                      <a:pPr algn="ctr" fontAlgn="t"/>
                      <a:r>
                        <a:rPr lang="tr-TR" sz="1100" u="none" strike="noStrike" dirty="0" smtClean="0">
                          <a:effectLst/>
                        </a:rPr>
                        <a:t>2023</a:t>
                      </a:r>
                      <a:r>
                        <a:rPr lang="tr-TR" sz="1100" u="none" strike="noStrike" dirty="0">
                          <a:effectLst/>
                        </a:rPr>
                        <a:t/>
                      </a:r>
                      <a:br>
                        <a:rPr lang="tr-TR" sz="1100" u="none" strike="noStrike" dirty="0">
                          <a:effectLst/>
                        </a:rPr>
                      </a:br>
                      <a:r>
                        <a:rPr lang="tr-TR" sz="1100" u="none" strike="noStrike" dirty="0">
                          <a:effectLst/>
                        </a:rPr>
                        <a:t>DİLİM</a:t>
                      </a:r>
                      <a:endParaRPr lang="tr-TR" sz="1100" b="1" i="0" u="none" strike="noStrike" dirty="0">
                        <a:solidFill>
                          <a:schemeClr val="tx1"/>
                        </a:solidFill>
                        <a:effectLst/>
                        <a:latin typeface="Times New Roman"/>
                      </a:endParaRPr>
                    </a:p>
                  </a:txBody>
                  <a:tcPr marL="7560" marR="7560" marT="7560" marB="0"/>
                </a:tc>
                <a:tc>
                  <a:txBody>
                    <a:bodyPr/>
                    <a:lstStyle/>
                    <a:p>
                      <a:pPr algn="ctr" fontAlgn="t"/>
                      <a:endParaRPr lang="tr-TR" sz="1100" u="none" strike="noStrike" dirty="0" smtClean="0">
                        <a:effectLst/>
                      </a:endParaRPr>
                    </a:p>
                    <a:p>
                      <a:pPr algn="ctr" fontAlgn="t"/>
                      <a:endParaRPr lang="tr-TR" sz="1100" u="none" strike="noStrike" dirty="0" smtClean="0">
                        <a:effectLst/>
                      </a:endParaRPr>
                    </a:p>
                    <a:p>
                      <a:pPr algn="ctr" fontAlgn="t"/>
                      <a:r>
                        <a:rPr lang="tr-TR" sz="1100" u="none" strike="noStrike" dirty="0" smtClean="0">
                          <a:effectLst/>
                        </a:rPr>
                        <a:t>2023 </a:t>
                      </a:r>
                      <a:r>
                        <a:rPr lang="tr-TR" sz="1100" u="none" strike="noStrike" dirty="0">
                          <a:effectLst/>
                        </a:rPr>
                        <a:t>TABAN PUAN</a:t>
                      </a:r>
                      <a:endParaRPr lang="tr-TR" sz="1100" b="1" i="0" u="none" strike="noStrike" dirty="0">
                        <a:solidFill>
                          <a:schemeClr val="tx1"/>
                        </a:solidFill>
                        <a:effectLst/>
                        <a:latin typeface="Times New Roman"/>
                      </a:endParaRPr>
                    </a:p>
                  </a:txBody>
                  <a:tcPr marL="7560" marR="7560" marT="7560" marB="0"/>
                </a:tc>
              </a:tr>
              <a:tr h="954620">
                <a:tc>
                  <a:txBody>
                    <a:bodyPr/>
                    <a:lstStyle/>
                    <a:p>
                      <a:pPr algn="ctr" fontAlgn="t"/>
                      <a:r>
                        <a:rPr lang="tr-TR" sz="1100" u="none" strike="noStrike">
                          <a:effectLst/>
                        </a:rPr>
                        <a:t>ÖDEMİŞ / Ödemiş Fen Lisesi</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 yıl</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Pansiyon</a:t>
                      </a:r>
                      <a:br>
                        <a:rPr lang="tr-TR" sz="1100" u="none" strike="noStrike">
                          <a:effectLst/>
                        </a:rPr>
                      </a:br>
                      <a:r>
                        <a:rPr lang="tr-TR" sz="1100" u="none" strike="noStrike">
                          <a:effectLst/>
                        </a:rPr>
                        <a:t>(Kız/Erkek)</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İngilizce</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120</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dirty="0">
                          <a:effectLst/>
                        </a:rPr>
                        <a:t>4 ,64</a:t>
                      </a:r>
                      <a:endParaRPr lang="tr-TR" sz="1100" b="1" i="0" u="none" strike="noStrike" dirty="0">
                        <a:solidFill>
                          <a:schemeClr val="tx1"/>
                        </a:solidFill>
                        <a:effectLst/>
                        <a:latin typeface="Times New Roman"/>
                      </a:endParaRPr>
                    </a:p>
                  </a:txBody>
                  <a:tcPr marL="7560" marR="7560" marT="7560" marB="0"/>
                </a:tc>
                <a:tc>
                  <a:txBody>
                    <a:bodyPr/>
                    <a:lstStyle/>
                    <a:p>
                      <a:pPr algn="ctr" fontAlgn="t"/>
                      <a:r>
                        <a:rPr lang="tr-TR" sz="1100" u="none" strike="noStrike">
                          <a:effectLst/>
                        </a:rPr>
                        <a:t>4,66</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5,38</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402</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5,93</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425,1</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5,69</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454,769</a:t>
                      </a:r>
                      <a:endParaRPr lang="tr-TR" sz="1100" b="1" i="0" u="none" strike="noStrike">
                        <a:solidFill>
                          <a:schemeClr val="tx1"/>
                        </a:solidFill>
                        <a:effectLst/>
                        <a:latin typeface="Times New Roman"/>
                      </a:endParaRPr>
                    </a:p>
                  </a:txBody>
                  <a:tcPr marL="7560" marR="7560" marT="7560" marB="0"/>
                </a:tc>
              </a:tr>
              <a:tr h="914845">
                <a:tc>
                  <a:txBody>
                    <a:bodyPr/>
                    <a:lstStyle/>
                    <a:p>
                      <a:pPr algn="ctr" fontAlgn="t"/>
                      <a:r>
                        <a:rPr lang="tr-TR" sz="1100" u="none" strike="noStrike">
                          <a:effectLst/>
                        </a:rPr>
                        <a:t>TİRE / Tire Belgin Atila Çallıoğlu Fen Lisesi</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 yıl</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Pansiyon</a:t>
                      </a:r>
                      <a:br>
                        <a:rPr lang="tr-TR" sz="1100" u="none" strike="noStrike">
                          <a:effectLst/>
                        </a:rPr>
                      </a:br>
                      <a:r>
                        <a:rPr lang="tr-TR" sz="1100" u="none" strike="noStrike">
                          <a:effectLst/>
                        </a:rPr>
                        <a:t>(Kız/Erkek)</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İngilizce</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90</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3 ,82</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3,28</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3,,81</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415.117</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3,75</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441,86</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dirty="0">
                          <a:effectLst/>
                        </a:rPr>
                        <a:t>3,7</a:t>
                      </a:r>
                      <a:endParaRPr lang="tr-TR" sz="1100" b="1" i="0" u="none" strike="noStrike" dirty="0">
                        <a:solidFill>
                          <a:schemeClr val="tx1"/>
                        </a:solidFill>
                        <a:effectLst/>
                        <a:latin typeface="Times New Roman"/>
                      </a:endParaRPr>
                    </a:p>
                  </a:txBody>
                  <a:tcPr marL="7560" marR="7560" marT="7560" marB="0"/>
                </a:tc>
                <a:tc>
                  <a:txBody>
                    <a:bodyPr/>
                    <a:lstStyle/>
                    <a:p>
                      <a:pPr algn="ctr" fontAlgn="t"/>
                      <a:r>
                        <a:rPr lang="tr-TR" sz="1100" u="none" strike="noStrike">
                          <a:effectLst/>
                        </a:rPr>
                        <a:t>464,939</a:t>
                      </a:r>
                      <a:endParaRPr lang="tr-TR" sz="1100" b="1" i="0" u="none" strike="noStrike">
                        <a:solidFill>
                          <a:schemeClr val="tx1"/>
                        </a:solidFill>
                        <a:effectLst/>
                        <a:latin typeface="Times New Roman"/>
                      </a:endParaRPr>
                    </a:p>
                  </a:txBody>
                  <a:tcPr marL="7560" marR="7560" marT="7560" marB="0"/>
                </a:tc>
              </a:tr>
              <a:tr h="1034172">
                <a:tc>
                  <a:txBody>
                    <a:bodyPr/>
                    <a:lstStyle/>
                    <a:p>
                      <a:pPr algn="ctr" fontAlgn="t"/>
                      <a:r>
                        <a:rPr lang="tr-TR" sz="1100" u="none" strike="noStrike">
                          <a:effectLst/>
                        </a:rPr>
                        <a:t>ÖDEMİŞİ /Aydınoğlu Mehmet Bey A.İ.H.L</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 yıl</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Pansiyon</a:t>
                      </a:r>
                      <a:br>
                        <a:rPr lang="tr-TR" sz="1100" u="none" strike="noStrike">
                          <a:effectLst/>
                        </a:rPr>
                      </a:br>
                      <a:r>
                        <a:rPr lang="tr-TR" sz="1100" u="none" strike="noStrike">
                          <a:effectLst/>
                        </a:rPr>
                        <a:t>(Kız/Erkek)</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İngilizce</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40</a:t>
                      </a:r>
                      <a:endParaRPr lang="tr-TR" sz="1100" b="1" i="0" u="none" strike="noStrike">
                        <a:solidFill>
                          <a:schemeClr val="tx1"/>
                        </a:solidFill>
                        <a:effectLst/>
                        <a:latin typeface="Times New Roman"/>
                      </a:endParaRPr>
                    </a:p>
                  </a:txBody>
                  <a:tcPr marL="7560" marR="7560" marT="7560" marB="0"/>
                </a:tc>
                <a:tc>
                  <a:txBody>
                    <a:bodyPr/>
                    <a:lstStyle/>
                    <a:p>
                      <a:pPr algn="l" fontAlgn="t"/>
                      <a:r>
                        <a:rPr lang="tr-TR" sz="1100" u="none" strike="noStrike">
                          <a:effectLst/>
                        </a:rPr>
                        <a:t> </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 </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30 ,82</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dirty="0">
                          <a:effectLst/>
                        </a:rPr>
                        <a:t> </a:t>
                      </a:r>
                      <a:endParaRPr lang="tr-TR" sz="1100" b="1" i="0" u="none" strike="noStrike" dirty="0">
                        <a:solidFill>
                          <a:schemeClr val="tx1"/>
                        </a:solidFill>
                        <a:effectLst/>
                        <a:latin typeface="Times New Roman"/>
                      </a:endParaRPr>
                    </a:p>
                  </a:txBody>
                  <a:tcPr marL="7560" marR="7560" marT="7560" marB="0"/>
                </a:tc>
                <a:tc>
                  <a:txBody>
                    <a:bodyPr/>
                    <a:lstStyle/>
                    <a:p>
                      <a:pPr algn="ctr" fontAlgn="t"/>
                      <a:r>
                        <a:rPr lang="tr-TR" sz="1100" u="none" strike="noStrike">
                          <a:effectLst/>
                        </a:rPr>
                        <a:t>43.78</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281,572</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a:effectLst/>
                        </a:rPr>
                        <a:t>54,15</a:t>
                      </a:r>
                      <a:endParaRPr lang="tr-TR" sz="1100" b="1" i="0" u="none" strike="noStrike">
                        <a:solidFill>
                          <a:schemeClr val="tx1"/>
                        </a:solidFill>
                        <a:effectLst/>
                        <a:latin typeface="Times New Roman"/>
                      </a:endParaRPr>
                    </a:p>
                  </a:txBody>
                  <a:tcPr marL="7560" marR="7560" marT="7560" marB="0"/>
                </a:tc>
                <a:tc>
                  <a:txBody>
                    <a:bodyPr/>
                    <a:lstStyle/>
                    <a:p>
                      <a:pPr algn="ctr" fontAlgn="t"/>
                      <a:r>
                        <a:rPr lang="tr-TR" sz="1100" u="none" strike="noStrike" dirty="0">
                          <a:effectLst/>
                        </a:rPr>
                        <a:t>261,371</a:t>
                      </a:r>
                      <a:endParaRPr lang="tr-TR" sz="1100" b="1" i="0" u="none" strike="noStrike" dirty="0">
                        <a:solidFill>
                          <a:schemeClr val="tx1"/>
                        </a:solidFill>
                        <a:effectLst/>
                        <a:latin typeface="Times New Roman"/>
                      </a:endParaRPr>
                    </a:p>
                  </a:txBody>
                  <a:tcPr marL="7560" marR="7560" marT="7560" marB="0"/>
                </a:tc>
              </a:tr>
            </a:tbl>
          </a:graphicData>
        </a:graphic>
      </p:graphicFrame>
    </p:spTree>
    <p:extLst>
      <p:ext uri="{BB962C8B-B14F-4D97-AF65-F5344CB8AC3E}">
        <p14:creationId xmlns:p14="http://schemas.microsoft.com/office/powerpoint/2010/main" val="337618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268760"/>
            <a:ext cx="7620000" cy="4800600"/>
          </a:xfrm>
        </p:spPr>
        <p:txBody>
          <a:bodyPr>
            <a:normAutofit/>
          </a:bodyPr>
          <a:lstStyle/>
          <a:p>
            <a:r>
              <a:rPr lang="tr-TR" sz="1800" dirty="0"/>
              <a:t>Sosyal bilimler liseleri zeka düzeyleriyle sosyal bilimler </a:t>
            </a:r>
            <a:r>
              <a:rPr lang="tr-TR" sz="1800" dirty="0" smtClean="0"/>
              <a:t>ve edebiyat </a:t>
            </a:r>
            <a:r>
              <a:rPr lang="tr-TR" sz="1800" dirty="0"/>
              <a:t>alanlarındaki ilgi ve yetenekleri üst düzeyde </a:t>
            </a:r>
            <a:r>
              <a:rPr lang="tr-TR" sz="1800" dirty="0" smtClean="0"/>
              <a:t>olan öğrencileri </a:t>
            </a:r>
            <a:r>
              <a:rPr lang="tr-TR" sz="1800" dirty="0"/>
              <a:t>bu alanlarda yükseköğretime etkili </a:t>
            </a:r>
            <a:r>
              <a:rPr lang="tr-TR" sz="1800" dirty="0" smtClean="0"/>
              <a:t>şekilde yetiştirmeyi </a:t>
            </a:r>
            <a:r>
              <a:rPr lang="tr-TR" sz="1800" dirty="0"/>
              <a:t>amaçlamaktadır</a:t>
            </a:r>
            <a:r>
              <a:rPr lang="tr-TR" sz="1800" dirty="0" smtClean="0"/>
              <a:t>.</a:t>
            </a:r>
          </a:p>
          <a:p>
            <a:endParaRPr lang="tr-TR" sz="1800" dirty="0" smtClean="0"/>
          </a:p>
          <a:p>
            <a:pPr marL="114300" indent="0">
              <a:buNone/>
            </a:pPr>
            <a:r>
              <a:rPr lang="tr-TR" sz="1800" dirty="0"/>
              <a:t>GENEL ÖZELLİKLERİ:</a:t>
            </a:r>
          </a:p>
          <a:p>
            <a:r>
              <a:rPr lang="tr-TR" sz="1800" dirty="0"/>
              <a:t>Eğitim süresi İngilizce hazırlık olup olmamasına göre 4 ya da 5 yıldır. Merkezi sınavla öğrenci alırlar.</a:t>
            </a:r>
          </a:p>
          <a:p>
            <a:r>
              <a:rPr lang="tr-TR" sz="1800" dirty="0"/>
              <a:t>Genelde pansiyonları bulunmaktadır.</a:t>
            </a:r>
          </a:p>
          <a:p>
            <a:r>
              <a:rPr lang="tr-TR" sz="1800" dirty="0"/>
              <a:t>Alan seçimi yoktur. Sözel derslerin ağırlıkta olduğu bir okul türüdür.</a:t>
            </a:r>
          </a:p>
          <a:p>
            <a:pPr marL="114300" indent="0">
              <a:buNone/>
            </a:pPr>
            <a:endParaRPr lang="tr-TR" sz="1800" dirty="0"/>
          </a:p>
          <a:p>
            <a:pPr marL="114300" indent="0">
              <a:buNone/>
            </a:pPr>
            <a:r>
              <a:rPr lang="tr-TR" sz="1800" dirty="0"/>
              <a:t>MEZUNLARI: </a:t>
            </a:r>
          </a:p>
          <a:p>
            <a:r>
              <a:rPr lang="tr-TR" sz="1800" dirty="0"/>
              <a:t>Üniversite tercihlerinde hukuk, siyaset bilimi, coğrafya, edebiyat, kamu yönetimi, tarih gibi sözel ve eşit ağırlık bölümleri tercih etmektedir. Ancak bu öğrencilerin sayısal bölüm tercih etmelerine bir engel bulunmamaktadır.</a:t>
            </a:r>
          </a:p>
          <a:p>
            <a:endParaRPr lang="tr-TR" sz="1800" dirty="0"/>
          </a:p>
          <a:p>
            <a:endParaRPr lang="tr-TR" sz="1800" dirty="0" smtClean="0"/>
          </a:p>
          <a:p>
            <a:endParaRPr lang="tr-TR" sz="1800" dirty="0" smtClean="0"/>
          </a:p>
        </p:txBody>
      </p:sp>
      <p:sp>
        <p:nvSpPr>
          <p:cNvPr id="5" name="Başlık 1"/>
          <p:cNvSpPr>
            <a:spLocks noGrp="1"/>
          </p:cNvSpPr>
          <p:nvPr>
            <p:ph type="title"/>
          </p:nvPr>
        </p:nvSpPr>
        <p:spPr>
          <a:xfrm>
            <a:off x="457200" y="274638"/>
            <a:ext cx="7620000" cy="922114"/>
          </a:xfrm>
        </p:spPr>
        <p:txBody>
          <a:bodyPr/>
          <a:lstStyle/>
          <a:p>
            <a:pPr algn="ctr"/>
            <a:r>
              <a:rPr lang="tr-TR" dirty="0" smtClean="0"/>
              <a:t>SOSYAL BİLİMLER LİSELERİ</a:t>
            </a:r>
            <a:endParaRPr lang="tr-TR" dirty="0"/>
          </a:p>
        </p:txBody>
      </p:sp>
    </p:spTree>
    <p:extLst>
      <p:ext uri="{BB962C8B-B14F-4D97-AF65-F5344CB8AC3E}">
        <p14:creationId xmlns:p14="http://schemas.microsoft.com/office/powerpoint/2010/main" val="785412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800" dirty="0"/>
              <a:t>SOSYAL BİLİMLER </a:t>
            </a:r>
            <a:r>
              <a:rPr lang="tr-TR" sz="4800" dirty="0" smtClean="0"/>
              <a:t>LİSELERİ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0057894"/>
              </p:ext>
            </p:extLst>
          </p:nvPr>
        </p:nvGraphicFramePr>
        <p:xfrm>
          <a:off x="395536" y="1844823"/>
          <a:ext cx="7619999" cy="2015463"/>
        </p:xfrm>
        <a:graphic>
          <a:graphicData uri="http://schemas.openxmlformats.org/drawingml/2006/table">
            <a:tbl>
              <a:tblPr>
                <a:tableStyleId>{5C22544A-7EE6-4342-B048-85BDC9FD1C3A}</a:tableStyleId>
              </a:tblPr>
              <a:tblGrid>
                <a:gridCol w="1269563"/>
                <a:gridCol w="598059"/>
                <a:gridCol w="716097"/>
                <a:gridCol w="503628"/>
                <a:gridCol w="503628"/>
                <a:gridCol w="503628"/>
                <a:gridCol w="503628"/>
                <a:gridCol w="503628"/>
                <a:gridCol w="503628"/>
                <a:gridCol w="503628"/>
                <a:gridCol w="503628"/>
                <a:gridCol w="503628"/>
                <a:gridCol w="503628"/>
              </a:tblGrid>
              <a:tr h="671821">
                <a:tc>
                  <a:txBody>
                    <a:bodyPr/>
                    <a:lstStyle/>
                    <a:p>
                      <a:pPr algn="ctr" fontAlgn="ctr"/>
                      <a:r>
                        <a:rPr lang="tr-TR" sz="1000" b="1" u="none" strike="noStrike" dirty="0">
                          <a:effectLst/>
                        </a:rPr>
                        <a:t>Okul Adı</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Öğretim Süresi</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Pansiyon Durumu</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Eğitim  Dili</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2023</a:t>
                      </a:r>
                      <a:br>
                        <a:rPr lang="tr-TR" sz="1000" b="1" u="none" strike="noStrike">
                          <a:effectLst/>
                        </a:rPr>
                      </a:br>
                      <a:r>
                        <a:rPr lang="tr-TR" sz="1000" b="1" u="none" strike="noStrike">
                          <a:effectLst/>
                        </a:rPr>
                        <a:t>kont</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2019 dilim</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2020 DİLİM</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2021</a:t>
                      </a:r>
                      <a:br>
                        <a:rPr lang="tr-TR" sz="1000" b="1" u="none" strike="noStrike" dirty="0">
                          <a:effectLst/>
                        </a:rPr>
                      </a:br>
                      <a:r>
                        <a:rPr lang="tr-TR" sz="1000" b="1" u="none" strike="noStrike" dirty="0">
                          <a:effectLst/>
                        </a:rPr>
                        <a:t>DİLİM</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2021 TABAN PUAN</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2022</a:t>
                      </a:r>
                      <a:br>
                        <a:rPr lang="tr-TR" sz="1000" b="1" u="none" strike="noStrike">
                          <a:effectLst/>
                        </a:rPr>
                      </a:br>
                      <a:r>
                        <a:rPr lang="tr-TR" sz="1000" b="1" u="none" strike="noStrike">
                          <a:effectLst/>
                        </a:rPr>
                        <a:t>DİLİM</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2022 TABAN PUAN</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2023</a:t>
                      </a:r>
                      <a:br>
                        <a:rPr lang="tr-TR" sz="1000" b="1" u="none" strike="noStrike">
                          <a:effectLst/>
                        </a:rPr>
                      </a:br>
                      <a:r>
                        <a:rPr lang="tr-TR" sz="1000" b="1" u="none" strike="noStrike">
                          <a:effectLst/>
                        </a:rPr>
                        <a:t>DİLİM</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2023 TABAN PUAN</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821">
                <a:tc>
                  <a:txBody>
                    <a:bodyPr/>
                    <a:lstStyle/>
                    <a:p>
                      <a:pPr algn="ctr" fontAlgn="ctr"/>
                      <a:r>
                        <a:rPr lang="tr-TR" sz="1000" b="1" u="none" strike="noStrike" dirty="0">
                          <a:effectLst/>
                        </a:rPr>
                        <a:t>TİRE / Tire Öğretmen Melahat Aksoy Sosyal Bilimler Lisesi</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Hazırlık </a:t>
                      </a:r>
                      <a:br>
                        <a:rPr lang="tr-TR" sz="1000" b="1" u="none" strike="noStrike">
                          <a:effectLst/>
                        </a:rPr>
                      </a:br>
                      <a:r>
                        <a:rPr lang="tr-TR" sz="1000" b="1" u="none" strike="noStrike">
                          <a:effectLst/>
                        </a:rPr>
                        <a:t>+ 4 yıl</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a:t>
                      </a:r>
                      <a:br>
                        <a:rPr lang="tr-TR" sz="1000" b="1" u="none" strike="noStrike">
                          <a:effectLst/>
                        </a:rPr>
                      </a:br>
                      <a:r>
                        <a:rPr lang="tr-TR" sz="1000" b="1" u="none" strike="noStrike">
                          <a:effectLst/>
                        </a:rPr>
                        <a:t>(Kız/Erkek)</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İngilizce</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90</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13,78</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14,36</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14,97</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346,156</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14,68</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375,13</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19,31</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379,145</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821">
                <a:tc>
                  <a:txBody>
                    <a:bodyPr/>
                    <a:lstStyle/>
                    <a:p>
                      <a:pPr algn="ctr" fontAlgn="ctr"/>
                      <a:r>
                        <a:rPr lang="tr-TR" sz="1000" b="1" u="none" strike="noStrike" dirty="0">
                          <a:effectLst/>
                        </a:rPr>
                        <a:t>TİRE / Tire Öğretmen Melahat Aksoy Sosyal Bilimler Lisesi</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 yıl</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a:t>
                      </a:r>
                      <a:br>
                        <a:rPr lang="tr-TR" sz="1000" b="1" u="none" strike="noStrike">
                          <a:effectLst/>
                        </a:rPr>
                      </a:br>
                      <a:r>
                        <a:rPr lang="tr-TR" sz="1000" b="1" u="none" strike="noStrike">
                          <a:effectLst/>
                        </a:rPr>
                        <a:t>(Kız/Erkek)</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İngilizce</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60</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b="1" u="none" strike="noStrike" dirty="0">
                          <a:effectLst/>
                        </a:rPr>
                        <a:t> </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15,09</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345.564</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15,88</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369,48</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19,57</a:t>
                      </a:r>
                      <a:endParaRPr lang="tr-TR" sz="1000" b="1" i="0" u="none" strike="noStrike">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377,898</a:t>
                      </a:r>
                      <a:endParaRPr lang="tr-TR" sz="1000" b="1" i="0" u="none" strike="noStrike" dirty="0">
                        <a:solidFill>
                          <a:srgbClr val="000000"/>
                        </a:solidFill>
                        <a:effectLst/>
                        <a:latin typeface="Times New Roman"/>
                      </a:endParaRPr>
                    </a:p>
                  </a:txBody>
                  <a:tcPr marL="7872" marR="7872" marT="7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834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620000" cy="1143000"/>
          </a:xfrm>
        </p:spPr>
        <p:txBody>
          <a:bodyPr/>
          <a:lstStyle/>
          <a:p>
            <a:pPr algn="ctr"/>
            <a:r>
              <a:rPr lang="tr-TR" dirty="0" smtClean="0"/>
              <a:t>GÜZEL SANATLAR LİSELERİ</a:t>
            </a:r>
            <a:endParaRPr lang="tr-TR" dirty="0"/>
          </a:p>
        </p:txBody>
      </p:sp>
      <p:sp>
        <p:nvSpPr>
          <p:cNvPr id="3" name="İçerik Yer Tutucusu 2"/>
          <p:cNvSpPr>
            <a:spLocks noGrp="1"/>
          </p:cNvSpPr>
          <p:nvPr>
            <p:ph idx="1"/>
          </p:nvPr>
        </p:nvSpPr>
        <p:spPr>
          <a:xfrm>
            <a:off x="539552" y="1124744"/>
            <a:ext cx="7620000" cy="5400600"/>
          </a:xfrm>
        </p:spPr>
        <p:txBody>
          <a:bodyPr>
            <a:noAutofit/>
          </a:bodyPr>
          <a:lstStyle/>
          <a:p>
            <a:r>
              <a:rPr lang="tr-TR" sz="1500" dirty="0"/>
              <a:t>Güzel sanatlar liseleri, Anadolu lisesi statüsünde olup güzel sanatlar eğitimi alanında yatılı, </a:t>
            </a:r>
            <a:r>
              <a:rPr lang="tr-TR" sz="1500" dirty="0" smtClean="0"/>
              <a:t>gündüzlü </a:t>
            </a:r>
            <a:r>
              <a:rPr lang="tr-TR" sz="1500" dirty="0"/>
              <a:t>ve karma olarak </a:t>
            </a:r>
            <a:r>
              <a:rPr lang="tr-TR" sz="1500" dirty="0" smtClean="0"/>
              <a:t>eğitim verilir.</a:t>
            </a:r>
          </a:p>
          <a:p>
            <a:endParaRPr lang="tr-TR" sz="1500" dirty="0" smtClean="0"/>
          </a:p>
          <a:p>
            <a:r>
              <a:rPr lang="tr-TR" sz="1500" dirty="0" smtClean="0"/>
              <a:t>  </a:t>
            </a:r>
            <a:r>
              <a:rPr lang="tr-TR" sz="1500" dirty="0"/>
              <a:t>4 yıl eğitim ve öğretim yapılan okullardır. </a:t>
            </a:r>
            <a:endParaRPr lang="tr-TR" sz="1500" dirty="0" smtClean="0"/>
          </a:p>
          <a:p>
            <a:endParaRPr lang="tr-TR" sz="1500" dirty="0" smtClean="0"/>
          </a:p>
          <a:p>
            <a:r>
              <a:rPr lang="tr-TR" sz="1500" dirty="0" smtClean="0"/>
              <a:t>Güzel </a:t>
            </a:r>
            <a:r>
              <a:rPr lang="tr-TR" sz="1500" dirty="0"/>
              <a:t>Sanatlar liselerinde; görsel sanatlar (resim), müzik, Türk halk müziği, Türk sanat müziği ile tiyatro </a:t>
            </a:r>
            <a:r>
              <a:rPr lang="tr-TR" sz="1500" dirty="0" smtClean="0"/>
              <a:t> </a:t>
            </a:r>
            <a:r>
              <a:rPr lang="tr-TR" sz="1500" dirty="0"/>
              <a:t>alanları bulunmakta olup bir şubeye alınacak öğrenci sayısı 30’dur. </a:t>
            </a:r>
            <a:endParaRPr lang="tr-TR" sz="1500" dirty="0" smtClean="0"/>
          </a:p>
          <a:p>
            <a:endParaRPr lang="tr-TR" sz="1500" dirty="0" smtClean="0"/>
          </a:p>
          <a:p>
            <a:r>
              <a:rPr lang="tr-TR" sz="1500" dirty="0" smtClean="0"/>
              <a:t>Tanılanmış </a:t>
            </a:r>
            <a:r>
              <a:rPr lang="tr-TR" sz="1500" dirty="0"/>
              <a:t>ş özel yetenekli </a:t>
            </a:r>
            <a:r>
              <a:rPr lang="tr-TR" sz="1500" dirty="0" smtClean="0"/>
              <a:t>öğrencilerin (BİLSEM öğrencilerinin) görsel </a:t>
            </a:r>
            <a:r>
              <a:rPr lang="tr-TR" sz="1500" dirty="0"/>
              <a:t>sanatlar ile müzik bölümleri bulunan güzel sanatlar liselerine </a:t>
            </a:r>
            <a:r>
              <a:rPr lang="tr-TR" sz="1500" dirty="0" smtClean="0"/>
              <a:t>doğrudan </a:t>
            </a:r>
            <a:r>
              <a:rPr lang="tr-TR" sz="1500" dirty="0"/>
              <a:t>kayıtları yapılabilmektedir.</a:t>
            </a:r>
            <a:endParaRPr lang="tr-TR" sz="1500" dirty="0" smtClean="0"/>
          </a:p>
          <a:p>
            <a:endParaRPr lang="tr-TR" sz="1500" dirty="0"/>
          </a:p>
          <a:p>
            <a:r>
              <a:rPr lang="tr-TR" sz="1500" dirty="0"/>
              <a:t>Güzel sanatlar liselerine yetenek sınav puanı ve </a:t>
            </a:r>
            <a:r>
              <a:rPr lang="tr-TR" sz="1500" b="1" dirty="0"/>
              <a:t>ortaöğretim başarı puanı (OBP) </a:t>
            </a:r>
            <a:r>
              <a:rPr lang="tr-TR" sz="1500" dirty="0"/>
              <a:t>kullanılarak puan üstünlüğüne göre öğrencilerin yerleştirilmesi yapılır. </a:t>
            </a:r>
            <a:endParaRPr lang="tr-TR" sz="1500" dirty="0" smtClean="0"/>
          </a:p>
          <a:p>
            <a:pPr marL="114300" indent="0">
              <a:buNone/>
            </a:pPr>
            <a:r>
              <a:rPr lang="tr-TR" sz="1500" dirty="0" smtClean="0"/>
              <a:t>     (%</a:t>
            </a:r>
            <a:r>
              <a:rPr lang="tr-TR" sz="1500" dirty="0"/>
              <a:t>70 Yetenek Sınav Puanı+ %30 Ortaokul </a:t>
            </a:r>
            <a:r>
              <a:rPr lang="tr-TR" sz="1500" dirty="0" smtClean="0"/>
              <a:t>Başarı </a:t>
            </a:r>
            <a:r>
              <a:rPr lang="tr-TR" sz="1500" dirty="0"/>
              <a:t>Puanı)</a:t>
            </a:r>
            <a:endParaRPr lang="tr-TR" sz="1500" dirty="0" smtClean="0"/>
          </a:p>
          <a:p>
            <a:endParaRPr lang="tr-TR" sz="1500" dirty="0" smtClean="0"/>
          </a:p>
          <a:p>
            <a:r>
              <a:rPr lang="tr-TR" sz="1500" dirty="0"/>
              <a:t>Liseye </a:t>
            </a:r>
            <a:r>
              <a:rPr lang="tr-TR" sz="1500" dirty="0" smtClean="0"/>
              <a:t>Geçiş </a:t>
            </a:r>
            <a:r>
              <a:rPr lang="tr-TR" sz="1500" dirty="0"/>
              <a:t>Sınavına (LGS) girmek zorunlu </a:t>
            </a:r>
            <a:r>
              <a:rPr lang="tr-TR" sz="1500" dirty="0" smtClean="0"/>
              <a:t>değildir.</a:t>
            </a:r>
          </a:p>
          <a:p>
            <a:endParaRPr lang="tr-TR" sz="1500" dirty="0" smtClean="0"/>
          </a:p>
          <a:p>
            <a:r>
              <a:rPr lang="tr-TR" sz="1600" dirty="0">
                <a:latin typeface="Arial" panose="020B0604020202020204" pitchFamily="34" charset="0"/>
                <a:cs typeface="Arial" panose="020B0604020202020204" pitchFamily="34" charset="0"/>
              </a:rPr>
              <a:t>Güzel sanatlar liselerinin </a:t>
            </a:r>
            <a:r>
              <a:rPr lang="tr-TR" sz="1600" dirty="0" smtClean="0"/>
              <a:t>başvuruları Haziran </a:t>
            </a:r>
            <a:r>
              <a:rPr lang="tr-TR" sz="1600" dirty="0"/>
              <a:t>ayında yapılmaktadır.</a:t>
            </a:r>
            <a:endParaRPr lang="tr-TR" sz="1500" dirty="0" smtClean="0"/>
          </a:p>
          <a:p>
            <a:endParaRPr lang="tr-TR" sz="1500" dirty="0" smtClean="0"/>
          </a:p>
          <a:p>
            <a:endParaRPr lang="tr-TR" sz="1500" dirty="0"/>
          </a:p>
          <a:p>
            <a:endParaRPr lang="tr-TR" sz="1500" dirty="0"/>
          </a:p>
        </p:txBody>
      </p:sp>
    </p:spTree>
    <p:extLst>
      <p:ext uri="{BB962C8B-B14F-4D97-AF65-F5344CB8AC3E}">
        <p14:creationId xmlns:p14="http://schemas.microsoft.com/office/powerpoint/2010/main" val="249740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smtClean="0"/>
              <a:t>İZMİR GÜZEL SANATLAR LİSELERİ</a:t>
            </a:r>
            <a:endParaRPr lang="tr-TR" sz="40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68991774"/>
              </p:ext>
            </p:extLst>
          </p:nvPr>
        </p:nvGraphicFramePr>
        <p:xfrm>
          <a:off x="755576" y="1556792"/>
          <a:ext cx="6849104" cy="1944216"/>
        </p:xfrm>
        <a:graphic>
          <a:graphicData uri="http://schemas.openxmlformats.org/drawingml/2006/table">
            <a:tbl>
              <a:tblPr firstRow="1" firstCol="1" lastRow="1" lastCol="1" bandRow="1" bandCol="1">
                <a:tableStyleId>{5C22544A-7EE6-4342-B048-85BDC9FD1C3A}</a:tableStyleId>
              </a:tblPr>
              <a:tblGrid>
                <a:gridCol w="1056956"/>
                <a:gridCol w="984571"/>
                <a:gridCol w="2512031"/>
                <a:gridCol w="1329741"/>
                <a:gridCol w="965805"/>
              </a:tblGrid>
              <a:tr h="484841">
                <a:tc>
                  <a:txBody>
                    <a:bodyPr/>
                    <a:lstStyle/>
                    <a:p>
                      <a:pPr marL="45085">
                        <a:spcBef>
                          <a:spcPts val="420"/>
                        </a:spcBef>
                        <a:spcAft>
                          <a:spcPts val="0"/>
                        </a:spcAft>
                      </a:pPr>
                      <a:r>
                        <a:rPr lang="tr-TR" sz="1200" b="1" dirty="0">
                          <a:solidFill>
                            <a:schemeClr val="tx1"/>
                          </a:solidFill>
                          <a:effectLst/>
                        </a:rPr>
                        <a:t>İzmir</a:t>
                      </a:r>
                      <a:endParaRPr lang="tr-TR" sz="1200" b="1" dirty="0">
                        <a:solidFill>
                          <a:schemeClr val="tx1"/>
                        </a:solidFill>
                        <a:effectLst/>
                        <a:latin typeface="Times New Roman"/>
                        <a:ea typeface="Times New Roman"/>
                      </a:endParaRPr>
                    </a:p>
                  </a:txBody>
                  <a:tcPr marL="0" marR="0" marT="0" marB="0"/>
                </a:tc>
                <a:tc>
                  <a:txBody>
                    <a:bodyPr/>
                    <a:lstStyle/>
                    <a:p>
                      <a:pPr marL="43815">
                        <a:spcBef>
                          <a:spcPts val="420"/>
                        </a:spcBef>
                        <a:spcAft>
                          <a:spcPts val="0"/>
                        </a:spcAft>
                      </a:pPr>
                      <a:r>
                        <a:rPr lang="tr-TR" sz="1200" b="1">
                          <a:solidFill>
                            <a:schemeClr val="tx1"/>
                          </a:solidFill>
                          <a:effectLst/>
                        </a:rPr>
                        <a:t>Buca</a:t>
                      </a:r>
                      <a:endParaRPr lang="tr-TR" sz="1200" b="1">
                        <a:solidFill>
                          <a:schemeClr val="tx1"/>
                        </a:solidFill>
                        <a:effectLst/>
                        <a:latin typeface="Times New Roman"/>
                        <a:ea typeface="Times New Roman"/>
                      </a:endParaRPr>
                    </a:p>
                  </a:txBody>
                  <a:tcPr marL="0" marR="0" marT="0" marB="0"/>
                </a:tc>
                <a:tc>
                  <a:txBody>
                    <a:bodyPr/>
                    <a:lstStyle/>
                    <a:p>
                      <a:pPr marL="45720">
                        <a:spcBef>
                          <a:spcPts val="420"/>
                        </a:spcBef>
                        <a:spcAft>
                          <a:spcPts val="0"/>
                        </a:spcAft>
                      </a:pPr>
                      <a:r>
                        <a:rPr lang="tr-TR" sz="1200" b="1" dirty="0">
                          <a:solidFill>
                            <a:schemeClr val="tx1"/>
                          </a:solidFill>
                          <a:effectLst/>
                        </a:rPr>
                        <a:t>Buca Işılay Saygın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20"/>
                        </a:spcBef>
                        <a:spcAft>
                          <a:spcPts val="0"/>
                        </a:spcAft>
                      </a:pPr>
                      <a:r>
                        <a:rPr lang="tr-TR" sz="1200" b="1">
                          <a:solidFill>
                            <a:schemeClr val="tx1"/>
                          </a:solidFill>
                          <a:effectLst/>
                        </a:rPr>
                        <a:t>Görsel Sanatlar Alanı</a:t>
                      </a:r>
                      <a:endParaRPr lang="tr-TR" sz="1200" b="1">
                        <a:solidFill>
                          <a:schemeClr val="tx1"/>
                        </a:solidFill>
                        <a:effectLst/>
                        <a:latin typeface="Times New Roman"/>
                        <a:ea typeface="Times New Roman"/>
                      </a:endParaRPr>
                    </a:p>
                  </a:txBody>
                  <a:tcPr marL="0" marR="0" marT="0" marB="0"/>
                </a:tc>
                <a:tc>
                  <a:txBody>
                    <a:bodyPr/>
                    <a:lstStyle/>
                    <a:p>
                      <a:pPr marL="42545">
                        <a:spcBef>
                          <a:spcPts val="420"/>
                        </a:spcBef>
                        <a:spcAft>
                          <a:spcPts val="0"/>
                        </a:spcAft>
                      </a:pPr>
                      <a:r>
                        <a:rPr lang="tr-TR" sz="1200" b="1">
                          <a:solidFill>
                            <a:schemeClr val="tx1"/>
                          </a:solidFill>
                          <a:effectLst/>
                        </a:rPr>
                        <a:t>Kız/ Erkek</a:t>
                      </a:r>
                      <a:endParaRPr lang="tr-TR" sz="1200" b="1">
                        <a:solidFill>
                          <a:schemeClr val="tx1"/>
                        </a:solidFill>
                        <a:effectLst/>
                        <a:latin typeface="Times New Roman"/>
                        <a:ea typeface="Times New Roman"/>
                      </a:endParaRPr>
                    </a:p>
                  </a:txBody>
                  <a:tcPr marL="0" marR="0" marT="0" marB="0"/>
                </a:tc>
              </a:tr>
              <a:tr h="487267">
                <a:tc>
                  <a:txBody>
                    <a:bodyPr/>
                    <a:lstStyle/>
                    <a:p>
                      <a:pPr marL="45085">
                        <a:spcBef>
                          <a:spcPts val="43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3815">
                        <a:spcBef>
                          <a:spcPts val="430"/>
                        </a:spcBef>
                        <a:spcAft>
                          <a:spcPts val="0"/>
                        </a:spcAft>
                      </a:pPr>
                      <a:r>
                        <a:rPr lang="tr-TR" sz="1200" b="1">
                          <a:solidFill>
                            <a:schemeClr val="tx1"/>
                          </a:solidFill>
                          <a:effectLst/>
                        </a:rPr>
                        <a:t>Buca</a:t>
                      </a:r>
                      <a:endParaRPr lang="tr-TR" sz="1200" b="1">
                        <a:solidFill>
                          <a:schemeClr val="tx1"/>
                        </a:solidFill>
                        <a:effectLst/>
                        <a:latin typeface="Times New Roman"/>
                        <a:ea typeface="Times New Roman"/>
                      </a:endParaRPr>
                    </a:p>
                  </a:txBody>
                  <a:tcPr marL="0" marR="0" marT="0" marB="0"/>
                </a:tc>
                <a:tc>
                  <a:txBody>
                    <a:bodyPr/>
                    <a:lstStyle/>
                    <a:p>
                      <a:pPr marL="45720">
                        <a:spcBef>
                          <a:spcPts val="430"/>
                        </a:spcBef>
                        <a:spcAft>
                          <a:spcPts val="0"/>
                        </a:spcAft>
                      </a:pPr>
                      <a:r>
                        <a:rPr lang="tr-TR" sz="1200" b="1" dirty="0">
                          <a:solidFill>
                            <a:schemeClr val="tx1"/>
                          </a:solidFill>
                          <a:effectLst/>
                        </a:rPr>
                        <a:t>Buca Işılay Saygın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30"/>
                        </a:spcBef>
                        <a:spcAft>
                          <a:spcPts val="0"/>
                        </a:spcAft>
                      </a:pPr>
                      <a:r>
                        <a:rPr lang="tr-TR" sz="1200" b="1">
                          <a:solidFill>
                            <a:schemeClr val="tx1"/>
                          </a:solidFill>
                          <a:effectLst/>
                        </a:rPr>
                        <a:t>Müzik Alanı</a:t>
                      </a:r>
                      <a:endParaRPr lang="tr-TR" sz="1200" b="1">
                        <a:solidFill>
                          <a:schemeClr val="tx1"/>
                        </a:solidFill>
                        <a:effectLst/>
                        <a:latin typeface="Times New Roman"/>
                        <a:ea typeface="Times New Roman"/>
                      </a:endParaRPr>
                    </a:p>
                  </a:txBody>
                  <a:tcPr marL="0" marR="0" marT="0" marB="0"/>
                </a:tc>
                <a:tc>
                  <a:txBody>
                    <a:bodyPr/>
                    <a:lstStyle/>
                    <a:p>
                      <a:pPr marL="42545">
                        <a:spcBef>
                          <a:spcPts val="430"/>
                        </a:spcBef>
                        <a:spcAft>
                          <a:spcPts val="0"/>
                        </a:spcAft>
                      </a:pPr>
                      <a:r>
                        <a:rPr lang="tr-TR" sz="1200" b="1">
                          <a:solidFill>
                            <a:schemeClr val="tx1"/>
                          </a:solidFill>
                          <a:effectLst/>
                        </a:rPr>
                        <a:t>Kız/ Erkek</a:t>
                      </a:r>
                      <a:endParaRPr lang="tr-TR" sz="1200" b="1">
                        <a:solidFill>
                          <a:schemeClr val="tx1"/>
                        </a:solidFill>
                        <a:effectLst/>
                        <a:latin typeface="Times New Roman"/>
                        <a:ea typeface="Times New Roman"/>
                      </a:endParaRPr>
                    </a:p>
                  </a:txBody>
                  <a:tcPr marL="0" marR="0" marT="0" marB="0"/>
                </a:tc>
              </a:tr>
              <a:tr h="487267">
                <a:tc>
                  <a:txBody>
                    <a:bodyPr/>
                    <a:lstStyle/>
                    <a:p>
                      <a:pPr marL="45085">
                        <a:spcBef>
                          <a:spcPts val="43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3815">
                        <a:spcBef>
                          <a:spcPts val="430"/>
                        </a:spcBef>
                        <a:spcAft>
                          <a:spcPts val="0"/>
                        </a:spcAft>
                      </a:pPr>
                      <a:r>
                        <a:rPr lang="tr-TR" sz="1200" b="1">
                          <a:solidFill>
                            <a:schemeClr val="tx1"/>
                          </a:solidFill>
                          <a:effectLst/>
                        </a:rPr>
                        <a:t>Buca</a:t>
                      </a:r>
                      <a:endParaRPr lang="tr-TR" sz="1200" b="1">
                        <a:solidFill>
                          <a:schemeClr val="tx1"/>
                        </a:solidFill>
                        <a:effectLst/>
                        <a:latin typeface="Times New Roman"/>
                        <a:ea typeface="Times New Roman"/>
                      </a:endParaRPr>
                    </a:p>
                  </a:txBody>
                  <a:tcPr marL="0" marR="0" marT="0" marB="0"/>
                </a:tc>
                <a:tc>
                  <a:txBody>
                    <a:bodyPr/>
                    <a:lstStyle/>
                    <a:p>
                      <a:pPr marL="45720">
                        <a:spcBef>
                          <a:spcPts val="430"/>
                        </a:spcBef>
                        <a:spcAft>
                          <a:spcPts val="0"/>
                        </a:spcAft>
                      </a:pPr>
                      <a:r>
                        <a:rPr lang="tr-TR" sz="1200" b="1" dirty="0">
                          <a:solidFill>
                            <a:schemeClr val="tx1"/>
                          </a:solidFill>
                          <a:effectLst/>
                        </a:rPr>
                        <a:t>Buca Işılay Saygın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30"/>
                        </a:spcBef>
                        <a:spcAft>
                          <a:spcPts val="0"/>
                        </a:spcAft>
                      </a:pPr>
                      <a:r>
                        <a:rPr lang="tr-TR" sz="1200" b="1">
                          <a:solidFill>
                            <a:schemeClr val="tx1"/>
                          </a:solidFill>
                          <a:effectLst/>
                        </a:rPr>
                        <a:t>Tiyatro Alanı</a:t>
                      </a:r>
                      <a:endParaRPr lang="tr-TR" sz="1200" b="1">
                        <a:solidFill>
                          <a:schemeClr val="tx1"/>
                        </a:solidFill>
                        <a:effectLst/>
                        <a:latin typeface="Times New Roman"/>
                        <a:ea typeface="Times New Roman"/>
                      </a:endParaRPr>
                    </a:p>
                  </a:txBody>
                  <a:tcPr marL="0" marR="0" marT="0" marB="0"/>
                </a:tc>
                <a:tc>
                  <a:txBody>
                    <a:bodyPr/>
                    <a:lstStyle/>
                    <a:p>
                      <a:pPr marL="42545">
                        <a:spcBef>
                          <a:spcPts val="430"/>
                        </a:spcBef>
                        <a:spcAft>
                          <a:spcPts val="0"/>
                        </a:spcAft>
                      </a:pPr>
                      <a:r>
                        <a:rPr lang="tr-TR" sz="1200" b="1">
                          <a:solidFill>
                            <a:schemeClr val="tx1"/>
                          </a:solidFill>
                          <a:effectLst/>
                        </a:rPr>
                        <a:t>Kız/ Erkek</a:t>
                      </a:r>
                      <a:endParaRPr lang="tr-TR" sz="1200" b="1">
                        <a:solidFill>
                          <a:schemeClr val="tx1"/>
                        </a:solidFill>
                        <a:effectLst/>
                        <a:latin typeface="Times New Roman"/>
                        <a:ea typeface="Times New Roman"/>
                      </a:endParaRPr>
                    </a:p>
                  </a:txBody>
                  <a:tcPr marL="0" marR="0" marT="0" marB="0"/>
                </a:tc>
              </a:tr>
              <a:tr h="484841">
                <a:tc>
                  <a:txBody>
                    <a:bodyPr/>
                    <a:lstStyle/>
                    <a:p>
                      <a:pPr marL="45085">
                        <a:spcBef>
                          <a:spcPts val="420"/>
                        </a:spcBef>
                        <a:spcAft>
                          <a:spcPts val="0"/>
                        </a:spcAft>
                      </a:pPr>
                      <a:r>
                        <a:rPr lang="tr-TR" sz="1200" b="1" dirty="0">
                          <a:solidFill>
                            <a:schemeClr val="tx1"/>
                          </a:solidFill>
                          <a:effectLst/>
                        </a:rPr>
                        <a:t>İzmir</a:t>
                      </a:r>
                      <a:endParaRPr lang="tr-TR" sz="1200" b="1" dirty="0">
                        <a:solidFill>
                          <a:schemeClr val="tx1"/>
                        </a:solidFill>
                        <a:effectLst/>
                        <a:latin typeface="Times New Roman"/>
                        <a:ea typeface="Times New Roman"/>
                      </a:endParaRPr>
                    </a:p>
                  </a:txBody>
                  <a:tcPr marL="0" marR="0" marT="0" marB="0"/>
                </a:tc>
                <a:tc>
                  <a:txBody>
                    <a:bodyPr/>
                    <a:lstStyle/>
                    <a:p>
                      <a:pPr marL="43815">
                        <a:spcBef>
                          <a:spcPts val="420"/>
                        </a:spcBef>
                        <a:spcAft>
                          <a:spcPts val="0"/>
                        </a:spcAft>
                      </a:pPr>
                      <a:r>
                        <a:rPr lang="tr-TR" sz="1200" b="1" dirty="0">
                          <a:solidFill>
                            <a:schemeClr val="tx1"/>
                          </a:solidFill>
                          <a:effectLst/>
                        </a:rPr>
                        <a:t>Buca</a:t>
                      </a:r>
                      <a:endParaRPr lang="tr-TR" sz="1200" b="1" dirty="0">
                        <a:solidFill>
                          <a:schemeClr val="tx1"/>
                        </a:solidFill>
                        <a:effectLst/>
                        <a:latin typeface="Times New Roman"/>
                        <a:ea typeface="Times New Roman"/>
                      </a:endParaRPr>
                    </a:p>
                  </a:txBody>
                  <a:tcPr marL="0" marR="0" marT="0" marB="0"/>
                </a:tc>
                <a:tc>
                  <a:txBody>
                    <a:bodyPr/>
                    <a:lstStyle/>
                    <a:p>
                      <a:pPr marL="45720">
                        <a:spcBef>
                          <a:spcPts val="420"/>
                        </a:spcBef>
                        <a:spcAft>
                          <a:spcPts val="0"/>
                        </a:spcAft>
                      </a:pPr>
                      <a:r>
                        <a:rPr lang="tr-TR" sz="1200" b="1" dirty="0">
                          <a:solidFill>
                            <a:schemeClr val="tx1"/>
                          </a:solidFill>
                          <a:effectLst/>
                        </a:rPr>
                        <a:t>Buca Işılay Saygın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20"/>
                        </a:spcBef>
                        <a:spcAft>
                          <a:spcPts val="0"/>
                        </a:spcAft>
                      </a:pPr>
                      <a:r>
                        <a:rPr lang="tr-TR" sz="1200" b="1">
                          <a:solidFill>
                            <a:schemeClr val="tx1"/>
                          </a:solidFill>
                          <a:effectLst/>
                        </a:rPr>
                        <a:t>Türk Halk Müziği</a:t>
                      </a:r>
                      <a:endParaRPr lang="tr-TR" sz="1200" b="1">
                        <a:solidFill>
                          <a:schemeClr val="tx1"/>
                        </a:solidFill>
                        <a:effectLst/>
                        <a:latin typeface="Times New Roman"/>
                        <a:ea typeface="Times New Roman"/>
                      </a:endParaRPr>
                    </a:p>
                  </a:txBody>
                  <a:tcPr marL="0" marR="0" marT="0" marB="0"/>
                </a:tc>
                <a:tc>
                  <a:txBody>
                    <a:bodyPr/>
                    <a:lstStyle/>
                    <a:p>
                      <a:pPr marL="42545">
                        <a:spcBef>
                          <a:spcPts val="420"/>
                        </a:spcBef>
                        <a:spcAft>
                          <a:spcPts val="0"/>
                        </a:spcAft>
                      </a:pPr>
                      <a:r>
                        <a:rPr lang="tr-TR" sz="1200" b="1" dirty="0">
                          <a:solidFill>
                            <a:schemeClr val="tx1"/>
                          </a:solidFill>
                          <a:effectLst/>
                        </a:rPr>
                        <a:t>Kız/ Erkek</a:t>
                      </a:r>
                      <a:endParaRPr lang="tr-TR" sz="1200" b="1" dirty="0">
                        <a:solidFill>
                          <a:schemeClr val="tx1"/>
                        </a:solidFill>
                        <a:effectLst/>
                        <a:latin typeface="Times New Roman"/>
                        <a:ea typeface="Times New Roman"/>
                      </a:endParaRPr>
                    </a:p>
                  </a:txBody>
                  <a:tcPr marL="0" marR="0" marT="0" marB="0"/>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520457876"/>
              </p:ext>
            </p:extLst>
          </p:nvPr>
        </p:nvGraphicFramePr>
        <p:xfrm>
          <a:off x="755576" y="3861048"/>
          <a:ext cx="6906076" cy="1584175"/>
        </p:xfrm>
        <a:graphic>
          <a:graphicData uri="http://schemas.openxmlformats.org/drawingml/2006/table">
            <a:tbl>
              <a:tblPr firstRow="1" firstCol="1" lastRow="1" lastCol="1" bandRow="1" bandCol="1">
                <a:tableStyleId>{5C22544A-7EE6-4342-B048-85BDC9FD1C3A}</a:tableStyleId>
              </a:tblPr>
              <a:tblGrid>
                <a:gridCol w="1065748"/>
                <a:gridCol w="992762"/>
                <a:gridCol w="2532926"/>
                <a:gridCol w="1340802"/>
                <a:gridCol w="973838"/>
              </a:tblGrid>
              <a:tr h="396537">
                <a:tc>
                  <a:txBody>
                    <a:bodyPr/>
                    <a:lstStyle/>
                    <a:p>
                      <a:pPr marL="45085">
                        <a:spcBef>
                          <a:spcPts val="430"/>
                        </a:spcBef>
                        <a:spcAft>
                          <a:spcPts val="0"/>
                        </a:spcAft>
                      </a:pPr>
                      <a:r>
                        <a:rPr lang="tr-TR" sz="1200" b="1" dirty="0">
                          <a:solidFill>
                            <a:schemeClr val="tx1"/>
                          </a:solidFill>
                          <a:effectLst/>
                        </a:rPr>
                        <a:t>İzmir</a:t>
                      </a:r>
                      <a:endParaRPr lang="tr-TR" sz="1200" b="1" dirty="0">
                        <a:solidFill>
                          <a:schemeClr val="tx1"/>
                        </a:solidFill>
                        <a:effectLst/>
                        <a:latin typeface="Times New Roman"/>
                        <a:ea typeface="Times New Roman"/>
                      </a:endParaRPr>
                    </a:p>
                  </a:txBody>
                  <a:tcPr marL="0" marR="0" marT="0" marB="0"/>
                </a:tc>
                <a:tc>
                  <a:txBody>
                    <a:bodyPr/>
                    <a:lstStyle/>
                    <a:p>
                      <a:pPr marL="43815">
                        <a:spcBef>
                          <a:spcPts val="430"/>
                        </a:spcBef>
                        <a:spcAft>
                          <a:spcPts val="0"/>
                        </a:spcAft>
                      </a:pPr>
                      <a:r>
                        <a:rPr lang="tr-TR" sz="1200" b="1">
                          <a:solidFill>
                            <a:schemeClr val="tx1"/>
                          </a:solidFill>
                          <a:effectLst/>
                        </a:rPr>
                        <a:t>Bergama</a:t>
                      </a:r>
                      <a:endParaRPr lang="tr-TR" sz="1200" b="1">
                        <a:solidFill>
                          <a:schemeClr val="tx1"/>
                        </a:solidFill>
                        <a:effectLst/>
                        <a:latin typeface="Times New Roman"/>
                        <a:ea typeface="Times New Roman"/>
                      </a:endParaRPr>
                    </a:p>
                  </a:txBody>
                  <a:tcPr marL="0" marR="0" marT="0" marB="0"/>
                </a:tc>
                <a:tc>
                  <a:txBody>
                    <a:bodyPr/>
                    <a:lstStyle/>
                    <a:p>
                      <a:pPr marL="45720">
                        <a:spcBef>
                          <a:spcPts val="430"/>
                        </a:spcBef>
                        <a:spcAft>
                          <a:spcPts val="0"/>
                        </a:spcAft>
                      </a:pPr>
                      <a:r>
                        <a:rPr lang="tr-TR" sz="1200" b="1" dirty="0">
                          <a:solidFill>
                            <a:schemeClr val="tx1"/>
                          </a:solidFill>
                          <a:effectLst/>
                        </a:rPr>
                        <a:t>Bergama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30"/>
                        </a:spcBef>
                        <a:spcAft>
                          <a:spcPts val="0"/>
                        </a:spcAft>
                      </a:pPr>
                      <a:r>
                        <a:rPr lang="tr-TR" sz="1200" b="1">
                          <a:solidFill>
                            <a:schemeClr val="tx1"/>
                          </a:solidFill>
                          <a:effectLst/>
                        </a:rPr>
                        <a:t>Görsel Sanatlar Alanı</a:t>
                      </a:r>
                      <a:endParaRPr lang="tr-TR" sz="1200" b="1">
                        <a:solidFill>
                          <a:schemeClr val="tx1"/>
                        </a:solidFill>
                        <a:effectLst/>
                        <a:latin typeface="Times New Roman"/>
                        <a:ea typeface="Times New Roman"/>
                      </a:endParaRPr>
                    </a:p>
                  </a:txBody>
                  <a:tcPr marL="0" marR="0" marT="0" marB="0"/>
                </a:tc>
                <a:tc>
                  <a:txBody>
                    <a:bodyPr/>
                    <a:lstStyle/>
                    <a:p>
                      <a:pPr marL="42545">
                        <a:spcBef>
                          <a:spcPts val="430"/>
                        </a:spcBef>
                        <a:spcAft>
                          <a:spcPts val="0"/>
                        </a:spcAft>
                      </a:pPr>
                      <a:r>
                        <a:rPr lang="tr-TR" sz="1200" b="1">
                          <a:solidFill>
                            <a:schemeClr val="tx1"/>
                          </a:solidFill>
                          <a:effectLst/>
                        </a:rPr>
                        <a:t>Pansiyon Yok</a:t>
                      </a:r>
                      <a:endParaRPr lang="tr-TR" sz="1200" b="1">
                        <a:solidFill>
                          <a:schemeClr val="tx1"/>
                        </a:solidFill>
                        <a:effectLst/>
                        <a:latin typeface="Times New Roman"/>
                        <a:ea typeface="Times New Roman"/>
                      </a:endParaRPr>
                    </a:p>
                  </a:txBody>
                  <a:tcPr marL="0" marR="0" marT="0" marB="0"/>
                </a:tc>
              </a:tr>
              <a:tr h="394564">
                <a:tc>
                  <a:txBody>
                    <a:bodyPr/>
                    <a:lstStyle/>
                    <a:p>
                      <a:pPr marL="45085">
                        <a:spcBef>
                          <a:spcPts val="42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3815">
                        <a:spcBef>
                          <a:spcPts val="420"/>
                        </a:spcBef>
                        <a:spcAft>
                          <a:spcPts val="0"/>
                        </a:spcAft>
                      </a:pPr>
                      <a:r>
                        <a:rPr lang="tr-TR" sz="1200" b="1">
                          <a:solidFill>
                            <a:schemeClr val="tx1"/>
                          </a:solidFill>
                          <a:effectLst/>
                        </a:rPr>
                        <a:t>Bergama</a:t>
                      </a:r>
                      <a:endParaRPr lang="tr-TR" sz="1200" b="1">
                        <a:solidFill>
                          <a:schemeClr val="tx1"/>
                        </a:solidFill>
                        <a:effectLst/>
                        <a:latin typeface="Times New Roman"/>
                        <a:ea typeface="Times New Roman"/>
                      </a:endParaRPr>
                    </a:p>
                  </a:txBody>
                  <a:tcPr marL="0" marR="0" marT="0" marB="0"/>
                </a:tc>
                <a:tc>
                  <a:txBody>
                    <a:bodyPr/>
                    <a:lstStyle/>
                    <a:p>
                      <a:pPr marL="45720">
                        <a:spcBef>
                          <a:spcPts val="420"/>
                        </a:spcBef>
                        <a:spcAft>
                          <a:spcPts val="0"/>
                        </a:spcAft>
                      </a:pPr>
                      <a:r>
                        <a:rPr lang="tr-TR" sz="1200" b="1" dirty="0">
                          <a:solidFill>
                            <a:schemeClr val="tx1"/>
                          </a:solidFill>
                          <a:effectLst/>
                        </a:rPr>
                        <a:t>Bergama Güzel Sanatlar Lisesi(**)</a:t>
                      </a:r>
                      <a:endParaRPr lang="tr-TR" sz="1200" b="1" dirty="0">
                        <a:solidFill>
                          <a:schemeClr val="tx1"/>
                        </a:solidFill>
                        <a:effectLst/>
                        <a:latin typeface="Times New Roman"/>
                        <a:ea typeface="Times New Roman"/>
                      </a:endParaRPr>
                    </a:p>
                  </a:txBody>
                  <a:tcPr marL="0" marR="0" marT="0" marB="0"/>
                </a:tc>
                <a:tc>
                  <a:txBody>
                    <a:bodyPr/>
                    <a:lstStyle/>
                    <a:p>
                      <a:pPr marL="43180">
                        <a:spcBef>
                          <a:spcPts val="420"/>
                        </a:spcBef>
                        <a:spcAft>
                          <a:spcPts val="0"/>
                        </a:spcAft>
                      </a:pPr>
                      <a:r>
                        <a:rPr lang="tr-TR" sz="1200" b="1">
                          <a:solidFill>
                            <a:schemeClr val="tx1"/>
                          </a:solidFill>
                          <a:effectLst/>
                        </a:rPr>
                        <a:t>Müzik Alanı</a:t>
                      </a:r>
                      <a:endParaRPr lang="tr-TR" sz="1200" b="1">
                        <a:solidFill>
                          <a:schemeClr val="tx1"/>
                        </a:solidFill>
                        <a:effectLst/>
                        <a:latin typeface="Times New Roman"/>
                        <a:ea typeface="Times New Roman"/>
                      </a:endParaRPr>
                    </a:p>
                  </a:txBody>
                  <a:tcPr marL="0" marR="0" marT="0" marB="0"/>
                </a:tc>
                <a:tc>
                  <a:txBody>
                    <a:bodyPr/>
                    <a:lstStyle/>
                    <a:p>
                      <a:pPr marL="42545">
                        <a:spcBef>
                          <a:spcPts val="420"/>
                        </a:spcBef>
                        <a:spcAft>
                          <a:spcPts val="0"/>
                        </a:spcAft>
                      </a:pPr>
                      <a:r>
                        <a:rPr lang="tr-TR" sz="1200" b="1">
                          <a:solidFill>
                            <a:schemeClr val="tx1"/>
                          </a:solidFill>
                          <a:effectLst/>
                        </a:rPr>
                        <a:t>Pansiyon Yok</a:t>
                      </a:r>
                      <a:endParaRPr lang="tr-TR" sz="1200" b="1">
                        <a:solidFill>
                          <a:schemeClr val="tx1"/>
                        </a:solidFill>
                        <a:effectLst/>
                        <a:latin typeface="Times New Roman"/>
                        <a:ea typeface="Times New Roman"/>
                      </a:endParaRPr>
                    </a:p>
                  </a:txBody>
                  <a:tcPr marL="0" marR="0" marT="0" marB="0"/>
                </a:tc>
              </a:tr>
              <a:tr h="396537">
                <a:tc>
                  <a:txBody>
                    <a:bodyPr/>
                    <a:lstStyle/>
                    <a:p>
                      <a:pPr marL="45085">
                        <a:spcBef>
                          <a:spcPts val="43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3815">
                        <a:spcBef>
                          <a:spcPts val="430"/>
                        </a:spcBef>
                        <a:spcAft>
                          <a:spcPts val="0"/>
                        </a:spcAft>
                      </a:pPr>
                      <a:r>
                        <a:rPr lang="tr-TR" sz="1200" b="1">
                          <a:solidFill>
                            <a:schemeClr val="tx1"/>
                          </a:solidFill>
                          <a:effectLst/>
                        </a:rPr>
                        <a:t>Kemalpaşa</a:t>
                      </a:r>
                      <a:endParaRPr lang="tr-TR" sz="1200" b="1">
                        <a:solidFill>
                          <a:schemeClr val="tx1"/>
                        </a:solidFill>
                        <a:effectLst/>
                        <a:latin typeface="Times New Roman"/>
                        <a:ea typeface="Times New Roman"/>
                      </a:endParaRPr>
                    </a:p>
                  </a:txBody>
                  <a:tcPr marL="0" marR="0" marT="0" marB="0"/>
                </a:tc>
                <a:tc>
                  <a:txBody>
                    <a:bodyPr/>
                    <a:lstStyle/>
                    <a:p>
                      <a:pPr marL="45720">
                        <a:spcBef>
                          <a:spcPts val="430"/>
                        </a:spcBef>
                        <a:spcAft>
                          <a:spcPts val="0"/>
                        </a:spcAft>
                      </a:pPr>
                      <a:r>
                        <a:rPr lang="tr-TR" sz="1200" b="1">
                          <a:solidFill>
                            <a:schemeClr val="tx1"/>
                          </a:solidFill>
                          <a:effectLst/>
                        </a:rPr>
                        <a:t>İzmir Ümran Baradan Güzel Sanatlar Lisesi</a:t>
                      </a:r>
                      <a:endParaRPr lang="tr-TR" sz="1200" b="1">
                        <a:solidFill>
                          <a:schemeClr val="tx1"/>
                        </a:solidFill>
                        <a:effectLst/>
                        <a:latin typeface="Times New Roman"/>
                        <a:ea typeface="Times New Roman"/>
                      </a:endParaRPr>
                    </a:p>
                  </a:txBody>
                  <a:tcPr marL="0" marR="0" marT="0" marB="0"/>
                </a:tc>
                <a:tc>
                  <a:txBody>
                    <a:bodyPr/>
                    <a:lstStyle/>
                    <a:p>
                      <a:pPr marL="43180">
                        <a:spcBef>
                          <a:spcPts val="430"/>
                        </a:spcBef>
                        <a:spcAft>
                          <a:spcPts val="0"/>
                        </a:spcAft>
                      </a:pPr>
                      <a:r>
                        <a:rPr lang="tr-TR" sz="1200" b="1">
                          <a:solidFill>
                            <a:schemeClr val="tx1"/>
                          </a:solidFill>
                          <a:effectLst/>
                        </a:rPr>
                        <a:t>Görsel Sanatlar Alanı</a:t>
                      </a:r>
                      <a:endParaRPr lang="tr-TR" sz="1200" b="1">
                        <a:solidFill>
                          <a:schemeClr val="tx1"/>
                        </a:solidFill>
                        <a:effectLst/>
                        <a:latin typeface="Times New Roman"/>
                        <a:ea typeface="Times New Roman"/>
                      </a:endParaRPr>
                    </a:p>
                  </a:txBody>
                  <a:tcPr marL="0" marR="0" marT="0" marB="0"/>
                </a:tc>
                <a:tc>
                  <a:txBody>
                    <a:bodyPr/>
                    <a:lstStyle/>
                    <a:p>
                      <a:pPr marL="42545">
                        <a:spcBef>
                          <a:spcPts val="430"/>
                        </a:spcBef>
                        <a:spcAft>
                          <a:spcPts val="0"/>
                        </a:spcAft>
                      </a:pPr>
                      <a:r>
                        <a:rPr lang="tr-TR" sz="1200" b="1" dirty="0">
                          <a:solidFill>
                            <a:schemeClr val="tx1"/>
                          </a:solidFill>
                          <a:effectLst/>
                        </a:rPr>
                        <a:t>Pansiyon Yok</a:t>
                      </a:r>
                      <a:endParaRPr lang="tr-TR" sz="1200" b="1" dirty="0">
                        <a:solidFill>
                          <a:schemeClr val="tx1"/>
                        </a:solidFill>
                        <a:effectLst/>
                        <a:latin typeface="Times New Roman"/>
                        <a:ea typeface="Times New Roman"/>
                      </a:endParaRPr>
                    </a:p>
                  </a:txBody>
                  <a:tcPr marL="0" marR="0" marT="0" marB="0"/>
                </a:tc>
              </a:tr>
              <a:tr h="396537">
                <a:tc>
                  <a:txBody>
                    <a:bodyPr/>
                    <a:lstStyle/>
                    <a:p>
                      <a:pPr marL="45085">
                        <a:spcBef>
                          <a:spcPts val="43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3815">
                        <a:spcBef>
                          <a:spcPts val="430"/>
                        </a:spcBef>
                        <a:spcAft>
                          <a:spcPts val="0"/>
                        </a:spcAft>
                      </a:pPr>
                      <a:r>
                        <a:rPr lang="tr-TR" sz="1200" b="1">
                          <a:solidFill>
                            <a:schemeClr val="tx1"/>
                          </a:solidFill>
                          <a:effectLst/>
                        </a:rPr>
                        <a:t>Kemalpaşa</a:t>
                      </a:r>
                      <a:endParaRPr lang="tr-TR" sz="1200" b="1">
                        <a:solidFill>
                          <a:schemeClr val="tx1"/>
                        </a:solidFill>
                        <a:effectLst/>
                        <a:latin typeface="Times New Roman"/>
                        <a:ea typeface="Times New Roman"/>
                      </a:endParaRPr>
                    </a:p>
                  </a:txBody>
                  <a:tcPr marL="0" marR="0" marT="0" marB="0"/>
                </a:tc>
                <a:tc>
                  <a:txBody>
                    <a:bodyPr/>
                    <a:lstStyle/>
                    <a:p>
                      <a:pPr marL="45720">
                        <a:spcBef>
                          <a:spcPts val="430"/>
                        </a:spcBef>
                        <a:spcAft>
                          <a:spcPts val="0"/>
                        </a:spcAft>
                      </a:pPr>
                      <a:r>
                        <a:rPr lang="tr-TR" sz="1200" b="1">
                          <a:solidFill>
                            <a:schemeClr val="tx1"/>
                          </a:solidFill>
                          <a:effectLst/>
                        </a:rPr>
                        <a:t>İzmir Ümran Baradan Güzel Sanatlar Lisesi</a:t>
                      </a:r>
                      <a:endParaRPr lang="tr-TR" sz="1200" b="1">
                        <a:solidFill>
                          <a:schemeClr val="tx1"/>
                        </a:solidFill>
                        <a:effectLst/>
                        <a:latin typeface="Times New Roman"/>
                        <a:ea typeface="Times New Roman"/>
                      </a:endParaRPr>
                    </a:p>
                  </a:txBody>
                  <a:tcPr marL="0" marR="0" marT="0" marB="0"/>
                </a:tc>
                <a:tc>
                  <a:txBody>
                    <a:bodyPr/>
                    <a:lstStyle/>
                    <a:p>
                      <a:pPr marL="43180">
                        <a:spcBef>
                          <a:spcPts val="430"/>
                        </a:spcBef>
                        <a:spcAft>
                          <a:spcPts val="0"/>
                        </a:spcAft>
                      </a:pPr>
                      <a:r>
                        <a:rPr lang="tr-TR" sz="1200" b="1">
                          <a:solidFill>
                            <a:schemeClr val="tx1"/>
                          </a:solidFill>
                          <a:effectLst/>
                        </a:rPr>
                        <a:t>Müzik Alanı</a:t>
                      </a:r>
                      <a:endParaRPr lang="tr-TR" sz="1200" b="1">
                        <a:solidFill>
                          <a:schemeClr val="tx1"/>
                        </a:solidFill>
                        <a:effectLst/>
                        <a:latin typeface="Times New Roman"/>
                        <a:ea typeface="Times New Roman"/>
                      </a:endParaRPr>
                    </a:p>
                  </a:txBody>
                  <a:tcPr marL="0" marR="0" marT="0" marB="0"/>
                </a:tc>
                <a:tc>
                  <a:txBody>
                    <a:bodyPr/>
                    <a:lstStyle/>
                    <a:p>
                      <a:pPr marL="42545">
                        <a:spcBef>
                          <a:spcPts val="430"/>
                        </a:spcBef>
                        <a:spcAft>
                          <a:spcPts val="0"/>
                        </a:spcAft>
                      </a:pPr>
                      <a:r>
                        <a:rPr lang="tr-TR" sz="1200" b="1" dirty="0">
                          <a:solidFill>
                            <a:schemeClr val="tx1"/>
                          </a:solidFill>
                          <a:effectLst/>
                        </a:rPr>
                        <a:t>Pansiyon Yok</a:t>
                      </a:r>
                      <a:endParaRPr lang="tr-TR" sz="1200" b="1" dirty="0">
                        <a:solidFill>
                          <a:schemeClr val="tx1"/>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43515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02630"/>
            <a:ext cx="7620000" cy="634082"/>
          </a:xfrm>
        </p:spPr>
        <p:txBody>
          <a:bodyPr/>
          <a:lstStyle/>
          <a:p>
            <a:pPr algn="ctr"/>
            <a:r>
              <a:rPr lang="tr-TR" dirty="0" smtClean="0"/>
              <a:t>SPOR LİSELERİ</a:t>
            </a:r>
            <a:endParaRPr lang="tr-TR" dirty="0"/>
          </a:p>
        </p:txBody>
      </p:sp>
      <p:sp>
        <p:nvSpPr>
          <p:cNvPr id="3" name="İçerik Yer Tutucusu 2"/>
          <p:cNvSpPr>
            <a:spLocks noGrp="1"/>
          </p:cNvSpPr>
          <p:nvPr>
            <p:ph idx="1"/>
          </p:nvPr>
        </p:nvSpPr>
        <p:spPr>
          <a:xfrm>
            <a:off x="467544" y="1052736"/>
            <a:ext cx="7776864" cy="5184576"/>
          </a:xfrm>
        </p:spPr>
        <p:txBody>
          <a:bodyPr>
            <a:normAutofit fontScale="70000" lnSpcReduction="20000"/>
          </a:bodyPr>
          <a:lstStyle/>
          <a:p>
            <a:r>
              <a:rPr lang="tr-TR" dirty="0"/>
              <a:t>Spor liseleri, Anadolu lisesi statüsünde olup spor eğitimi alanında yatılı, gündüzlü ve karma olarak </a:t>
            </a:r>
            <a:r>
              <a:rPr lang="tr-TR" dirty="0" smtClean="0"/>
              <a:t>eğitim verir.</a:t>
            </a:r>
          </a:p>
          <a:p>
            <a:endParaRPr lang="tr-TR" dirty="0" smtClean="0"/>
          </a:p>
          <a:p>
            <a:r>
              <a:rPr lang="tr-TR" dirty="0" smtClean="0"/>
              <a:t>4 yıl eğitim ve öğretim yapılan okullardır. </a:t>
            </a:r>
          </a:p>
          <a:p>
            <a:endParaRPr lang="tr-TR" dirty="0" smtClean="0"/>
          </a:p>
          <a:p>
            <a:r>
              <a:rPr lang="tr-TR" sz="2000" dirty="0">
                <a:solidFill>
                  <a:srgbClr val="000000"/>
                </a:solidFill>
                <a:latin typeface="Arial" panose="020B0604020202020204" pitchFamily="34" charset="0"/>
                <a:cs typeface="Arial" panose="020B0604020202020204" pitchFamily="34" charset="0"/>
              </a:rPr>
              <a:t>Spor alanında yapılan yetenek sınavlarında, öğrencilerin esneklik, dayanıklılık ve koordinasyon, çabukluk ve hız, kuvvet, ritim, sporculuk geçmişi, takımdaki başarıları gibi kriterlere bakılarak değerlendirme yapılmaktadır</a:t>
            </a:r>
            <a:r>
              <a:rPr lang="tr-TR" sz="2000" dirty="0" smtClean="0">
                <a:latin typeface="Arial" panose="020B0604020202020204" pitchFamily="34" charset="0"/>
                <a:cs typeface="Arial" panose="020B0604020202020204" pitchFamily="34" charset="0"/>
              </a:rPr>
              <a:t>.</a:t>
            </a:r>
            <a:endParaRPr lang="tr-TR" dirty="0" smtClean="0"/>
          </a:p>
          <a:p>
            <a:endParaRPr lang="tr-TR" dirty="0" smtClean="0"/>
          </a:p>
          <a:p>
            <a:r>
              <a:rPr lang="tr-TR" sz="2000" dirty="0">
                <a:latin typeface="Arial" panose="020B0604020202020204" pitchFamily="34" charset="0"/>
                <a:cs typeface="Arial" panose="020B0604020202020204" pitchFamily="34" charset="0"/>
              </a:rPr>
              <a:t>Spor liselerinde bireysel ve takım sporları ile ilgili eğitim verilebildiği gibi voleybol, futbol, güreş, basketbol gibi belirli bir tema üzerinde de eğitim verilebilmektedir.</a:t>
            </a:r>
          </a:p>
          <a:p>
            <a:pPr marL="114300" indent="0">
              <a:buNone/>
            </a:pPr>
            <a:endParaRPr lang="tr-TR" dirty="0" smtClean="0"/>
          </a:p>
          <a:p>
            <a:r>
              <a:rPr lang="tr-TR" dirty="0" smtClean="0"/>
              <a:t>Spor liselerine </a:t>
            </a:r>
            <a:r>
              <a:rPr lang="tr-TR" dirty="0"/>
              <a:t>yetenek sınav puanı ve </a:t>
            </a:r>
            <a:r>
              <a:rPr lang="tr-TR" b="1" dirty="0"/>
              <a:t>ortaöğretim başarı puanı (OBP) </a:t>
            </a:r>
            <a:r>
              <a:rPr lang="tr-TR" dirty="0"/>
              <a:t>kullanılarak puan üstünlüğüne göre öğrencilerin yerleştirilmesi yapılır. </a:t>
            </a:r>
            <a:r>
              <a:rPr lang="tr-TR" dirty="0" smtClean="0"/>
              <a:t>(%</a:t>
            </a:r>
            <a:r>
              <a:rPr lang="tr-TR" dirty="0"/>
              <a:t>70 Yetenek Sınav Puanı+ %30 Ortaokul Başarı </a:t>
            </a:r>
            <a:r>
              <a:rPr lang="tr-TR" dirty="0" smtClean="0"/>
              <a:t>Puanı)</a:t>
            </a:r>
          </a:p>
          <a:p>
            <a:endParaRPr lang="tr-TR" dirty="0" smtClean="0"/>
          </a:p>
          <a:p>
            <a:r>
              <a:rPr lang="tr-TR" dirty="0" smtClean="0"/>
              <a:t>Spor </a:t>
            </a:r>
            <a:r>
              <a:rPr lang="tr-TR" dirty="0"/>
              <a:t>liselerine başvuru için LGS şartı yoktur. </a:t>
            </a:r>
            <a:endParaRPr lang="tr-TR" dirty="0" smtClean="0"/>
          </a:p>
          <a:p>
            <a:pPr marL="114300" indent="0">
              <a:buNone/>
            </a:pPr>
            <a:endParaRPr lang="tr-TR" dirty="0"/>
          </a:p>
          <a:p>
            <a:r>
              <a:rPr lang="tr-TR" dirty="0" smtClean="0"/>
              <a:t>Gençlik </a:t>
            </a:r>
            <a:r>
              <a:rPr lang="tr-TR" dirty="0"/>
              <a:t>ve Spor Bakanlığınca Antrenör Eğitimi Yönetmeliğinin 23 ve 24 üncü maddelerinde yer alan hükümlere göre spor liselerinden mezun olan öğrencilerden talep edenlere yalnızca bir spor dalında </a:t>
            </a:r>
            <a:r>
              <a:rPr lang="tr-TR" b="1" dirty="0"/>
              <a:t>Yardımcı Antrenörlük Belgesi </a:t>
            </a:r>
            <a:r>
              <a:rPr lang="tr-TR" dirty="0"/>
              <a:t>verilmektedir</a:t>
            </a:r>
            <a:r>
              <a:rPr lang="tr-TR" dirty="0" smtClean="0"/>
              <a:t>.</a:t>
            </a:r>
          </a:p>
          <a:p>
            <a:endParaRPr lang="tr-TR" dirty="0" smtClean="0"/>
          </a:p>
          <a:p>
            <a:r>
              <a:rPr lang="tr-TR" sz="2000" b="1" dirty="0">
                <a:latin typeface="Arial" panose="020B0604020202020204" pitchFamily="34" charset="0"/>
                <a:cs typeface="Arial" panose="020B0604020202020204" pitchFamily="34" charset="0"/>
              </a:rPr>
              <a:t>Spor liselerinin </a:t>
            </a:r>
            <a:r>
              <a:rPr lang="tr-TR" sz="2000" dirty="0" smtClean="0">
                <a:latin typeface="Arial" panose="020B0604020202020204" pitchFamily="34" charset="0"/>
                <a:cs typeface="Arial" panose="020B0604020202020204" pitchFamily="34" charset="0"/>
              </a:rPr>
              <a:t>başvuruları Haziran </a:t>
            </a:r>
            <a:r>
              <a:rPr lang="tr-TR" sz="2000" dirty="0">
                <a:latin typeface="Arial" panose="020B0604020202020204" pitchFamily="34" charset="0"/>
                <a:cs typeface="Arial" panose="020B0604020202020204" pitchFamily="34" charset="0"/>
              </a:rPr>
              <a:t>ayında yapılmaktadır.</a:t>
            </a:r>
            <a:r>
              <a:rPr lang="tr-TR" sz="2000" dirty="0"/>
              <a:t/>
            </a:r>
            <a:br>
              <a:rPr lang="tr-TR" sz="2000" dirty="0"/>
            </a:br>
            <a:endParaRPr lang="tr-TR" sz="2000" dirty="0"/>
          </a:p>
          <a:p>
            <a:endParaRPr lang="tr-TR" dirty="0"/>
          </a:p>
          <a:p>
            <a:endParaRPr lang="tr-TR" dirty="0" smtClean="0"/>
          </a:p>
        </p:txBody>
      </p:sp>
    </p:spTree>
    <p:extLst>
      <p:ext uri="{BB962C8B-B14F-4D97-AF65-F5344CB8AC3E}">
        <p14:creationId xmlns:p14="http://schemas.microsoft.com/office/powerpoint/2010/main" val="274245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7620000" cy="1143000"/>
          </a:xfrm>
        </p:spPr>
        <p:txBody>
          <a:bodyPr/>
          <a:lstStyle/>
          <a:p>
            <a:pPr algn="ctr"/>
            <a:r>
              <a:rPr lang="tr-TR" dirty="0" smtClean="0"/>
              <a:t>İZMİR SPOR LİSELERİ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19616483"/>
              </p:ext>
            </p:extLst>
          </p:nvPr>
        </p:nvGraphicFramePr>
        <p:xfrm>
          <a:off x="827584" y="1916832"/>
          <a:ext cx="6577533" cy="2025000"/>
        </p:xfrm>
        <a:graphic>
          <a:graphicData uri="http://schemas.openxmlformats.org/drawingml/2006/table">
            <a:tbl>
              <a:tblPr firstRow="1" firstCol="1" lastRow="1" lastCol="1" bandRow="1" bandCol="1">
                <a:tableStyleId>{5C22544A-7EE6-4342-B048-85BDC9FD1C3A}</a:tableStyleId>
              </a:tblPr>
              <a:tblGrid>
                <a:gridCol w="1107316"/>
                <a:gridCol w="919944"/>
                <a:gridCol w="2212679"/>
                <a:gridCol w="1031846"/>
                <a:gridCol w="1305748"/>
              </a:tblGrid>
              <a:tr h="676722">
                <a:tc>
                  <a:txBody>
                    <a:bodyPr/>
                    <a:lstStyle/>
                    <a:p>
                      <a:pPr marL="45085">
                        <a:spcBef>
                          <a:spcPts val="410"/>
                        </a:spcBef>
                        <a:spcAft>
                          <a:spcPts val="0"/>
                        </a:spcAft>
                      </a:pPr>
                      <a:r>
                        <a:rPr lang="tr-TR" sz="1200" b="1" dirty="0">
                          <a:solidFill>
                            <a:schemeClr val="tx1"/>
                          </a:solidFill>
                          <a:effectLst/>
                        </a:rPr>
                        <a:t>İzmir</a:t>
                      </a:r>
                      <a:endParaRPr lang="tr-TR" sz="1200" b="1" dirty="0">
                        <a:solidFill>
                          <a:schemeClr val="tx1"/>
                        </a:solidFill>
                        <a:effectLst/>
                        <a:latin typeface="Times New Roman"/>
                        <a:ea typeface="Times New Roman"/>
                      </a:endParaRPr>
                    </a:p>
                  </a:txBody>
                  <a:tcPr marL="0" marR="0" marT="0" marB="0"/>
                </a:tc>
                <a:tc>
                  <a:txBody>
                    <a:bodyPr/>
                    <a:lstStyle/>
                    <a:p>
                      <a:pPr marL="45085">
                        <a:spcBef>
                          <a:spcPts val="410"/>
                        </a:spcBef>
                        <a:spcAft>
                          <a:spcPts val="0"/>
                        </a:spcAft>
                      </a:pPr>
                      <a:r>
                        <a:rPr lang="tr-TR" sz="1200" b="1">
                          <a:solidFill>
                            <a:schemeClr val="tx1"/>
                          </a:solidFill>
                          <a:effectLst/>
                        </a:rPr>
                        <a:t>Buca</a:t>
                      </a:r>
                      <a:endParaRPr lang="tr-TR" sz="1200" b="1">
                        <a:solidFill>
                          <a:schemeClr val="tx1"/>
                        </a:solidFill>
                        <a:effectLst/>
                        <a:latin typeface="Times New Roman"/>
                        <a:ea typeface="Times New Roman"/>
                      </a:endParaRPr>
                    </a:p>
                  </a:txBody>
                  <a:tcPr marL="0" marR="0" marT="0" marB="0"/>
                </a:tc>
                <a:tc>
                  <a:txBody>
                    <a:bodyPr/>
                    <a:lstStyle/>
                    <a:p>
                      <a:pPr marL="43815">
                        <a:spcBef>
                          <a:spcPts val="410"/>
                        </a:spcBef>
                        <a:spcAft>
                          <a:spcPts val="0"/>
                        </a:spcAft>
                      </a:pPr>
                      <a:r>
                        <a:rPr lang="tr-TR" sz="1200" b="1" dirty="0">
                          <a:solidFill>
                            <a:schemeClr val="tx1"/>
                          </a:solidFill>
                          <a:effectLst/>
                        </a:rPr>
                        <a:t>Buca Atatürk Spor Lisesi</a:t>
                      </a:r>
                      <a:endParaRPr lang="tr-TR" sz="1200" b="1" dirty="0">
                        <a:solidFill>
                          <a:schemeClr val="tx1"/>
                        </a:solidFill>
                        <a:effectLst/>
                        <a:latin typeface="Times New Roman"/>
                        <a:ea typeface="Times New Roman"/>
                      </a:endParaRPr>
                    </a:p>
                  </a:txBody>
                  <a:tcPr marL="0" marR="0" marT="0" marB="0"/>
                </a:tc>
                <a:tc>
                  <a:txBody>
                    <a:bodyPr/>
                    <a:lstStyle/>
                    <a:p>
                      <a:pPr marL="45720">
                        <a:spcBef>
                          <a:spcPts val="410"/>
                        </a:spcBef>
                        <a:spcAft>
                          <a:spcPts val="0"/>
                        </a:spcAft>
                      </a:pPr>
                      <a:r>
                        <a:rPr lang="tr-TR" sz="1200" b="1">
                          <a:solidFill>
                            <a:schemeClr val="tx1"/>
                          </a:solidFill>
                          <a:effectLst/>
                        </a:rPr>
                        <a:t>Spor Alanı</a:t>
                      </a:r>
                      <a:endParaRPr lang="tr-TR" sz="1200" b="1">
                        <a:solidFill>
                          <a:schemeClr val="tx1"/>
                        </a:solidFill>
                        <a:effectLst/>
                        <a:latin typeface="Times New Roman"/>
                        <a:ea typeface="Times New Roman"/>
                      </a:endParaRPr>
                    </a:p>
                  </a:txBody>
                  <a:tcPr marL="0" marR="0" marT="0" marB="0"/>
                </a:tc>
                <a:tc>
                  <a:txBody>
                    <a:bodyPr/>
                    <a:lstStyle/>
                    <a:p>
                      <a:pPr marL="44450">
                        <a:spcBef>
                          <a:spcPts val="410"/>
                        </a:spcBef>
                        <a:spcAft>
                          <a:spcPts val="0"/>
                        </a:spcAft>
                      </a:pPr>
                      <a:r>
                        <a:rPr lang="tr-TR" sz="1200" b="1">
                          <a:solidFill>
                            <a:schemeClr val="tx1"/>
                          </a:solidFill>
                          <a:effectLst/>
                        </a:rPr>
                        <a:t>Pansiyon Yok</a:t>
                      </a:r>
                      <a:endParaRPr lang="tr-TR" sz="1200" b="1">
                        <a:solidFill>
                          <a:schemeClr val="tx1"/>
                        </a:solidFill>
                        <a:effectLst/>
                        <a:latin typeface="Times New Roman"/>
                        <a:ea typeface="Times New Roman"/>
                      </a:endParaRPr>
                    </a:p>
                  </a:txBody>
                  <a:tcPr marL="0" marR="0" marT="0" marB="0"/>
                </a:tc>
              </a:tr>
              <a:tr h="671556">
                <a:tc>
                  <a:txBody>
                    <a:bodyPr/>
                    <a:lstStyle/>
                    <a:p>
                      <a:pPr marL="45085">
                        <a:spcBef>
                          <a:spcPts val="41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5085">
                        <a:spcBef>
                          <a:spcPts val="410"/>
                        </a:spcBef>
                        <a:spcAft>
                          <a:spcPts val="0"/>
                        </a:spcAft>
                      </a:pPr>
                      <a:r>
                        <a:rPr lang="tr-TR" sz="1200" b="1" dirty="0">
                          <a:solidFill>
                            <a:schemeClr val="tx1"/>
                          </a:solidFill>
                          <a:effectLst/>
                        </a:rPr>
                        <a:t>Foça</a:t>
                      </a:r>
                      <a:endParaRPr lang="tr-TR" sz="1200" b="1" dirty="0">
                        <a:solidFill>
                          <a:schemeClr val="tx1"/>
                        </a:solidFill>
                        <a:effectLst/>
                        <a:latin typeface="Times New Roman"/>
                        <a:ea typeface="Times New Roman"/>
                      </a:endParaRPr>
                    </a:p>
                  </a:txBody>
                  <a:tcPr marL="0" marR="0" marT="0" marB="0"/>
                </a:tc>
                <a:tc>
                  <a:txBody>
                    <a:bodyPr/>
                    <a:lstStyle/>
                    <a:p>
                      <a:pPr marL="43815">
                        <a:spcBef>
                          <a:spcPts val="410"/>
                        </a:spcBef>
                        <a:spcAft>
                          <a:spcPts val="0"/>
                        </a:spcAft>
                      </a:pPr>
                      <a:r>
                        <a:rPr lang="tr-TR" sz="1200" b="1" dirty="0">
                          <a:solidFill>
                            <a:schemeClr val="tx1"/>
                          </a:solidFill>
                          <a:effectLst/>
                        </a:rPr>
                        <a:t>Foça Recep Kerman Spor Lisesi</a:t>
                      </a:r>
                      <a:endParaRPr lang="tr-TR" sz="1200" b="1" dirty="0">
                        <a:solidFill>
                          <a:schemeClr val="tx1"/>
                        </a:solidFill>
                        <a:effectLst/>
                        <a:latin typeface="Times New Roman"/>
                        <a:ea typeface="Times New Roman"/>
                      </a:endParaRPr>
                    </a:p>
                  </a:txBody>
                  <a:tcPr marL="0" marR="0" marT="0" marB="0"/>
                </a:tc>
                <a:tc>
                  <a:txBody>
                    <a:bodyPr/>
                    <a:lstStyle/>
                    <a:p>
                      <a:pPr marL="45720">
                        <a:spcBef>
                          <a:spcPts val="410"/>
                        </a:spcBef>
                        <a:spcAft>
                          <a:spcPts val="0"/>
                        </a:spcAft>
                      </a:pPr>
                      <a:r>
                        <a:rPr lang="tr-TR" sz="1200" b="1">
                          <a:solidFill>
                            <a:schemeClr val="tx1"/>
                          </a:solidFill>
                          <a:effectLst/>
                        </a:rPr>
                        <a:t>Spor Alanı</a:t>
                      </a:r>
                      <a:endParaRPr lang="tr-TR" sz="1200" b="1">
                        <a:solidFill>
                          <a:schemeClr val="tx1"/>
                        </a:solidFill>
                        <a:effectLst/>
                        <a:latin typeface="Times New Roman"/>
                        <a:ea typeface="Times New Roman"/>
                      </a:endParaRPr>
                    </a:p>
                  </a:txBody>
                  <a:tcPr marL="0" marR="0" marT="0" marB="0"/>
                </a:tc>
                <a:tc>
                  <a:txBody>
                    <a:bodyPr/>
                    <a:lstStyle/>
                    <a:p>
                      <a:pPr marL="44450">
                        <a:spcBef>
                          <a:spcPts val="410"/>
                        </a:spcBef>
                        <a:spcAft>
                          <a:spcPts val="0"/>
                        </a:spcAft>
                      </a:pPr>
                      <a:r>
                        <a:rPr lang="tr-TR" sz="1200" b="1" dirty="0">
                          <a:solidFill>
                            <a:schemeClr val="tx1"/>
                          </a:solidFill>
                          <a:effectLst/>
                        </a:rPr>
                        <a:t>Erkek</a:t>
                      </a:r>
                      <a:endParaRPr lang="tr-TR" sz="1200" b="1" dirty="0">
                        <a:solidFill>
                          <a:schemeClr val="tx1"/>
                        </a:solidFill>
                        <a:effectLst/>
                        <a:latin typeface="Times New Roman"/>
                        <a:ea typeface="Times New Roman"/>
                      </a:endParaRPr>
                    </a:p>
                  </a:txBody>
                  <a:tcPr marL="0" marR="0" marT="0" marB="0"/>
                </a:tc>
              </a:tr>
              <a:tr h="676722">
                <a:tc>
                  <a:txBody>
                    <a:bodyPr/>
                    <a:lstStyle/>
                    <a:p>
                      <a:pPr marL="45085">
                        <a:spcBef>
                          <a:spcPts val="410"/>
                        </a:spcBef>
                        <a:spcAft>
                          <a:spcPts val="0"/>
                        </a:spcAft>
                      </a:pPr>
                      <a:r>
                        <a:rPr lang="tr-TR" sz="1200" b="1">
                          <a:solidFill>
                            <a:schemeClr val="tx1"/>
                          </a:solidFill>
                          <a:effectLst/>
                        </a:rPr>
                        <a:t>İzmir</a:t>
                      </a:r>
                      <a:endParaRPr lang="tr-TR" sz="1200" b="1">
                        <a:solidFill>
                          <a:schemeClr val="tx1"/>
                        </a:solidFill>
                        <a:effectLst/>
                        <a:latin typeface="Times New Roman"/>
                        <a:ea typeface="Times New Roman"/>
                      </a:endParaRPr>
                    </a:p>
                  </a:txBody>
                  <a:tcPr marL="0" marR="0" marT="0" marB="0"/>
                </a:tc>
                <a:tc>
                  <a:txBody>
                    <a:bodyPr/>
                    <a:lstStyle/>
                    <a:p>
                      <a:pPr marL="45085">
                        <a:spcBef>
                          <a:spcPts val="410"/>
                        </a:spcBef>
                        <a:spcAft>
                          <a:spcPts val="0"/>
                        </a:spcAft>
                      </a:pPr>
                      <a:r>
                        <a:rPr lang="tr-TR" sz="1200" b="1">
                          <a:solidFill>
                            <a:schemeClr val="tx1"/>
                          </a:solidFill>
                          <a:effectLst/>
                        </a:rPr>
                        <a:t>Karşıyaka</a:t>
                      </a:r>
                      <a:endParaRPr lang="tr-TR" sz="1200" b="1">
                        <a:solidFill>
                          <a:schemeClr val="tx1"/>
                        </a:solidFill>
                        <a:effectLst/>
                        <a:latin typeface="Times New Roman"/>
                        <a:ea typeface="Times New Roman"/>
                      </a:endParaRPr>
                    </a:p>
                  </a:txBody>
                  <a:tcPr marL="0" marR="0" marT="0" marB="0"/>
                </a:tc>
                <a:tc>
                  <a:txBody>
                    <a:bodyPr/>
                    <a:lstStyle/>
                    <a:p>
                      <a:pPr marL="43815">
                        <a:spcBef>
                          <a:spcPts val="410"/>
                        </a:spcBef>
                        <a:spcAft>
                          <a:spcPts val="0"/>
                        </a:spcAft>
                      </a:pPr>
                      <a:r>
                        <a:rPr lang="tr-TR" sz="1200" b="1" dirty="0">
                          <a:solidFill>
                            <a:schemeClr val="tx1"/>
                          </a:solidFill>
                          <a:effectLst/>
                        </a:rPr>
                        <a:t>Mustafa Kaya Spor Lisesi</a:t>
                      </a:r>
                      <a:endParaRPr lang="tr-TR" sz="1200" b="1" dirty="0">
                        <a:solidFill>
                          <a:schemeClr val="tx1"/>
                        </a:solidFill>
                        <a:effectLst/>
                        <a:latin typeface="Times New Roman"/>
                        <a:ea typeface="Times New Roman"/>
                      </a:endParaRPr>
                    </a:p>
                  </a:txBody>
                  <a:tcPr marL="0" marR="0" marT="0" marB="0"/>
                </a:tc>
                <a:tc>
                  <a:txBody>
                    <a:bodyPr/>
                    <a:lstStyle/>
                    <a:p>
                      <a:pPr marL="45720">
                        <a:spcBef>
                          <a:spcPts val="410"/>
                        </a:spcBef>
                        <a:spcAft>
                          <a:spcPts val="0"/>
                        </a:spcAft>
                      </a:pPr>
                      <a:r>
                        <a:rPr lang="tr-TR" sz="1200" b="1">
                          <a:solidFill>
                            <a:schemeClr val="tx1"/>
                          </a:solidFill>
                          <a:effectLst/>
                        </a:rPr>
                        <a:t>Spor Alanı</a:t>
                      </a:r>
                      <a:endParaRPr lang="tr-TR" sz="1200" b="1">
                        <a:solidFill>
                          <a:schemeClr val="tx1"/>
                        </a:solidFill>
                        <a:effectLst/>
                        <a:latin typeface="Times New Roman"/>
                        <a:ea typeface="Times New Roman"/>
                      </a:endParaRPr>
                    </a:p>
                  </a:txBody>
                  <a:tcPr marL="0" marR="0" marT="0" marB="0"/>
                </a:tc>
                <a:tc>
                  <a:txBody>
                    <a:bodyPr/>
                    <a:lstStyle/>
                    <a:p>
                      <a:pPr marL="44450">
                        <a:spcBef>
                          <a:spcPts val="410"/>
                        </a:spcBef>
                        <a:spcAft>
                          <a:spcPts val="0"/>
                        </a:spcAft>
                      </a:pPr>
                      <a:r>
                        <a:rPr lang="tr-TR" sz="1200" b="1" dirty="0">
                          <a:solidFill>
                            <a:schemeClr val="tx1"/>
                          </a:solidFill>
                          <a:effectLst/>
                        </a:rPr>
                        <a:t>Kız/ Erkek</a:t>
                      </a:r>
                      <a:endParaRPr lang="tr-TR" sz="1200" b="1" dirty="0">
                        <a:solidFill>
                          <a:schemeClr val="tx1"/>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72839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a:t>MESLEKİ VE TEKNİK ANADOLU LİSELERİ</a:t>
            </a:r>
          </a:p>
        </p:txBody>
      </p:sp>
      <p:sp>
        <p:nvSpPr>
          <p:cNvPr id="3" name="İçerik Yer Tutucusu 2"/>
          <p:cNvSpPr>
            <a:spLocks noGrp="1"/>
          </p:cNvSpPr>
          <p:nvPr>
            <p:ph idx="1"/>
          </p:nvPr>
        </p:nvSpPr>
        <p:spPr/>
        <p:txBody>
          <a:bodyPr>
            <a:normAutofit fontScale="92500" lnSpcReduction="10000"/>
          </a:bodyPr>
          <a:lstStyle/>
          <a:p>
            <a:pPr marL="114300" indent="0">
              <a:buNone/>
            </a:pPr>
            <a:r>
              <a:rPr lang="tr-TR" sz="2000" dirty="0"/>
              <a:t>Mesleki ve teknik ortaöğretim </a:t>
            </a:r>
            <a:r>
              <a:rPr lang="tr-TR" sz="2000" dirty="0" smtClean="0"/>
              <a:t>kurumları; </a:t>
            </a:r>
          </a:p>
          <a:p>
            <a:r>
              <a:rPr lang="tr-TR" sz="2000" dirty="0" smtClean="0"/>
              <a:t>Sanayi</a:t>
            </a:r>
            <a:r>
              <a:rPr lang="tr-TR" sz="2000" dirty="0"/>
              <a:t>, ticaret, tekstil, inşaat, turizm, kimya, tarım, sağlık ve benzeri alanlarda </a:t>
            </a:r>
            <a:r>
              <a:rPr lang="tr-TR" sz="2000" dirty="0" smtClean="0"/>
              <a:t>işgücü </a:t>
            </a:r>
            <a:r>
              <a:rPr lang="tr-TR" sz="2000" dirty="0"/>
              <a:t>piyasasının ihtiyaç duyduğu nitelikte işgücünün </a:t>
            </a:r>
            <a:r>
              <a:rPr lang="tr-TR" sz="2000" dirty="0" smtClean="0"/>
              <a:t>yetiştirilmesini amaçlar</a:t>
            </a:r>
            <a:r>
              <a:rPr lang="tr-TR" sz="2000" dirty="0"/>
              <a:t>. </a:t>
            </a:r>
            <a:endParaRPr lang="tr-TR" sz="2000" dirty="0" smtClean="0"/>
          </a:p>
          <a:p>
            <a:endParaRPr lang="tr-TR" sz="2000" dirty="0" smtClean="0">
              <a:cs typeface="Arial" panose="020B0604020202020204" pitchFamily="34" charset="0"/>
            </a:endParaRPr>
          </a:p>
          <a:p>
            <a:r>
              <a:rPr lang="tr-TR" sz="2000" dirty="0" smtClean="0">
                <a:cs typeface="Arial" panose="020B0604020202020204" pitchFamily="34" charset="0"/>
              </a:rPr>
              <a:t>Alan </a:t>
            </a:r>
            <a:r>
              <a:rPr lang="tr-TR" sz="2000" dirty="0">
                <a:cs typeface="Arial" panose="020B0604020202020204" pitchFamily="34" charset="0"/>
              </a:rPr>
              <a:t>seçimi işlemleri 9. sınıfta yapılmaktadır. Alana geçiş işlemleri öğrencinin Ortaokul OBP* ile alana geçiş koşulları (Özel yetenek, mülakat ve beden yeterliliği) dikkate alınarak </a:t>
            </a:r>
            <a:r>
              <a:rPr lang="tr-TR" sz="2000" dirty="0" smtClean="0">
                <a:cs typeface="Arial" panose="020B0604020202020204" pitchFamily="34" charset="0"/>
              </a:rPr>
              <a:t>yapılmaktadır.</a:t>
            </a:r>
          </a:p>
          <a:p>
            <a:endParaRPr lang="tr-TR" sz="2000" dirty="0" smtClean="0">
              <a:cs typeface="Arial" panose="020B0604020202020204" pitchFamily="34" charset="0"/>
            </a:endParaRPr>
          </a:p>
          <a:p>
            <a:r>
              <a:rPr lang="tr-TR" sz="2000" dirty="0" smtClean="0">
                <a:cs typeface="Arial" panose="020B0604020202020204" pitchFamily="34" charset="0"/>
              </a:rPr>
              <a:t>Mesleki </a:t>
            </a:r>
            <a:r>
              <a:rPr lang="tr-TR" sz="2000" dirty="0">
                <a:cs typeface="Arial" panose="020B0604020202020204" pitchFamily="34" charset="0"/>
              </a:rPr>
              <a:t>ve T</a:t>
            </a:r>
            <a:r>
              <a:rPr lang="tr-TR" sz="2000" dirty="0" smtClean="0">
                <a:cs typeface="Arial" panose="020B0604020202020204" pitchFamily="34" charset="0"/>
              </a:rPr>
              <a:t>eknik </a:t>
            </a:r>
            <a:r>
              <a:rPr lang="tr-TR" sz="2000" dirty="0">
                <a:cs typeface="Arial" panose="020B0604020202020204" pitchFamily="34" charset="0"/>
              </a:rPr>
              <a:t>Anadolu liselerindeki tüm öğrencilerin staj ya da işletmede mesleki eğitim yapmaları zorunludur</a:t>
            </a:r>
            <a:r>
              <a:rPr lang="tr-TR" sz="2000" dirty="0" smtClean="0">
                <a:cs typeface="Arial" panose="020B0604020202020204" pitchFamily="34" charset="0"/>
              </a:rPr>
              <a:t>.</a:t>
            </a:r>
          </a:p>
          <a:p>
            <a:endParaRPr lang="tr-TR" sz="2000" dirty="0" smtClean="0">
              <a:cs typeface="Arial" panose="020B0604020202020204" pitchFamily="34" charset="0"/>
            </a:endParaRPr>
          </a:p>
          <a:p>
            <a:r>
              <a:rPr lang="tr-TR" sz="2000" dirty="0"/>
              <a:t>Öğrenciler liseyi bitirdiklerinde eğitim gördükleri alan ve dalda hem diploma hem de işyeri açma belgesi alırlar (İş yeri açma yetkisi özel kanunlarla belirlenen </a:t>
            </a:r>
            <a:r>
              <a:rPr lang="tr-TR" sz="2000" b="1" dirty="0"/>
              <a:t>sağlık meslek alanlarında </a:t>
            </a:r>
            <a:r>
              <a:rPr lang="tr-TR" sz="2000" dirty="0"/>
              <a:t>iş yeri açma belgesi </a:t>
            </a:r>
            <a:r>
              <a:rPr lang="tr-TR" sz="2000" b="1" dirty="0"/>
              <a:t>verilmez</a:t>
            </a:r>
            <a:r>
              <a:rPr lang="tr-TR" sz="2000" dirty="0"/>
              <a:t>).</a:t>
            </a:r>
          </a:p>
          <a:p>
            <a:endParaRPr lang="tr-TR" sz="2000" dirty="0">
              <a:cs typeface="Arial" panose="020B0604020202020204" pitchFamily="34" charset="0"/>
            </a:endParaRPr>
          </a:p>
          <a:p>
            <a:pPr indent="-342900">
              <a:buFont typeface="Wingdings" panose="05000000000000000000" pitchFamily="2" charset="2"/>
              <a:buChar char="v"/>
            </a:pPr>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endParaRPr lang="tr-TR" dirty="0" smtClean="0"/>
          </a:p>
        </p:txBody>
      </p:sp>
    </p:spTree>
    <p:extLst>
      <p:ext uri="{BB962C8B-B14F-4D97-AF65-F5344CB8AC3E}">
        <p14:creationId xmlns:p14="http://schemas.microsoft.com/office/powerpoint/2010/main" val="3411257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t>MESLEK LİSELERİ AVANTAJLARI</a:t>
            </a:r>
            <a:endParaRPr lang="tr-TR" sz="4000" dirty="0"/>
          </a:p>
        </p:txBody>
      </p:sp>
      <p:sp>
        <p:nvSpPr>
          <p:cNvPr id="3" name="İçerik Yer Tutucusu 2"/>
          <p:cNvSpPr>
            <a:spLocks noGrp="1"/>
          </p:cNvSpPr>
          <p:nvPr>
            <p:ph idx="1"/>
          </p:nvPr>
        </p:nvSpPr>
        <p:spPr>
          <a:xfrm>
            <a:off x="467544" y="1268760"/>
            <a:ext cx="7620000" cy="4800600"/>
          </a:xfrm>
        </p:spPr>
        <p:txBody>
          <a:bodyPr>
            <a:normAutofit fontScale="92500" lnSpcReduction="20000"/>
          </a:bodyPr>
          <a:lstStyle/>
          <a:p>
            <a:r>
              <a:rPr lang="tr-TR" dirty="0" smtClean="0"/>
              <a:t> </a:t>
            </a:r>
            <a:r>
              <a:rPr lang="tr-TR" dirty="0"/>
              <a:t>Eğitimini aldıkları alanda </a:t>
            </a:r>
            <a:r>
              <a:rPr lang="tr-TR" dirty="0" smtClean="0"/>
              <a:t>«teknisyenlik unvanı» </a:t>
            </a:r>
            <a:r>
              <a:rPr lang="tr-TR" dirty="0"/>
              <a:t>kazanırlar. </a:t>
            </a:r>
            <a:r>
              <a:rPr lang="tr-TR" dirty="0" smtClean="0"/>
              <a:t>Diplomalarında </a:t>
            </a:r>
            <a:r>
              <a:rPr lang="tr-TR" dirty="0"/>
              <a:t>‘Teknisyen’ unvanını </a:t>
            </a:r>
            <a:r>
              <a:rPr lang="tr-TR" dirty="0" smtClean="0"/>
              <a:t>kazanmıştır” </a:t>
            </a:r>
            <a:r>
              <a:rPr lang="tr-TR" dirty="0"/>
              <a:t>ifadesi yazılır.</a:t>
            </a:r>
            <a:endParaRPr lang="tr-TR" dirty="0" smtClean="0"/>
          </a:p>
          <a:p>
            <a:endParaRPr lang="tr-TR" dirty="0"/>
          </a:p>
          <a:p>
            <a:r>
              <a:rPr lang="tr-TR" dirty="0"/>
              <a:t> İş kazaları ve meslek hastalıklarına karşı sigortalanırlar. </a:t>
            </a:r>
            <a:endParaRPr lang="tr-TR" dirty="0" smtClean="0"/>
          </a:p>
          <a:p>
            <a:endParaRPr lang="tr-TR" dirty="0" smtClean="0"/>
          </a:p>
          <a:p>
            <a:r>
              <a:rPr lang="tr-TR" dirty="0"/>
              <a:t>Lisede bir meslekte uzmanlaşan öğrenciler, mezun olduklarında daha çabuk ve daha kolay iş bulabilmektedir.</a:t>
            </a:r>
          </a:p>
          <a:p>
            <a:pPr marL="114300" indent="0">
              <a:buNone/>
            </a:pPr>
            <a:endParaRPr lang="tr-TR" dirty="0"/>
          </a:p>
          <a:p>
            <a:r>
              <a:rPr lang="tr-TR" dirty="0"/>
              <a:t>Staj/İşletmede mesleki eğitim yaparken asgari ücretin en az %30’u tutarında ücret ödenir</a:t>
            </a:r>
            <a:r>
              <a:rPr lang="tr-TR" dirty="0" smtClean="0"/>
              <a:t>.</a:t>
            </a:r>
          </a:p>
          <a:p>
            <a:endParaRPr lang="tr-TR" dirty="0" smtClean="0"/>
          </a:p>
          <a:p>
            <a:r>
              <a:rPr lang="tr-TR" dirty="0" smtClean="0"/>
              <a:t>Tüm meslek liselerinde 9.,10. ve 11. sınıf not ortalaması 70 ve üzeri olan öğrencilere istemeleri halinde 12.sınıfta üniversite sınavına hazırlık programı (akademik destek programı) uygulanabiliyor. Bu sınıfların açılabilmesi için en az 10 öğrenci olması gerekiyor. (Eşit ağırlık, sayısal sözel ve dil alanları açılabiliyor)</a:t>
            </a:r>
            <a:endParaRPr lang="tr-TR" dirty="0"/>
          </a:p>
          <a:p>
            <a:endParaRPr lang="tr-TR" dirty="0" smtClean="0"/>
          </a:p>
          <a:p>
            <a:endParaRPr lang="tr-TR" dirty="0"/>
          </a:p>
        </p:txBody>
      </p:sp>
    </p:spTree>
    <p:extLst>
      <p:ext uri="{BB962C8B-B14F-4D97-AF65-F5344CB8AC3E}">
        <p14:creationId xmlns:p14="http://schemas.microsoft.com/office/powerpoint/2010/main" val="3991345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7620000" cy="5184576"/>
          </a:xfrm>
        </p:spPr>
        <p:txBody>
          <a:bodyPr>
            <a:normAutofit fontScale="77500" lnSpcReduction="20000"/>
          </a:bodyPr>
          <a:lstStyle/>
          <a:p>
            <a:r>
              <a:rPr lang="tr-TR" dirty="0"/>
              <a:t> Üniversiteye geçiş sınav sonucuna göre alanında eğitim yapmak isteyen öğrencilere meslek yüksekokullarına geçişte </a:t>
            </a:r>
            <a:r>
              <a:rPr lang="tr-TR" b="1" dirty="0"/>
              <a:t>ek puan </a:t>
            </a:r>
            <a:r>
              <a:rPr lang="tr-TR" dirty="0"/>
              <a:t>verilir.</a:t>
            </a:r>
          </a:p>
          <a:p>
            <a:endParaRPr lang="tr-TR" dirty="0"/>
          </a:p>
          <a:p>
            <a:r>
              <a:rPr lang="tr-TR" dirty="0"/>
              <a:t>Öğrencilerimiz, yükseköğretimlerine alanlarının devamı bir mühendislik fakültesinde devam etmek istedikleri takdirde SADECE mesleki ve teknik Anadolu lisesi mezunlarının başvuru yaparak yerleştirildikleri Mesleki ve Teknik Ortaöğretim Kurumları (M.T.O.K) mezunlarına ayrılan kontenjanlardan yararlanabilirler</a:t>
            </a:r>
            <a:r>
              <a:rPr lang="tr-TR" dirty="0" smtClean="0"/>
              <a:t>.</a:t>
            </a:r>
          </a:p>
          <a:p>
            <a:endParaRPr lang="tr-TR" dirty="0" smtClean="0"/>
          </a:p>
          <a:p>
            <a:r>
              <a:rPr lang="tr-TR" dirty="0"/>
              <a:t>Meslek lisesi mezunlarına üniversitelerin Teknoloji </a:t>
            </a:r>
            <a:r>
              <a:rPr lang="tr-TR" dirty="0" smtClean="0"/>
              <a:t>Fakülteleri (</a:t>
            </a:r>
            <a:r>
              <a:rPr lang="tr-TR" dirty="0"/>
              <a:t>Adli Bilişim Mühendisliği, Bilgisayar Mühendisliği, Elektrik-Elektronik Mühendisliği, İnşaat Mühendisliği, Makine Mühendisliği </a:t>
            </a:r>
            <a:r>
              <a:rPr lang="tr-TR" dirty="0" err="1"/>
              <a:t>v.b</a:t>
            </a:r>
            <a:r>
              <a:rPr lang="tr-TR" dirty="0"/>
              <a:t> </a:t>
            </a:r>
            <a:r>
              <a:rPr lang="tr-TR" dirty="0" smtClean="0"/>
              <a:t>). ve</a:t>
            </a:r>
            <a:endParaRPr lang="tr-TR" dirty="0"/>
          </a:p>
          <a:p>
            <a:endParaRPr lang="tr-TR" dirty="0"/>
          </a:p>
          <a:p>
            <a:r>
              <a:rPr lang="tr-TR" dirty="0"/>
              <a:t>Turizm Fakülteleri ile Sanat ve Tasarım Fakültelerinde (Gastronomi, Grafik tasarımı </a:t>
            </a:r>
            <a:r>
              <a:rPr lang="tr-TR" dirty="0" err="1"/>
              <a:t>v.b</a:t>
            </a:r>
            <a:r>
              <a:rPr lang="tr-TR" dirty="0"/>
              <a:t>.) Mesleki ve Teknik Ortaöğretim Mezunları (M.T.O.K.) (4 Yıllık ) kontenjanı ayrılmıştır.</a:t>
            </a:r>
          </a:p>
          <a:p>
            <a:endParaRPr lang="tr-TR" dirty="0"/>
          </a:p>
          <a:p>
            <a:pPr marL="114300" indent="0">
              <a:buNone/>
            </a:pPr>
            <a:endParaRPr lang="tr-TR" dirty="0" smtClean="0"/>
          </a:p>
          <a:p>
            <a:r>
              <a:rPr lang="tr-TR" dirty="0"/>
              <a:t>M.T.O.K. 4 yıllık okulların Taban Puanları (Başarı Sıraları) Anadolu lisesi Mezunlarının tercih yaptığı  Mühendislik ,Turizm ve Sanat Tasarım Fakültelerindeki Taban puana göre  (Başarı sıraları) </a:t>
            </a:r>
            <a:r>
              <a:rPr lang="tr-TR" dirty="0" smtClean="0"/>
              <a:t>çok </a:t>
            </a:r>
            <a:r>
              <a:rPr lang="tr-TR" dirty="0"/>
              <a:t>d</a:t>
            </a:r>
            <a:r>
              <a:rPr lang="tr-TR" dirty="0" smtClean="0"/>
              <a:t>aha </a:t>
            </a:r>
            <a:r>
              <a:rPr lang="tr-TR" dirty="0"/>
              <a:t>d</a:t>
            </a:r>
            <a:r>
              <a:rPr lang="tr-TR" dirty="0" smtClean="0"/>
              <a:t>üşüktür</a:t>
            </a:r>
            <a:r>
              <a:rPr lang="tr-TR" dirty="0"/>
              <a:t>.</a:t>
            </a:r>
          </a:p>
          <a:p>
            <a:endParaRPr lang="tr-TR" dirty="0" smtClean="0"/>
          </a:p>
          <a:p>
            <a:endParaRPr lang="tr-TR" dirty="0"/>
          </a:p>
        </p:txBody>
      </p:sp>
      <p:sp>
        <p:nvSpPr>
          <p:cNvPr id="4" name="Başlık 1"/>
          <p:cNvSpPr>
            <a:spLocks noGrp="1"/>
          </p:cNvSpPr>
          <p:nvPr>
            <p:ph type="title"/>
          </p:nvPr>
        </p:nvSpPr>
        <p:spPr>
          <a:xfrm>
            <a:off x="467544" y="116632"/>
            <a:ext cx="7620000" cy="1143000"/>
          </a:xfrm>
        </p:spPr>
        <p:txBody>
          <a:bodyPr/>
          <a:lstStyle/>
          <a:p>
            <a:pPr algn="ctr"/>
            <a:r>
              <a:rPr lang="tr-TR" sz="4000" dirty="0" smtClean="0"/>
              <a:t>MESLEK LİSELERİ AVANTAJLARI</a:t>
            </a:r>
            <a:endParaRPr lang="tr-TR" sz="4000" dirty="0"/>
          </a:p>
        </p:txBody>
      </p:sp>
    </p:spTree>
    <p:extLst>
      <p:ext uri="{BB962C8B-B14F-4D97-AF65-F5344CB8AC3E}">
        <p14:creationId xmlns:p14="http://schemas.microsoft.com/office/powerpoint/2010/main" val="388839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LİSE TÜRLERİ NELERDİR?</a:t>
            </a:r>
            <a:endParaRPr lang="tr-TR" dirty="0"/>
          </a:p>
        </p:txBody>
      </p:sp>
      <p:sp>
        <p:nvSpPr>
          <p:cNvPr id="3" name="İçerik Yer Tutucusu 2"/>
          <p:cNvSpPr>
            <a:spLocks noGrp="1"/>
          </p:cNvSpPr>
          <p:nvPr>
            <p:ph idx="1"/>
          </p:nvPr>
        </p:nvSpPr>
        <p:spPr>
          <a:xfrm>
            <a:off x="457200" y="1600200"/>
            <a:ext cx="7620000" cy="3052936"/>
          </a:xfrm>
        </p:spPr>
        <p:txBody>
          <a:bodyPr>
            <a:normAutofit fontScale="70000" lnSpcReduction="20000"/>
          </a:bodyPr>
          <a:lstStyle/>
          <a:p>
            <a:r>
              <a:rPr lang="tr-TR" sz="3000" dirty="0" smtClean="0">
                <a:solidFill>
                  <a:srgbClr val="FF0000"/>
                </a:solidFill>
              </a:rPr>
              <a:t>ANADOLU LİSELERİ</a:t>
            </a:r>
          </a:p>
          <a:p>
            <a:r>
              <a:rPr lang="tr-TR" sz="3000" dirty="0" smtClean="0"/>
              <a:t>ÇOK PROGRAMLI ANADOLU LİSELERİ</a:t>
            </a:r>
          </a:p>
          <a:p>
            <a:r>
              <a:rPr lang="tr-TR" sz="3000" dirty="0" smtClean="0">
                <a:solidFill>
                  <a:srgbClr val="FF0000"/>
                </a:solidFill>
              </a:rPr>
              <a:t>ANADOLU İMAM HATİP LİSELERİ</a:t>
            </a:r>
          </a:p>
          <a:p>
            <a:r>
              <a:rPr lang="tr-TR" sz="3000" dirty="0" smtClean="0"/>
              <a:t>FEN LİSELERİ</a:t>
            </a:r>
          </a:p>
          <a:p>
            <a:r>
              <a:rPr lang="tr-TR" sz="3000" dirty="0" smtClean="0">
                <a:solidFill>
                  <a:srgbClr val="FF0000"/>
                </a:solidFill>
              </a:rPr>
              <a:t>SOSYAL BİLİMLER LİSELERİ</a:t>
            </a:r>
          </a:p>
          <a:p>
            <a:r>
              <a:rPr lang="tr-TR" sz="3000" dirty="0" smtClean="0"/>
              <a:t>GÜZEL SANATLAR LİSELERİ</a:t>
            </a:r>
          </a:p>
          <a:p>
            <a:r>
              <a:rPr lang="tr-TR" sz="3000" dirty="0" smtClean="0">
                <a:solidFill>
                  <a:srgbClr val="FF0000"/>
                </a:solidFill>
              </a:rPr>
              <a:t>SPOR LİSELERİ</a:t>
            </a:r>
          </a:p>
          <a:p>
            <a:r>
              <a:rPr lang="tr-TR" sz="3000" dirty="0" smtClean="0"/>
              <a:t>MESLEKİ VE TEKNİK ANADOLU LİSELERİ</a:t>
            </a:r>
          </a:p>
          <a:p>
            <a:r>
              <a:rPr lang="tr-TR" sz="3000" dirty="0" smtClean="0">
                <a:solidFill>
                  <a:srgbClr val="FF0000"/>
                </a:solidFill>
              </a:rPr>
              <a:t>AÇIK ÖĞRETİM KURUMLARI</a:t>
            </a:r>
          </a:p>
          <a:p>
            <a:endParaRPr lang="tr-TR" dirty="0"/>
          </a:p>
        </p:txBody>
      </p:sp>
    </p:spTree>
    <p:extLst>
      <p:ext uri="{BB962C8B-B14F-4D97-AF65-F5344CB8AC3E}">
        <p14:creationId xmlns:p14="http://schemas.microsoft.com/office/powerpoint/2010/main" val="53024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46646"/>
            <a:ext cx="7620000" cy="922114"/>
          </a:xfrm>
        </p:spPr>
        <p:txBody>
          <a:bodyPr/>
          <a:lstStyle/>
          <a:p>
            <a:pPr algn="ctr"/>
            <a:r>
              <a:rPr lang="tr-TR" sz="2600" dirty="0" smtClean="0"/>
              <a:t>ÖDEMİŞ MESLEKİ </a:t>
            </a:r>
            <a:r>
              <a:rPr lang="tr-TR" sz="2600" dirty="0"/>
              <a:t>VE TEKNİK ANADOLU </a:t>
            </a:r>
            <a:r>
              <a:rPr lang="tr-TR" sz="2600" dirty="0" smtClean="0"/>
              <a:t>LİSELERİ</a:t>
            </a:r>
            <a:br>
              <a:rPr lang="tr-TR" sz="2600" dirty="0" smtClean="0"/>
            </a:br>
            <a:r>
              <a:rPr lang="tr-TR" sz="2600" dirty="0" smtClean="0"/>
              <a:t>(</a:t>
            </a:r>
            <a:r>
              <a:rPr lang="tr-TR" sz="2000" dirty="0" smtClean="0"/>
              <a:t>Ödemiş </a:t>
            </a:r>
            <a:r>
              <a:rPr lang="tr-TR" sz="2000" dirty="0"/>
              <a:t>Birgi Fazlı Alpay Mesleki ve Teknik Anadolu </a:t>
            </a:r>
            <a:r>
              <a:rPr lang="tr-TR" sz="2000" dirty="0" smtClean="0"/>
              <a:t>Lisesi)</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3341304735"/>
              </p:ext>
            </p:extLst>
          </p:nvPr>
        </p:nvGraphicFramePr>
        <p:xfrm>
          <a:off x="323528" y="1340768"/>
          <a:ext cx="7848871" cy="1656184"/>
        </p:xfrm>
        <a:graphic>
          <a:graphicData uri="http://schemas.openxmlformats.org/drawingml/2006/table">
            <a:tbl>
              <a:tblPr>
                <a:tableStyleId>{5C22544A-7EE6-4342-B048-85BDC9FD1C3A}</a:tableStyleId>
              </a:tblPr>
              <a:tblGrid>
                <a:gridCol w="504056"/>
                <a:gridCol w="1656184"/>
                <a:gridCol w="648072"/>
                <a:gridCol w="1152128"/>
                <a:gridCol w="638154"/>
                <a:gridCol w="532547"/>
                <a:gridCol w="452955"/>
                <a:gridCol w="452955"/>
                <a:gridCol w="452955"/>
                <a:gridCol w="452955"/>
                <a:gridCol w="452955"/>
                <a:gridCol w="452955"/>
              </a:tblGrid>
              <a:tr h="603045">
                <a:tc>
                  <a:txBody>
                    <a:bodyPr/>
                    <a:lstStyle/>
                    <a:p>
                      <a:pPr algn="ctr" fontAlgn="t"/>
                      <a:r>
                        <a:rPr lang="tr-TR" sz="1000" b="1" u="none" strike="noStrike" dirty="0">
                          <a:effectLst/>
                        </a:rPr>
                        <a:t>İLÇE</a:t>
                      </a:r>
                      <a:endParaRPr lang="tr-TR" sz="1000" b="1" i="0" u="none" strike="noStrike" dirty="0">
                        <a:solidFill>
                          <a:srgbClr val="000000"/>
                        </a:solidFill>
                        <a:effectLst/>
                        <a:latin typeface="Times New Roman"/>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Okul Adı</a:t>
                      </a:r>
                      <a:endParaRPr lang="tr-TR" sz="1000" b="1" i="0" u="none" strike="noStrike" dirty="0">
                        <a:solidFill>
                          <a:srgbClr val="000000"/>
                        </a:solidFill>
                        <a:effectLst/>
                        <a:latin typeface="Times New Roman"/>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Okul Türü</a:t>
                      </a:r>
                      <a:endParaRPr lang="tr-TR" sz="1000" b="1" i="0" u="none" strike="noStrike">
                        <a:solidFill>
                          <a:srgbClr val="000000"/>
                        </a:solidFill>
                        <a:effectLst/>
                        <a:latin typeface="Times New Roman"/>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ALANLAR</a:t>
                      </a:r>
                      <a:endParaRPr lang="tr-TR" sz="1000" b="1" i="0" u="none" strike="noStrike" dirty="0">
                        <a:solidFill>
                          <a:srgbClr val="FFFFFF"/>
                        </a:solidFill>
                        <a:effectLst/>
                        <a:latin typeface="Times New Roman"/>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Öğretim Şekli</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Pansiyon Durumu</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Kontenjan</a:t>
                      </a:r>
                      <a:br>
                        <a:rPr lang="tr-TR" sz="1000" b="1" u="none" strike="noStrike">
                          <a:effectLst/>
                        </a:rPr>
                      </a:br>
                      <a:r>
                        <a:rPr lang="tr-TR" sz="1000" b="1" u="none" strike="noStrike">
                          <a:effectLst/>
                        </a:rPr>
                        <a:t>2023</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Taban Obp</a:t>
                      </a:r>
                      <a:br>
                        <a:rPr lang="tr-TR" sz="1000" b="1" u="none" strike="noStrike">
                          <a:effectLst/>
                        </a:rPr>
                      </a:br>
                      <a:r>
                        <a:rPr lang="tr-TR" sz="1000" b="1" u="none" strike="noStrike">
                          <a:effectLst/>
                        </a:rPr>
                        <a:t>2019</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Taban Obp</a:t>
                      </a:r>
                      <a:br>
                        <a:rPr lang="tr-TR" sz="1000" b="1" u="none" strike="noStrike">
                          <a:effectLst/>
                        </a:rPr>
                      </a:br>
                      <a:r>
                        <a:rPr lang="tr-TR" sz="1000" b="1" u="none" strike="noStrike">
                          <a:effectLst/>
                        </a:rPr>
                        <a:t>2020</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Taban Obp</a:t>
                      </a:r>
                      <a:br>
                        <a:rPr lang="tr-TR" sz="1000" b="1" u="none" strike="noStrike">
                          <a:effectLst/>
                        </a:rPr>
                      </a:br>
                      <a:r>
                        <a:rPr lang="tr-TR" sz="1000" b="1" u="none" strike="noStrike">
                          <a:effectLst/>
                        </a:rPr>
                        <a:t>2021</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Taban Obp</a:t>
                      </a:r>
                      <a:br>
                        <a:rPr lang="tr-TR" sz="1000" b="1" u="none" strike="noStrike">
                          <a:effectLst/>
                        </a:rPr>
                      </a:br>
                      <a:r>
                        <a:rPr lang="tr-TR" sz="1000" b="1" u="none" strike="noStrike">
                          <a:effectLst/>
                        </a:rPr>
                        <a:t>2022</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Taban Obp</a:t>
                      </a:r>
                      <a:br>
                        <a:rPr lang="tr-TR" sz="1000" b="1" u="none" strike="noStrike">
                          <a:effectLst/>
                        </a:rPr>
                      </a:br>
                      <a:r>
                        <a:rPr lang="tr-TR" sz="1000" b="1" u="none" strike="noStrike">
                          <a:effectLst/>
                        </a:rPr>
                        <a:t>2023 </a:t>
                      </a:r>
                      <a:endParaRPr lang="tr-TR" sz="1000" b="1" i="0" u="none" strike="noStrike">
                        <a:solidFill>
                          <a:srgbClr val="FFFFFF"/>
                        </a:solidFill>
                        <a:effectLst/>
                        <a:latin typeface="Calibri"/>
                      </a:endParaRPr>
                    </a:p>
                  </a:txBody>
                  <a:tcPr marL="6877" marR="6877" marT="68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3139">
                <a:tc>
                  <a:txBody>
                    <a:bodyPr/>
                    <a:lstStyle/>
                    <a:p>
                      <a:pPr algn="ctr" fontAlgn="t"/>
                      <a:r>
                        <a:rPr lang="tr-TR" sz="1000" b="1" u="none" strike="noStrike">
                          <a:effectLst/>
                        </a:rPr>
                        <a:t>ÖDEMİŞ</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İZMİR/ÖDEMİŞ/Ödemiş Birgi Fazlı Alpay Mesleki ve Teknik Anadolu Lisesi (Sağlık Meslek)</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Anadolu Meslek Programı</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EBE YARDIMCILIĞI</a:t>
                      </a:r>
                      <a:br>
                        <a:rPr lang="tr-TR" sz="1000" b="1" u="none" strike="noStrike" dirty="0">
                          <a:effectLst/>
                        </a:rPr>
                      </a:br>
                      <a:r>
                        <a:rPr lang="tr-TR" sz="1000" b="1" u="none" strike="noStrike" dirty="0">
                          <a:effectLst/>
                        </a:rPr>
                        <a:t>HEMŞİRE YARDIMCILIĞI</a:t>
                      </a:r>
                      <a:br>
                        <a:rPr lang="tr-TR" sz="1000" b="1" u="none" strike="noStrike" dirty="0">
                          <a:effectLst/>
                        </a:rPr>
                      </a:br>
                      <a:r>
                        <a:rPr lang="tr-TR" sz="1000" b="1" u="none" strike="noStrike" dirty="0">
                          <a:effectLst/>
                        </a:rPr>
                        <a:t>SAĞLIK BAKIM TEKNİSYENLİĞİ</a:t>
                      </a:r>
                      <a:br>
                        <a:rPr lang="tr-TR" sz="1000" b="1" u="none" strike="noStrike" dirty="0">
                          <a:effectLst/>
                        </a:rPr>
                      </a:b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KIZ/ERKEK</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Pansiyon yok</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102</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73,94</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76.18</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81.37</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79,81</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dirty="0">
                          <a:effectLst/>
                        </a:rPr>
                        <a:t>76,53</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1"/>
            <a:ext cx="698477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611560" y="5949280"/>
            <a:ext cx="6984776" cy="369332"/>
          </a:xfrm>
          <a:prstGeom prst="rect">
            <a:avLst/>
          </a:prstGeom>
        </p:spPr>
        <p:txBody>
          <a:bodyPr wrap="square">
            <a:spAutoFit/>
          </a:bodyPr>
          <a:lstStyle/>
          <a:p>
            <a:r>
              <a:rPr lang="tr-TR" dirty="0" smtClean="0"/>
              <a:t>BİRGİ MAHALLESİ, UMURBEY CADDESİ, NO: 67 BİRGİ ÖDEMİŞ / İZMİR</a:t>
            </a:r>
          </a:p>
        </p:txBody>
      </p:sp>
    </p:spTree>
    <p:extLst>
      <p:ext uri="{BB962C8B-B14F-4D97-AF65-F5344CB8AC3E}">
        <p14:creationId xmlns:p14="http://schemas.microsoft.com/office/powerpoint/2010/main" val="3297000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600" dirty="0"/>
              <a:t>ÖDEMİŞ </a:t>
            </a:r>
            <a:r>
              <a:rPr lang="tr-TR" sz="2600" dirty="0" smtClean="0"/>
              <a:t>MESLEKİ </a:t>
            </a:r>
            <a:r>
              <a:rPr lang="tr-TR" sz="2600" dirty="0"/>
              <a:t>VE TEKNİK ANADOLU LİSELERİ</a:t>
            </a:r>
            <a:r>
              <a:rPr lang="tr-TR" sz="2400" dirty="0"/>
              <a:t/>
            </a:r>
            <a:br>
              <a:rPr lang="tr-TR" sz="2400" dirty="0"/>
            </a:br>
            <a:r>
              <a:rPr lang="tr-TR" sz="2000" dirty="0" smtClean="0"/>
              <a:t>(Ödemiş </a:t>
            </a:r>
            <a:r>
              <a:rPr lang="tr-TR" sz="2000" dirty="0" err="1"/>
              <a:t>İlkkurşun</a:t>
            </a:r>
            <a:r>
              <a:rPr lang="tr-TR" sz="2000" dirty="0"/>
              <a:t> Mesleki ve Teknik Anadolu </a:t>
            </a:r>
            <a:r>
              <a:rPr lang="tr-TR" sz="2000" dirty="0" smtClean="0"/>
              <a:t>Lisesi) </a:t>
            </a:r>
            <a:endParaRPr lang="tr-TR" sz="2000" dirty="0"/>
          </a:p>
        </p:txBody>
      </p:sp>
      <p:graphicFrame>
        <p:nvGraphicFramePr>
          <p:cNvPr id="4" name="Tablo 3"/>
          <p:cNvGraphicFramePr>
            <a:graphicFrameLocks noGrp="1"/>
          </p:cNvGraphicFramePr>
          <p:nvPr>
            <p:extLst>
              <p:ext uri="{D42A27DB-BD31-4B8C-83A1-F6EECF244321}">
                <p14:modId xmlns:p14="http://schemas.microsoft.com/office/powerpoint/2010/main" val="1898567192"/>
              </p:ext>
            </p:extLst>
          </p:nvPr>
        </p:nvGraphicFramePr>
        <p:xfrm>
          <a:off x="460375" y="1340768"/>
          <a:ext cx="7619996" cy="1835677"/>
        </p:xfrm>
        <a:graphic>
          <a:graphicData uri="http://schemas.openxmlformats.org/drawingml/2006/table">
            <a:tbl>
              <a:tblPr>
                <a:tableStyleId>{5C22544A-7EE6-4342-B048-85BDC9FD1C3A}</a:tableStyleId>
              </a:tblPr>
              <a:tblGrid>
                <a:gridCol w="936104"/>
                <a:gridCol w="1345086"/>
                <a:gridCol w="625266"/>
                <a:gridCol w="1119982"/>
                <a:gridCol w="582074"/>
                <a:gridCol w="576064"/>
                <a:gridCol w="288032"/>
                <a:gridCol w="388400"/>
                <a:gridCol w="439747"/>
                <a:gridCol w="439747"/>
                <a:gridCol w="439747"/>
                <a:gridCol w="439747"/>
              </a:tblGrid>
              <a:tr h="1286047">
                <a:tc>
                  <a:txBody>
                    <a:bodyPr/>
                    <a:lstStyle/>
                    <a:p>
                      <a:pPr algn="ctr" fontAlgn="ctr"/>
                      <a:r>
                        <a:rPr lang="tr-TR" sz="1000" b="1" u="none" strike="noStrike" dirty="0">
                          <a:effectLst/>
                        </a:rPr>
                        <a:t>ÖDEMİŞ</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İZMİR/ÖDEMİŞ/Ödemiş </a:t>
                      </a:r>
                      <a:r>
                        <a:rPr lang="tr-TR" sz="1000" b="1" u="none" strike="noStrike" dirty="0" err="1">
                          <a:effectLst/>
                        </a:rPr>
                        <a:t>İlkkurşun</a:t>
                      </a:r>
                      <a:r>
                        <a:rPr lang="tr-TR" sz="1000" b="1" u="none" strike="noStrike" dirty="0">
                          <a:effectLst/>
                        </a:rPr>
                        <a:t> Mesleki ve Teknik Anadolu Lisesi (Ticaret Meslek)</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Anadolu Meslek Programı</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
                      </a:r>
                      <a:br>
                        <a:rPr lang="tr-TR" sz="1000" b="1" u="none" strike="noStrike" dirty="0">
                          <a:effectLst/>
                        </a:rPr>
                      </a:br>
                      <a:r>
                        <a:rPr lang="tr-TR" sz="1000" b="1" u="none" strike="noStrike" dirty="0">
                          <a:effectLst/>
                        </a:rPr>
                        <a:t>BİLİŞİM TEKNOJİLERİ</a:t>
                      </a:r>
                      <a:r>
                        <a:rPr lang="tr-TR" sz="1000" b="1" u="none" strike="noStrike" dirty="0" smtClean="0">
                          <a:effectLst/>
                        </a:rPr>
                        <a:t>,</a:t>
                      </a:r>
                    </a:p>
                    <a:p>
                      <a:pPr algn="ctr" fontAlgn="ctr"/>
                      <a:r>
                        <a:rPr lang="tr-TR" sz="1000" b="1" u="none" strike="noStrike" dirty="0" smtClean="0">
                          <a:effectLst/>
                        </a:rPr>
                        <a:t>BÜRO </a:t>
                      </a:r>
                      <a:r>
                        <a:rPr lang="tr-TR" sz="1000" b="1" u="none" strike="noStrike" dirty="0">
                          <a:effectLst/>
                        </a:rPr>
                        <a:t>YÖNETİMİ</a:t>
                      </a:r>
                      <a:br>
                        <a:rPr lang="tr-TR" sz="1000" b="1" u="none" strike="noStrike" dirty="0">
                          <a:effectLst/>
                        </a:rPr>
                      </a:br>
                      <a:r>
                        <a:rPr lang="tr-TR" sz="1000" b="1" u="none" strike="noStrike" dirty="0">
                          <a:effectLst/>
                        </a:rPr>
                        <a:t>MUHASEBE VE FİNANSMAN,                       PAZARLAMA VE PERAKENDE YÖNETİMİ, </a:t>
                      </a:r>
                      <a:endParaRPr lang="tr-TR" sz="1000" b="1" u="none" strike="noStrike" dirty="0" smtClean="0">
                        <a:effectLst/>
                      </a:endParaRPr>
                    </a:p>
                    <a:p>
                      <a:pPr algn="ctr" fontAlgn="ctr"/>
                      <a:r>
                        <a:rPr lang="tr-TR" sz="1000" b="1" u="none" strike="noStrike" dirty="0" smtClean="0">
                          <a:effectLst/>
                        </a:rPr>
                        <a:t>KİMYA </a:t>
                      </a:r>
                      <a:r>
                        <a:rPr lang="tr-TR" sz="1000" b="1" u="none" strike="noStrike" dirty="0">
                          <a:effectLst/>
                        </a:rPr>
                        <a:t>TEKNOLOJİSİ (YENİ)</a:t>
                      </a:r>
                      <a:br>
                        <a:rPr lang="tr-TR" sz="1000" b="1" u="none" strike="noStrike" dirty="0">
                          <a:effectLst/>
                        </a:rPr>
                      </a:b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KIZ/ERKEK</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Pansiyon yok</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108</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43,98</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41.15</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76,8</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47,5</a:t>
                      </a:r>
                      <a:endParaRPr lang="tr-TR" sz="1000" b="1" i="0" u="none" strike="noStrike">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61,86</a:t>
                      </a:r>
                      <a:endParaRPr lang="tr-TR" sz="1000" b="1" i="0" u="none" strike="noStrike" dirty="0">
                        <a:solidFill>
                          <a:srgbClr val="000000"/>
                        </a:solidFill>
                        <a:effectLst/>
                        <a:latin typeface="Times New Roman"/>
                      </a:endParaRPr>
                    </a:p>
                  </a:txBody>
                  <a:tcPr marL="6877" marR="6877" marT="68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AutoShape 6" descr="22-10-20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284985"/>
            <a:ext cx="764001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60374" y="6093296"/>
            <a:ext cx="7640017" cy="369332"/>
          </a:xfrm>
          <a:prstGeom prst="rect">
            <a:avLst/>
          </a:prstGeom>
        </p:spPr>
        <p:txBody>
          <a:bodyPr wrap="square">
            <a:spAutoFit/>
          </a:bodyPr>
          <a:lstStyle/>
          <a:p>
            <a:r>
              <a:rPr lang="tr-TR" dirty="0" smtClean="0"/>
              <a:t>ANAFARTALAR MAHALLESİ, MARMARA CADDESİ, NO:1 35750 ÖDEMİŞ / İZMİR</a:t>
            </a:r>
            <a:endParaRPr lang="tr-TR" dirty="0"/>
          </a:p>
        </p:txBody>
      </p:sp>
    </p:spTree>
    <p:extLst>
      <p:ext uri="{BB962C8B-B14F-4D97-AF65-F5344CB8AC3E}">
        <p14:creationId xmlns:p14="http://schemas.microsoft.com/office/powerpoint/2010/main" val="3082132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539418609"/>
              </p:ext>
            </p:extLst>
          </p:nvPr>
        </p:nvGraphicFramePr>
        <p:xfrm>
          <a:off x="427651" y="1340768"/>
          <a:ext cx="7715200" cy="1944215"/>
        </p:xfrm>
        <a:graphic>
          <a:graphicData uri="http://schemas.openxmlformats.org/drawingml/2006/table">
            <a:tbl>
              <a:tblPr>
                <a:tableStyleId>{5C22544A-7EE6-4342-B048-85BDC9FD1C3A}</a:tableStyleId>
              </a:tblPr>
              <a:tblGrid>
                <a:gridCol w="520827"/>
                <a:gridCol w="1308627"/>
                <a:gridCol w="659879"/>
                <a:gridCol w="1166522"/>
                <a:gridCol w="530953"/>
                <a:gridCol w="504056"/>
                <a:gridCol w="625051"/>
                <a:gridCol w="479857"/>
                <a:gridCol w="479857"/>
                <a:gridCol w="479857"/>
                <a:gridCol w="479857"/>
                <a:gridCol w="479857"/>
              </a:tblGrid>
              <a:tr h="720080">
                <a:tc>
                  <a:txBody>
                    <a:bodyPr/>
                    <a:lstStyle/>
                    <a:p>
                      <a:pPr algn="ctr" fontAlgn="ctr"/>
                      <a:r>
                        <a:rPr lang="tr-TR" sz="1000" b="1" u="none" strike="noStrike" dirty="0">
                          <a:effectLst/>
                        </a:rPr>
                        <a:t>İLÇE</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Adı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Türü</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ALANLAR</a:t>
                      </a:r>
                      <a:endParaRPr lang="tr-TR" sz="1000" b="1" i="0" u="none" strike="noStrike" dirty="0">
                        <a:solidFill>
                          <a:srgbClr val="FFFFFF"/>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Öğretim Şekli</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Durumu</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Kontenjan</a:t>
                      </a:r>
                      <a:br>
                        <a:rPr lang="tr-TR" sz="1000" b="1" u="none" strike="noStrike">
                          <a:effectLst/>
                        </a:rPr>
                      </a:br>
                      <a:r>
                        <a:rPr lang="tr-TR" sz="1000" b="1" u="none" strike="noStrike">
                          <a:effectLst/>
                        </a:rPr>
                        <a:t>2023</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2019</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2020</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2021</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2022</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2023 </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35">
                <a:tc>
                  <a:txBody>
                    <a:bodyPr/>
                    <a:lstStyle/>
                    <a:p>
                      <a:pPr algn="ctr" fontAlgn="ctr"/>
                      <a:r>
                        <a:rPr lang="tr-TR" sz="1000" b="1" u="none" strike="noStrike" dirty="0">
                          <a:effectLst/>
                        </a:rPr>
                        <a:t>ÖDEMİŞ</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İZMİR/ÖDEMİŞ/Ödemiş Zübeyde Hanım Mesleki ve Teknik Anadolu Lisesi</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Anadolu Meslek Programı</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ÇOCUK GELİŞİMİ VE EĞİTİMİ,</a:t>
                      </a:r>
                      <a:br>
                        <a:rPr lang="tr-TR" sz="1000" b="1" u="none" strike="noStrike" dirty="0">
                          <a:effectLst/>
                        </a:rPr>
                      </a:br>
                      <a:r>
                        <a:rPr lang="tr-TR" sz="1000" b="1" u="none" strike="noStrike" dirty="0">
                          <a:effectLst/>
                        </a:rPr>
                        <a:t>YİYECEK İÇECEK HİZMETLERİ,</a:t>
                      </a:r>
                      <a:br>
                        <a:rPr lang="tr-TR" sz="1000" b="1" u="none" strike="noStrike" dirty="0">
                          <a:effectLst/>
                        </a:rPr>
                      </a:br>
                      <a:r>
                        <a:rPr lang="tr-TR" sz="1000" b="1" u="none" strike="noStrike" dirty="0">
                          <a:effectLst/>
                        </a:rPr>
                        <a:t>MODA TASARIMI VE TEKNOLOJİLERİ</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smtClean="0">
                          <a:effectLst/>
                        </a:rPr>
                        <a:t>KIZ</a:t>
                      </a:r>
                    </a:p>
                    <a:p>
                      <a:pPr algn="ctr" fontAlgn="ctr"/>
                      <a:r>
                        <a:rPr lang="tr-TR" sz="1000" b="1" u="none" strike="noStrike" dirty="0" smtClean="0">
                          <a:effectLst/>
                        </a:rPr>
                        <a:t>ERKEK</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yok</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170</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46.52</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60.38</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69,11</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58,94</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48,13</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Başlık 1"/>
          <p:cNvSpPr>
            <a:spLocks noGrp="1"/>
          </p:cNvSpPr>
          <p:nvPr>
            <p:ph type="title"/>
          </p:nvPr>
        </p:nvSpPr>
        <p:spPr>
          <a:xfrm>
            <a:off x="457200" y="188640"/>
            <a:ext cx="7620000" cy="1368152"/>
          </a:xfrm>
        </p:spPr>
        <p:txBody>
          <a:bodyPr/>
          <a:lstStyle/>
          <a:p>
            <a:pPr algn="ctr"/>
            <a:r>
              <a:rPr lang="tr-TR" sz="2600" dirty="0" smtClean="0"/>
              <a:t>ÖDEMİŞ</a:t>
            </a:r>
            <a:r>
              <a:rPr lang="tr-TR" sz="3000" dirty="0" smtClean="0"/>
              <a:t> </a:t>
            </a:r>
            <a:r>
              <a:rPr lang="tr-TR" sz="2600" dirty="0" smtClean="0"/>
              <a:t>MESLEKİ </a:t>
            </a:r>
            <a:r>
              <a:rPr lang="tr-TR" sz="2600" dirty="0"/>
              <a:t>VE TEKNİK ANADOLU </a:t>
            </a:r>
            <a:r>
              <a:rPr lang="tr-TR" sz="2600" dirty="0" smtClean="0"/>
              <a:t>LİSELERİ</a:t>
            </a:r>
            <a:br>
              <a:rPr lang="tr-TR" sz="2600" dirty="0" smtClean="0"/>
            </a:br>
            <a:r>
              <a:rPr lang="tr-TR" sz="2000" dirty="0" smtClean="0"/>
              <a:t>Zübeyde Hanım Mesleki Ve Teknik Anadolu Lisesi</a:t>
            </a:r>
            <a:endParaRPr lang="tr-TR" sz="20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38" y="3356992"/>
            <a:ext cx="763284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60038" y="5934670"/>
            <a:ext cx="7630279" cy="369332"/>
          </a:xfrm>
          <a:prstGeom prst="rect">
            <a:avLst/>
          </a:prstGeom>
        </p:spPr>
        <p:txBody>
          <a:bodyPr wrap="square">
            <a:spAutoFit/>
          </a:bodyPr>
          <a:lstStyle/>
          <a:p>
            <a:r>
              <a:rPr lang="tr-TR" dirty="0"/>
              <a:t>ATATÜRK MAH. DENİZCİLER SK. NO: 3/1 ÖDEMİŞ / </a:t>
            </a:r>
            <a:r>
              <a:rPr lang="tr-TR" dirty="0" smtClean="0"/>
              <a:t>İZMİR</a:t>
            </a:r>
          </a:p>
        </p:txBody>
      </p:sp>
    </p:spTree>
    <p:extLst>
      <p:ext uri="{BB962C8B-B14F-4D97-AF65-F5344CB8AC3E}">
        <p14:creationId xmlns:p14="http://schemas.microsoft.com/office/powerpoint/2010/main" val="3780460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116632"/>
            <a:ext cx="7620000" cy="1008112"/>
          </a:xfrm>
        </p:spPr>
        <p:txBody>
          <a:bodyPr/>
          <a:lstStyle/>
          <a:p>
            <a:pPr algn="ctr"/>
            <a:r>
              <a:rPr lang="tr-TR" sz="2600" dirty="0" smtClean="0"/>
              <a:t>ÖDEMİŞ MESLEKİ </a:t>
            </a:r>
            <a:r>
              <a:rPr lang="tr-TR" sz="2600" dirty="0"/>
              <a:t>VE TEKNİK ANADOLU </a:t>
            </a:r>
            <a:r>
              <a:rPr lang="tr-TR" sz="2600" dirty="0" smtClean="0"/>
              <a:t>LİSELERİ</a:t>
            </a:r>
            <a:br>
              <a:rPr lang="tr-TR" sz="2600" dirty="0" smtClean="0"/>
            </a:br>
            <a:r>
              <a:rPr lang="tr-TR" sz="2000" dirty="0" smtClean="0"/>
              <a:t>Ödemiş </a:t>
            </a:r>
            <a:r>
              <a:rPr lang="tr-TR" sz="2000" dirty="0"/>
              <a:t>Mesleki ve Teknik Anadolu </a:t>
            </a:r>
            <a:r>
              <a:rPr lang="tr-TR" sz="2000" dirty="0" smtClean="0"/>
              <a:t>Lisesi</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2042930336"/>
              </p:ext>
            </p:extLst>
          </p:nvPr>
        </p:nvGraphicFramePr>
        <p:xfrm>
          <a:off x="251519" y="1124744"/>
          <a:ext cx="8064896" cy="2300824"/>
        </p:xfrm>
        <a:graphic>
          <a:graphicData uri="http://schemas.openxmlformats.org/drawingml/2006/table">
            <a:tbl>
              <a:tblPr>
                <a:tableStyleId>{5C22544A-7EE6-4342-B048-85BDC9FD1C3A}</a:tableStyleId>
              </a:tblPr>
              <a:tblGrid>
                <a:gridCol w="576065"/>
                <a:gridCol w="1336309"/>
                <a:gridCol w="713222"/>
                <a:gridCol w="1277530"/>
                <a:gridCol w="587821"/>
                <a:gridCol w="501607"/>
                <a:gridCol w="564307"/>
                <a:gridCol w="501607"/>
                <a:gridCol w="501607"/>
                <a:gridCol w="501607"/>
                <a:gridCol w="501607"/>
                <a:gridCol w="501607"/>
              </a:tblGrid>
              <a:tr h="450764">
                <a:tc>
                  <a:txBody>
                    <a:bodyPr/>
                    <a:lstStyle/>
                    <a:p>
                      <a:pPr algn="ctr" fontAlgn="ctr"/>
                      <a:r>
                        <a:rPr lang="tr-TR" sz="1000" b="1" u="none" strike="noStrike" dirty="0">
                          <a:effectLst/>
                        </a:rPr>
                        <a:t>İLÇE</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Adı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Türü</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ALANLAR</a:t>
                      </a:r>
                      <a:endParaRPr lang="tr-TR" sz="1000" b="1" i="0" u="none" strike="noStrike">
                        <a:solidFill>
                          <a:srgbClr val="FFFFFF"/>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Öğretim Şekli</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Durumu</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Kontenjan</a:t>
                      </a:r>
                      <a:br>
                        <a:rPr lang="tr-TR" sz="1000" b="1" u="none" strike="noStrike">
                          <a:effectLst/>
                        </a:rPr>
                      </a:br>
                      <a:r>
                        <a:rPr lang="tr-TR" sz="1000" b="1" u="none" strike="noStrike">
                          <a:effectLst/>
                        </a:rPr>
                        <a:t>2023</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2019</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2020</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2021</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2022</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2023 </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1484">
                <a:tc>
                  <a:txBody>
                    <a:bodyPr/>
                    <a:lstStyle/>
                    <a:p>
                      <a:pPr algn="ctr" fontAlgn="ctr"/>
                      <a:r>
                        <a:rPr lang="tr-TR" sz="1000" b="1" u="none" strike="noStrike" dirty="0">
                          <a:effectLst/>
                        </a:rPr>
                        <a:t>ÖDEMİŞ</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İZMİR/ÖDEMİŞ/Ödemiş Mesleki ve Teknik Anadolu Lisesi</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Anadolu Meslek Programı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BİLİŞİM TEKNOLOJİLERİ,</a:t>
                      </a:r>
                      <a:br>
                        <a:rPr lang="tr-TR" sz="1000" b="1" u="none" strike="noStrike">
                          <a:effectLst/>
                        </a:rPr>
                      </a:br>
                      <a:r>
                        <a:rPr lang="tr-TR" sz="1000" b="1" u="none" strike="noStrike">
                          <a:effectLst/>
                        </a:rPr>
                        <a:t>ELEKTRİK ELEKTRONİK,</a:t>
                      </a:r>
                      <a:br>
                        <a:rPr lang="tr-TR" sz="1000" b="1" u="none" strike="noStrike">
                          <a:effectLst/>
                        </a:rPr>
                      </a:br>
                      <a:r>
                        <a:rPr lang="tr-TR" sz="1000" b="1" u="none" strike="noStrike">
                          <a:effectLst/>
                        </a:rPr>
                        <a:t>MAKİNE TEKNOLOJİSİ,</a:t>
                      </a:r>
                      <a:br>
                        <a:rPr lang="tr-TR" sz="1000" b="1" u="none" strike="noStrike">
                          <a:effectLst/>
                        </a:rPr>
                      </a:br>
                      <a:r>
                        <a:rPr lang="tr-TR" sz="1000" b="1" u="none" strike="noStrike">
                          <a:effectLst/>
                        </a:rPr>
                        <a:t>METAL TEKNOLOJİSİ,</a:t>
                      </a:r>
                      <a:br>
                        <a:rPr lang="tr-TR" sz="1000" b="1" u="none" strike="noStrike">
                          <a:effectLst/>
                        </a:rPr>
                      </a:br>
                      <a:r>
                        <a:rPr lang="tr-TR" sz="1000" b="1" u="none" strike="noStrike">
                          <a:effectLst/>
                        </a:rPr>
                        <a:t>MOTORLU ARAÇLAR TEKNOLOJİSİ,</a:t>
                      </a:r>
                      <a:br>
                        <a:rPr lang="tr-TR" sz="1000" b="1" u="none" strike="noStrike">
                          <a:effectLst/>
                        </a:rPr>
                      </a:br>
                      <a:r>
                        <a:rPr lang="tr-TR" sz="1000" b="1" u="none" strike="noStrike">
                          <a:effectLst/>
                        </a:rPr>
                        <a:t>TARIM TEKNOLOJİSİ,</a:t>
                      </a:r>
                      <a:br>
                        <a:rPr lang="tr-TR" sz="1000" b="1" u="none" strike="noStrike">
                          <a:effectLst/>
                        </a:rPr>
                      </a:br>
                      <a:r>
                        <a:rPr lang="tr-TR" sz="1000" b="1" u="none" strike="noStrike">
                          <a:effectLst/>
                        </a:rPr>
                        <a:t>TESİSAT TEKNOLOJİSİ VE İKLİMLENDİRME</a:t>
                      </a:r>
                      <a:br>
                        <a:rPr lang="tr-TR" sz="1000" b="1" u="none" strike="noStrike">
                          <a:effectLst/>
                        </a:rPr>
                      </a:br>
                      <a:r>
                        <a:rPr lang="tr-TR" sz="1000" b="1" u="none" strike="noStrike">
                          <a:effectLst/>
                        </a:rPr>
                        <a:t>MOBİLYA VE İÇ MEKAN TASARIMI</a:t>
                      </a:r>
                      <a:br>
                        <a:rPr lang="tr-TR" sz="1000" b="1" u="none" strike="noStrike">
                          <a:effectLst/>
                        </a:rPr>
                      </a:b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KIZ/ERKEK</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Pansiyon yok</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170</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41,38</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43.72</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67,86</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45,24</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54,17</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01008"/>
            <a:ext cx="80648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51520" y="6300028"/>
            <a:ext cx="8064896" cy="369332"/>
          </a:xfrm>
          <a:prstGeom prst="rect">
            <a:avLst/>
          </a:prstGeom>
        </p:spPr>
        <p:txBody>
          <a:bodyPr wrap="square">
            <a:spAutoFit/>
          </a:bodyPr>
          <a:lstStyle/>
          <a:p>
            <a:r>
              <a:rPr lang="tr-TR" dirty="0" smtClean="0"/>
              <a:t>ATATÜRK MAHALLESİ, ULUS MEYDANI, NO: 12/A ÖDEMİŞ/İZMİR</a:t>
            </a:r>
            <a:endParaRPr lang="tr-TR" dirty="0"/>
          </a:p>
        </p:txBody>
      </p:sp>
    </p:spTree>
    <p:extLst>
      <p:ext uri="{BB962C8B-B14F-4D97-AF65-F5344CB8AC3E}">
        <p14:creationId xmlns:p14="http://schemas.microsoft.com/office/powerpoint/2010/main" val="392398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lstStyle/>
          <a:p>
            <a:pPr algn="ctr"/>
            <a:r>
              <a:rPr lang="tr-TR" sz="3000" dirty="0" smtClean="0"/>
              <a:t/>
            </a:r>
            <a:br>
              <a:rPr lang="tr-TR" sz="3000" dirty="0" smtClean="0"/>
            </a:br>
            <a:r>
              <a:rPr lang="tr-TR" sz="2600" dirty="0" smtClean="0"/>
              <a:t>ÖDEMİŞ MESLEKİ </a:t>
            </a:r>
            <a:r>
              <a:rPr lang="tr-TR" sz="2600" dirty="0"/>
              <a:t>VE TEKNİK ANADOLU </a:t>
            </a:r>
            <a:r>
              <a:rPr lang="tr-TR" sz="2600" dirty="0" smtClean="0"/>
              <a:t>LİSELERİ</a:t>
            </a:r>
            <a:br>
              <a:rPr lang="tr-TR" sz="2600" dirty="0" smtClean="0"/>
            </a:br>
            <a:r>
              <a:rPr lang="tr-TR" sz="2000" dirty="0" smtClean="0"/>
              <a:t>Ödemiş Gazi Umur Bey Mesleki </a:t>
            </a:r>
            <a:r>
              <a:rPr lang="tr-TR" sz="2000" dirty="0"/>
              <a:t>ve Teknik Anadolu Lisesi</a:t>
            </a:r>
            <a:r>
              <a:rPr lang="tr-TR" sz="2000" dirty="0">
                <a:solidFill>
                  <a:srgbClr val="000000"/>
                </a:solidFill>
                <a:latin typeface="Times New Roman"/>
              </a:rPr>
              <a:t/>
            </a:r>
            <a:br>
              <a:rPr lang="tr-TR" sz="2000" dirty="0">
                <a:solidFill>
                  <a:srgbClr val="000000"/>
                </a:solidFill>
                <a:latin typeface="Times New Roman"/>
              </a:rPr>
            </a:b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1914874730"/>
              </p:ext>
            </p:extLst>
          </p:nvPr>
        </p:nvGraphicFramePr>
        <p:xfrm>
          <a:off x="460375" y="1484784"/>
          <a:ext cx="7620000" cy="1637394"/>
        </p:xfrm>
        <a:graphic>
          <a:graphicData uri="http://schemas.openxmlformats.org/drawingml/2006/table">
            <a:tbl>
              <a:tblPr>
                <a:tableStyleId>{5C22544A-7EE6-4342-B048-85BDC9FD1C3A}</a:tableStyleId>
              </a:tblPr>
              <a:tblGrid>
                <a:gridCol w="576064"/>
                <a:gridCol w="1230815"/>
                <a:gridCol w="673878"/>
                <a:gridCol w="1207055"/>
                <a:gridCol w="632668"/>
                <a:gridCol w="504056"/>
                <a:gridCol w="576064"/>
                <a:gridCol w="432048"/>
                <a:gridCol w="365544"/>
                <a:gridCol w="473936"/>
                <a:gridCol w="473936"/>
                <a:gridCol w="473936"/>
              </a:tblGrid>
              <a:tr h="715582">
                <a:tc>
                  <a:txBody>
                    <a:bodyPr/>
                    <a:lstStyle/>
                    <a:p>
                      <a:pPr algn="ctr" fontAlgn="ctr"/>
                      <a:r>
                        <a:rPr lang="tr-TR" sz="1000" b="1" u="none" strike="noStrike" dirty="0">
                          <a:effectLst/>
                        </a:rPr>
                        <a:t>İLÇE</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Adı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Türü</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ALANLAR</a:t>
                      </a:r>
                      <a:endParaRPr lang="tr-TR" sz="1000" b="1" i="0" u="none" strike="noStrike">
                        <a:solidFill>
                          <a:srgbClr val="FFFFFF"/>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Öğretim Şekli</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Durumu</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Kontenjan</a:t>
                      </a:r>
                      <a:br>
                        <a:rPr lang="tr-TR" sz="1000" b="1" u="none" strike="noStrike">
                          <a:effectLst/>
                        </a:rPr>
                      </a:br>
                      <a:r>
                        <a:rPr lang="tr-TR" sz="1000" b="1" u="none" strike="noStrike">
                          <a:effectLst/>
                        </a:rPr>
                        <a:t>2023</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2019</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2020</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2021</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2022</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2023 </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6586">
                <a:tc>
                  <a:txBody>
                    <a:bodyPr/>
                    <a:lstStyle/>
                    <a:p>
                      <a:pPr algn="ctr" fontAlgn="ctr"/>
                      <a:r>
                        <a:rPr lang="tr-TR" sz="1000" b="1" u="none" strike="noStrike">
                          <a:effectLst/>
                        </a:rPr>
                        <a:t>ÖDEMİŞ</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tr-TR" sz="1000" b="1" u="none" strike="noStrike" dirty="0" smtClean="0">
                        <a:effectLst/>
                      </a:endParaRPr>
                    </a:p>
                    <a:p>
                      <a:pPr algn="ctr" fontAlgn="t"/>
                      <a:r>
                        <a:rPr lang="tr-TR" sz="1000" b="1" u="none" strike="noStrike" dirty="0" smtClean="0">
                          <a:effectLst/>
                        </a:rPr>
                        <a:t>İZMİR/ÖDEMİŞ/Gazi </a:t>
                      </a:r>
                      <a:r>
                        <a:rPr lang="tr-TR" sz="1000" b="1" u="none" strike="noStrike" dirty="0">
                          <a:effectLst/>
                        </a:rPr>
                        <a:t>Umur Bey Meslekî ve Teknik Anadolu Lisesi</a:t>
                      </a:r>
                      <a:endParaRPr lang="tr-TR" sz="1000" b="1" i="0" u="none" strike="noStrike" dirty="0">
                        <a:solidFill>
                          <a:srgbClr val="000000"/>
                        </a:solidFill>
                        <a:effectLst/>
                        <a:latin typeface="Times New Roman"/>
                      </a:endParaRPr>
                    </a:p>
                  </a:txBody>
                  <a:tcPr marL="7412" marR="7412" marT="74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tr-TR" sz="1000" b="1" u="none" strike="noStrike" dirty="0" smtClean="0">
                        <a:effectLst/>
                      </a:endParaRPr>
                    </a:p>
                    <a:p>
                      <a:pPr algn="ctr" fontAlgn="t"/>
                      <a:r>
                        <a:rPr lang="tr-TR" sz="1000" b="1" u="none" strike="noStrike" dirty="0" smtClean="0">
                          <a:effectLst/>
                        </a:rPr>
                        <a:t>Anadolu </a:t>
                      </a:r>
                      <a:r>
                        <a:rPr lang="tr-TR" sz="1000" b="1" u="none" strike="noStrike" dirty="0">
                          <a:effectLst/>
                        </a:rPr>
                        <a:t>Meslek Programı</a:t>
                      </a:r>
                      <a:endParaRPr lang="tr-TR" sz="1000" b="1" i="0" u="none" strike="noStrike" dirty="0">
                        <a:solidFill>
                          <a:srgbClr val="000000"/>
                        </a:solidFill>
                        <a:effectLst/>
                        <a:latin typeface="Times New Roman"/>
                      </a:endParaRPr>
                    </a:p>
                  </a:txBody>
                  <a:tcPr marL="7412" marR="7412" marT="74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tr-TR" sz="1000" b="1" u="none" strike="noStrike" dirty="0" smtClean="0">
                        <a:effectLst/>
                      </a:endParaRPr>
                    </a:p>
                    <a:p>
                      <a:pPr algn="ctr" fontAlgn="t"/>
                      <a:r>
                        <a:rPr lang="tr-TR" sz="1000" b="1" u="none" strike="noStrike" dirty="0" smtClean="0">
                          <a:effectLst/>
                        </a:rPr>
                        <a:t>GIDA  TEKNOLOJİSİ</a:t>
                      </a:r>
                      <a:br>
                        <a:rPr lang="tr-TR" sz="1000" b="1" u="none" strike="noStrike" dirty="0" smtClean="0">
                          <a:effectLst/>
                        </a:rPr>
                      </a:br>
                      <a:r>
                        <a:rPr lang="tr-TR" sz="1000" b="1" u="none" strike="noStrike" dirty="0" smtClean="0">
                          <a:effectLst/>
                        </a:rPr>
                        <a:t>GRAFİK VE FOTOĞRAFÇILIK</a:t>
                      </a:r>
                      <a:br>
                        <a:rPr lang="tr-TR" sz="1000" b="1" u="none" strike="noStrike" dirty="0" smtClean="0">
                          <a:effectLst/>
                        </a:rPr>
                      </a:br>
                      <a:r>
                        <a:rPr lang="tr-TR" sz="1000" b="1" u="none" strike="noStrike" dirty="0" smtClean="0">
                          <a:effectLst/>
                        </a:rPr>
                        <a:t>YENİLENEBİLİR ENERJİ</a:t>
                      </a:r>
                      <a:br>
                        <a:rPr lang="tr-TR" sz="1000" b="1" u="none" strike="noStrike" dirty="0" smtClean="0">
                          <a:effectLst/>
                        </a:rPr>
                      </a:br>
                      <a:endParaRPr lang="tr-TR" sz="1000" b="1" i="0" u="none" strike="noStrike" dirty="0">
                        <a:solidFill>
                          <a:srgbClr val="000000"/>
                        </a:solidFill>
                        <a:effectLst/>
                        <a:latin typeface="Times New Roman"/>
                      </a:endParaRPr>
                    </a:p>
                  </a:txBody>
                  <a:tcPr marL="7412" marR="7412" marT="74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KIZ/ERKEK</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b="1" u="none" strike="noStrike">
                          <a:effectLst/>
                        </a:rPr>
                        <a:t>Pansiyon yok</a:t>
                      </a:r>
                      <a:endParaRPr lang="tr-TR" sz="1000" b="1" i="0" u="none" strike="noStrike">
                        <a:solidFill>
                          <a:srgbClr val="000000"/>
                        </a:solidFill>
                        <a:effectLst/>
                        <a:latin typeface="Times New Roman"/>
                      </a:endParaRPr>
                    </a:p>
                  </a:txBody>
                  <a:tcPr marL="7412" marR="7412" marT="74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102</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tr-TR" sz="1000" b="1" u="none" strike="noStrike">
                          <a:effectLst/>
                        </a:rPr>
                        <a:t>2021-2022 EĞİTİM-ÖĞRETİM YILINDA AÇILDI</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000" b="1" u="none" strike="noStrike">
                          <a:effectLst/>
                        </a:rPr>
                        <a:t>69,08</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58,67</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AutoShape 2" descr="Gazi Umur Bey Meslekî ve Teknik Anadolu Lisesi Fotoğraf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Gazi Umur Bey Meslekî ve Teknik Anadolu Lisesi Fotoğraf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20" y="3356992"/>
            <a:ext cx="6630562" cy="271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971600" y="6093296"/>
            <a:ext cx="6630561" cy="584775"/>
          </a:xfrm>
          <a:prstGeom prst="rect">
            <a:avLst/>
          </a:prstGeom>
        </p:spPr>
        <p:txBody>
          <a:bodyPr wrap="square">
            <a:spAutoFit/>
          </a:bodyPr>
          <a:lstStyle/>
          <a:p>
            <a:r>
              <a:rPr lang="tr-TR" sz="1600" dirty="0"/>
              <a:t>KUVVETLİ MAH. ÖRNEK SK. GAZİ UMURBEY MESLEKİ VE TEKNİK ANADOLU LİSESİ BLOK NO 2 ÖDEMİŞ / İZMİR</a:t>
            </a:r>
          </a:p>
        </p:txBody>
      </p:sp>
    </p:spTree>
    <p:extLst>
      <p:ext uri="{BB962C8B-B14F-4D97-AF65-F5344CB8AC3E}">
        <p14:creationId xmlns:p14="http://schemas.microsoft.com/office/powerpoint/2010/main" val="369702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1037528"/>
              </p:ext>
            </p:extLst>
          </p:nvPr>
        </p:nvGraphicFramePr>
        <p:xfrm>
          <a:off x="323529" y="1268760"/>
          <a:ext cx="7848871" cy="929224"/>
        </p:xfrm>
        <a:graphic>
          <a:graphicData uri="http://schemas.openxmlformats.org/drawingml/2006/table">
            <a:tbl>
              <a:tblPr>
                <a:tableStyleId>{5C22544A-7EE6-4342-B048-85BDC9FD1C3A}</a:tableStyleId>
              </a:tblPr>
              <a:tblGrid>
                <a:gridCol w="576063"/>
                <a:gridCol w="1285086"/>
                <a:gridCol w="694118"/>
                <a:gridCol w="1045132"/>
                <a:gridCol w="648072"/>
                <a:gridCol w="576065"/>
                <a:gridCol w="583480"/>
                <a:gridCol w="488171"/>
                <a:gridCol w="488171"/>
                <a:gridCol w="488171"/>
                <a:gridCol w="488171"/>
                <a:gridCol w="488171"/>
              </a:tblGrid>
              <a:tr h="444747">
                <a:tc>
                  <a:txBody>
                    <a:bodyPr/>
                    <a:lstStyle/>
                    <a:p>
                      <a:pPr algn="ctr" fontAlgn="ctr"/>
                      <a:r>
                        <a:rPr lang="tr-TR" sz="1000" b="1" u="none" strike="noStrike" dirty="0">
                          <a:effectLst/>
                        </a:rPr>
                        <a:t>İLÇE</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Adı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Okul Türü</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ALANLAR</a:t>
                      </a:r>
                      <a:endParaRPr lang="tr-TR" sz="1000" b="1" i="0" u="none" strike="noStrike" dirty="0">
                        <a:solidFill>
                          <a:srgbClr val="FFFFFF"/>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Öğretim Şekli</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Durumu</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Kontenjan</a:t>
                      </a:r>
                      <a:br>
                        <a:rPr lang="tr-TR" sz="1000" b="1" u="none" strike="noStrike">
                          <a:effectLst/>
                        </a:rPr>
                      </a:br>
                      <a:r>
                        <a:rPr lang="tr-TR" sz="1000" b="1" u="none" strike="noStrike">
                          <a:effectLst/>
                        </a:rPr>
                        <a:t>2023</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2019</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2020</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2021</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2022</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Taban Obp</a:t>
                      </a:r>
                      <a:br>
                        <a:rPr lang="tr-TR" sz="1000" b="1" u="none" strike="noStrike">
                          <a:effectLst/>
                        </a:rPr>
                      </a:br>
                      <a:r>
                        <a:rPr lang="tr-TR" sz="1000" b="1" u="none" strike="noStrike">
                          <a:effectLst/>
                        </a:rPr>
                        <a:t>2023 </a:t>
                      </a:r>
                      <a:endParaRPr lang="tr-TR" sz="1000" b="1" i="0" u="none" strike="noStrike">
                        <a:solidFill>
                          <a:srgbClr val="FFFFFF"/>
                        </a:solidFill>
                        <a:effectLst/>
                        <a:latin typeface="Calibri"/>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035">
                <a:tc>
                  <a:txBody>
                    <a:bodyPr/>
                    <a:lstStyle/>
                    <a:p>
                      <a:pPr algn="ctr" fontAlgn="ctr"/>
                      <a:r>
                        <a:rPr lang="tr-TR" sz="1000" b="1" u="none" strike="noStrike">
                          <a:effectLst/>
                        </a:rPr>
                        <a:t>ÖDEMİŞ</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İZMİR/ÖDEMİŞ/Ödemiş Ovakent Çok Programlı Anadolu Lisesi</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Anadolu Meslek Programı</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000" b="1" u="none" strike="noStrike" dirty="0" smtClean="0">
                        <a:effectLst/>
                      </a:endParaRPr>
                    </a:p>
                    <a:p>
                      <a:pPr algn="ctr" fontAlgn="ctr"/>
                      <a:r>
                        <a:rPr lang="tr-TR" sz="1000" b="1" u="none" strike="noStrike" dirty="0" smtClean="0">
                          <a:effectLst/>
                        </a:rPr>
                        <a:t>TARIM ALANI</a:t>
                      </a:r>
                      <a:r>
                        <a:rPr lang="tr-TR" sz="1000" b="1" u="none" strike="noStrike" dirty="0">
                          <a:effectLst/>
                        </a:rPr>
                        <a:t/>
                      </a:r>
                      <a:br>
                        <a:rPr lang="tr-TR" sz="1000" b="1" u="none" strike="noStrike" dirty="0">
                          <a:effectLst/>
                        </a:rPr>
                      </a:b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KIZ/ERKEK</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Pansiyon yok</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36</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 </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53.78</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57,64</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a:effectLst/>
                        </a:rPr>
                        <a:t>70,78</a:t>
                      </a:r>
                      <a:endParaRPr lang="tr-TR" sz="1000" b="1" i="0" u="none" strike="noStrike">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b="1" u="none" strike="noStrike" dirty="0">
                          <a:effectLst/>
                        </a:rPr>
                        <a:t>64,05</a:t>
                      </a:r>
                      <a:endParaRPr lang="tr-TR" sz="1000" b="1" i="0" u="none" strike="noStrike" dirty="0">
                        <a:solidFill>
                          <a:srgbClr val="000000"/>
                        </a:solidFill>
                        <a:effectLst/>
                        <a:latin typeface="Times New Roman"/>
                      </a:endParaRPr>
                    </a:p>
                  </a:txBody>
                  <a:tcPr marL="7412" marR="7412" marT="7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Dikdörtgen 4"/>
          <p:cNvSpPr/>
          <p:nvPr/>
        </p:nvSpPr>
        <p:spPr>
          <a:xfrm>
            <a:off x="323528" y="188640"/>
            <a:ext cx="7704856" cy="800219"/>
          </a:xfrm>
          <a:prstGeom prst="rect">
            <a:avLst/>
          </a:prstGeom>
        </p:spPr>
        <p:txBody>
          <a:bodyPr wrap="square">
            <a:spAutoFit/>
          </a:bodyPr>
          <a:lstStyle/>
          <a:p>
            <a:pPr algn="ctr"/>
            <a:r>
              <a:rPr lang="tr-TR" sz="2600" spc="-100" dirty="0">
                <a:solidFill>
                  <a:srgbClr val="3E3D2D"/>
                </a:solidFill>
                <a:latin typeface="Cambria"/>
                <a:ea typeface="+mj-ea"/>
                <a:cs typeface="+mj-cs"/>
              </a:rPr>
              <a:t>ÖDEMİŞ MESLEKİ VE TEKNİK ANADOLU LİSELERİ</a:t>
            </a:r>
            <a:br>
              <a:rPr lang="tr-TR" sz="2600" spc="-100" dirty="0">
                <a:solidFill>
                  <a:srgbClr val="3E3D2D"/>
                </a:solidFill>
                <a:latin typeface="Cambria"/>
                <a:ea typeface="+mj-ea"/>
                <a:cs typeface="+mj-cs"/>
              </a:rPr>
            </a:br>
            <a:r>
              <a:rPr lang="tr-TR" sz="2000" spc="-100" dirty="0">
                <a:solidFill>
                  <a:srgbClr val="3E3D2D"/>
                </a:solidFill>
                <a:latin typeface="Cambria"/>
                <a:ea typeface="+mj-ea"/>
                <a:cs typeface="+mj-cs"/>
              </a:rPr>
              <a:t>Ödemiş </a:t>
            </a:r>
            <a:r>
              <a:rPr lang="tr-TR" sz="2000" spc="-100" dirty="0" err="1">
                <a:solidFill>
                  <a:srgbClr val="3E3D2D"/>
                </a:solidFill>
                <a:latin typeface="Cambria"/>
                <a:ea typeface="+mj-ea"/>
                <a:cs typeface="+mj-cs"/>
              </a:rPr>
              <a:t>Ovakent</a:t>
            </a:r>
            <a:r>
              <a:rPr lang="tr-TR" sz="2000" spc="-100" dirty="0">
                <a:solidFill>
                  <a:srgbClr val="3E3D2D"/>
                </a:solidFill>
                <a:latin typeface="Cambria"/>
                <a:ea typeface="+mj-ea"/>
                <a:cs typeface="+mj-cs"/>
              </a:rPr>
              <a:t> Çok Programlı Anadolu Lisesi</a:t>
            </a:r>
            <a:endParaRPr lang="tr-TR" sz="2000" dirty="0"/>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784887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23528" y="5877272"/>
            <a:ext cx="7848871" cy="369332"/>
          </a:xfrm>
          <a:prstGeom prst="rect">
            <a:avLst/>
          </a:prstGeom>
        </p:spPr>
        <p:txBody>
          <a:bodyPr wrap="square">
            <a:spAutoFit/>
          </a:bodyPr>
          <a:lstStyle/>
          <a:p>
            <a:r>
              <a:rPr lang="tr-TR" dirty="0" smtClean="0"/>
              <a:t>OVAKENT MAHALLESİ, OKUL ÖNÜ SOKAK, NUMARA: 9, ÖDEMİŞ/İZMİR</a:t>
            </a:r>
            <a:endParaRPr lang="tr-TR" dirty="0"/>
          </a:p>
        </p:txBody>
      </p:sp>
    </p:spTree>
    <p:extLst>
      <p:ext uri="{BB962C8B-B14F-4D97-AF65-F5344CB8AC3E}">
        <p14:creationId xmlns:p14="http://schemas.microsoft.com/office/powerpoint/2010/main" val="1479886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a:solidFill>
                  <a:schemeClr val="accent2"/>
                </a:solidFill>
              </a:rPr>
              <a:t>MESLEKİ EĞİTİM </a:t>
            </a:r>
            <a:r>
              <a:rPr lang="tr-TR" sz="4000" dirty="0" smtClean="0">
                <a:solidFill>
                  <a:schemeClr val="accent2"/>
                </a:solidFill>
              </a:rPr>
              <a:t>MERKEZLERİ</a:t>
            </a:r>
            <a:br>
              <a:rPr lang="tr-TR" sz="4000" dirty="0" smtClean="0">
                <a:solidFill>
                  <a:schemeClr val="accent2"/>
                </a:solidFill>
              </a:rPr>
            </a:br>
            <a:r>
              <a:rPr lang="tr-TR" sz="3000" b="1" dirty="0" smtClean="0">
                <a:solidFill>
                  <a:schemeClr val="accent2"/>
                </a:solidFill>
              </a:rPr>
              <a:t>ÇIRAKLIK EĞİTİM</a:t>
            </a:r>
            <a:endParaRPr lang="tr-TR" sz="3000" b="1" dirty="0"/>
          </a:p>
        </p:txBody>
      </p:sp>
      <p:sp>
        <p:nvSpPr>
          <p:cNvPr id="3" name="İçerik Yer Tutucusu 2"/>
          <p:cNvSpPr>
            <a:spLocks noGrp="1"/>
          </p:cNvSpPr>
          <p:nvPr>
            <p:ph idx="1"/>
          </p:nvPr>
        </p:nvSpPr>
        <p:spPr/>
        <p:txBody>
          <a:bodyPr>
            <a:normAutofit lnSpcReduction="10000"/>
          </a:bodyPr>
          <a:lstStyle/>
          <a:p>
            <a:r>
              <a:rPr lang="tr-TR" dirty="0"/>
              <a:t>Meslekî Eğitim Merkezlerinde ustalık/kalfalık programı ile diploma programı uygulanmaktadır.</a:t>
            </a:r>
          </a:p>
          <a:p>
            <a:endParaRPr lang="tr-TR" dirty="0"/>
          </a:p>
          <a:p>
            <a:r>
              <a:rPr lang="tr-TR" dirty="0"/>
              <a:t>Diploma programını tamamlayan öğrencilere Mesleki ve Teknik Anadolu Lisesi diploması düzenlenecektir. </a:t>
            </a:r>
            <a:endParaRPr lang="tr-TR" dirty="0" smtClean="0"/>
          </a:p>
          <a:p>
            <a:endParaRPr lang="tr-TR" dirty="0" smtClean="0"/>
          </a:p>
          <a:p>
            <a:r>
              <a:rPr lang="tr-TR" dirty="0"/>
              <a:t>Meslekî eğitim merkezlerine yerleştirilen öğrenciler çıraklık eğitimine başlayacakları iş yerleri ile yerleştirildikleri tarihten itibaren en geç 2 ay içinde sözleşme imzalayacaklardır. Sözleşme imzalamayanların kayıtları silinerek açık öğretim kurumlarına yönlendirilecektir. </a:t>
            </a:r>
          </a:p>
          <a:p>
            <a:pPr marL="114300" indent="0">
              <a:buNone/>
            </a:pPr>
            <a:endParaRPr lang="tr-TR" dirty="0" smtClean="0"/>
          </a:p>
          <a:p>
            <a:r>
              <a:rPr lang="tr-TR" dirty="0"/>
              <a:t>Mesleki eğitim merkezine kayıt </a:t>
            </a:r>
            <a:r>
              <a:rPr lang="tr-TR" dirty="0" smtClean="0"/>
              <a:t>olan öğrenciler kayıt </a:t>
            </a:r>
            <a:r>
              <a:rPr lang="tr-TR" dirty="0"/>
              <a:t>tarihinden itibaren bir işletmede çalışarak ücret almaya başlarlar. </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934765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ÖDEMİŞ MESLEKİ EĞİTİM MERKEZİ</a:t>
            </a:r>
            <a:endParaRPr lang="tr-T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41148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99592" y="4365104"/>
            <a:ext cx="6408712" cy="369332"/>
          </a:xfrm>
          <a:prstGeom prst="rect">
            <a:avLst/>
          </a:prstGeom>
        </p:spPr>
        <p:txBody>
          <a:bodyPr wrap="square">
            <a:spAutoFit/>
          </a:bodyPr>
          <a:lstStyle/>
          <a:p>
            <a:r>
              <a:rPr lang="tr-TR" dirty="0" smtClean="0"/>
              <a:t>UMURBEY MAH.SANAYİ SİTESİ 19 SOK.NO27 ÖDEMİŞ/İZMİR</a:t>
            </a:r>
          </a:p>
        </p:txBody>
      </p:sp>
    </p:spTree>
    <p:extLst>
      <p:ext uri="{BB962C8B-B14F-4D97-AF65-F5344CB8AC3E}">
        <p14:creationId xmlns:p14="http://schemas.microsoft.com/office/powerpoint/2010/main" val="1410399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395536" y="476672"/>
            <a:ext cx="7620000" cy="5832648"/>
          </a:xfrm>
        </p:spPr>
        <p:txBody>
          <a:bodyPr>
            <a:normAutofit fontScale="70000" lnSpcReduction="20000"/>
          </a:bodyPr>
          <a:lstStyle/>
          <a:p>
            <a:endParaRPr lang="tr-TR" dirty="0" smtClean="0"/>
          </a:p>
          <a:p>
            <a:r>
              <a:rPr lang="tr-TR" dirty="0" smtClean="0"/>
              <a:t>ÖNEMLİ NOT: İLÇEMİZDEKİ BAZI OKULLAR BU YIL KENDİ BİNALARINDA DEĞİL, BAŞKA OKULLARDA EĞİTİM-ÖĞRETİME DEVAM ETMEKTEDİR. </a:t>
            </a:r>
          </a:p>
          <a:p>
            <a:r>
              <a:rPr lang="tr-TR" dirty="0" smtClean="0"/>
              <a:t>ADRESLERİ ÖĞRENMEK İÇİN OKULLARI ARAYABİLİRSİNİZ.</a:t>
            </a:r>
          </a:p>
          <a:p>
            <a:r>
              <a:rPr lang="tr-TR" dirty="0" smtClean="0"/>
              <a:t>Okullar tarafından hazırlanan tanıtım videosu ve/veya sunumlara ulaşmak için aşağıdaki linklere tıklayabilirsiniz.</a:t>
            </a:r>
          </a:p>
          <a:p>
            <a:r>
              <a:rPr lang="tr-TR" sz="2400" dirty="0" smtClean="0">
                <a:hlinkClick r:id="rId2"/>
              </a:rPr>
              <a:t>Ödemiş Zübeyde </a:t>
            </a:r>
            <a:r>
              <a:rPr lang="tr-TR" sz="2400" dirty="0">
                <a:hlinkClick r:id="rId2"/>
              </a:rPr>
              <a:t>Hanım Mesleki Ve Teknik Anadolu </a:t>
            </a:r>
            <a:r>
              <a:rPr lang="tr-TR" sz="2400" dirty="0" smtClean="0">
                <a:hlinkClick r:id="rId2"/>
              </a:rPr>
              <a:t>Lisesi</a:t>
            </a:r>
            <a:endParaRPr lang="tr-TR" sz="2400" dirty="0" smtClean="0"/>
          </a:p>
          <a:p>
            <a:r>
              <a:rPr lang="tr-TR" sz="2400" dirty="0">
                <a:hlinkClick r:id="rId3"/>
              </a:rPr>
              <a:t>Ödemiş Birgi Fazlı Alpay Mesleki ve Teknik Anadolu </a:t>
            </a:r>
            <a:r>
              <a:rPr lang="tr-TR" sz="2400" dirty="0" smtClean="0">
                <a:hlinkClick r:id="rId3"/>
              </a:rPr>
              <a:t>Lisesi</a:t>
            </a:r>
            <a:endParaRPr lang="tr-TR" sz="2400" dirty="0" smtClean="0"/>
          </a:p>
          <a:p>
            <a:r>
              <a:rPr lang="tr-TR" sz="2400" dirty="0" smtClean="0">
                <a:hlinkClick r:id="rId4"/>
              </a:rPr>
              <a:t>Ödemiş </a:t>
            </a:r>
            <a:r>
              <a:rPr lang="tr-TR" sz="2400" dirty="0" err="1" smtClean="0">
                <a:hlinkClick r:id="rId4"/>
              </a:rPr>
              <a:t>İlkkurşun</a:t>
            </a:r>
            <a:r>
              <a:rPr lang="tr-TR" sz="2400" dirty="0" smtClean="0">
                <a:hlinkClick r:id="rId4"/>
              </a:rPr>
              <a:t> </a:t>
            </a:r>
            <a:r>
              <a:rPr lang="tr-TR" sz="2400" dirty="0">
                <a:hlinkClick r:id="rId4"/>
              </a:rPr>
              <a:t>Mesleki ve Teknik Anadolu </a:t>
            </a:r>
            <a:r>
              <a:rPr lang="tr-TR" sz="2400" dirty="0" smtClean="0">
                <a:hlinkClick r:id="rId4"/>
              </a:rPr>
              <a:t>Lisesi</a:t>
            </a:r>
            <a:endParaRPr lang="tr-TR" sz="2400" dirty="0" smtClean="0"/>
          </a:p>
          <a:p>
            <a:r>
              <a:rPr lang="tr-TR" sz="2400" dirty="0" smtClean="0">
                <a:hlinkClick r:id="rId5"/>
              </a:rPr>
              <a:t>Ödemiş Ticaret Odası Anadolu Lisesi</a:t>
            </a:r>
            <a:endParaRPr lang="tr-TR" sz="2400" dirty="0" smtClean="0"/>
          </a:p>
          <a:p>
            <a:r>
              <a:rPr lang="tr-TR" sz="2400" dirty="0" smtClean="0">
                <a:hlinkClick r:id="rId6"/>
              </a:rPr>
              <a:t>Ödemiş İmam </a:t>
            </a:r>
            <a:r>
              <a:rPr lang="tr-TR" sz="2400" dirty="0" err="1" smtClean="0">
                <a:hlinkClick r:id="rId6"/>
              </a:rPr>
              <a:t>Birgivi</a:t>
            </a:r>
            <a:r>
              <a:rPr lang="tr-TR" sz="2400" dirty="0" smtClean="0">
                <a:hlinkClick r:id="rId6"/>
              </a:rPr>
              <a:t> Anadolu İmam Hatip Lisesi</a:t>
            </a:r>
            <a:endParaRPr lang="tr-TR" sz="2400" dirty="0" smtClean="0"/>
          </a:p>
          <a:p>
            <a:r>
              <a:rPr lang="tr-TR" sz="2400" dirty="0" smtClean="0">
                <a:hlinkClick r:id="rId7"/>
              </a:rPr>
              <a:t>Ödemiş Anadolu Lisesi</a:t>
            </a:r>
            <a:endParaRPr lang="tr-TR" sz="2400" dirty="0" smtClean="0"/>
          </a:p>
          <a:p>
            <a:r>
              <a:rPr lang="tr-TR" sz="2400" u="sng" dirty="0" smtClean="0">
                <a:solidFill>
                  <a:schemeClr val="accent6">
                    <a:lumMod val="75000"/>
                  </a:schemeClr>
                </a:solidFill>
                <a:hlinkClick r:id="rId8"/>
              </a:rPr>
              <a:t>Ödemiş </a:t>
            </a:r>
            <a:r>
              <a:rPr lang="tr-TR" sz="2400" u="sng" dirty="0">
                <a:solidFill>
                  <a:schemeClr val="accent6">
                    <a:lumMod val="75000"/>
                  </a:schemeClr>
                </a:solidFill>
                <a:hlinkClick r:id="rId8"/>
              </a:rPr>
              <a:t>Aydınoğlu Mehmet Bey Anadolu İmam Hatip </a:t>
            </a:r>
            <a:r>
              <a:rPr lang="tr-TR" sz="2400" u="sng" dirty="0" smtClean="0">
                <a:solidFill>
                  <a:schemeClr val="accent6">
                    <a:lumMod val="75000"/>
                  </a:schemeClr>
                </a:solidFill>
                <a:hlinkClick r:id="rId8"/>
              </a:rPr>
              <a:t>Lisesi</a:t>
            </a:r>
            <a:endParaRPr lang="tr-TR" sz="2400" u="sng" dirty="0" smtClean="0">
              <a:solidFill>
                <a:schemeClr val="accent6">
                  <a:lumMod val="75000"/>
                </a:schemeClr>
              </a:solidFill>
            </a:endParaRPr>
          </a:p>
          <a:p>
            <a:r>
              <a:rPr lang="tr-TR" sz="2400" dirty="0" smtClean="0">
                <a:hlinkClick r:id="rId9"/>
              </a:rPr>
              <a:t>Ödemiş Mesleki Eğitim Merkezi </a:t>
            </a:r>
            <a:endParaRPr lang="tr-TR" sz="2400" dirty="0" smtClean="0"/>
          </a:p>
          <a:p>
            <a:r>
              <a:rPr lang="tr-TR" sz="2400" dirty="0"/>
              <a:t>Ödemiş Gazi Umur Bey Mesleki ve Teknik Anadolu Lisesi </a:t>
            </a:r>
            <a:r>
              <a:rPr lang="tr-TR" sz="2400" dirty="0">
                <a:hlinkClick r:id="rId10"/>
              </a:rPr>
              <a:t>https://</a:t>
            </a:r>
            <a:r>
              <a:rPr lang="tr-TR" sz="2400" dirty="0" smtClean="0">
                <a:hlinkClick r:id="rId10"/>
              </a:rPr>
              <a:t>youtu.be/cquYZ5jNxoM?si=eXlEbFGVr_TrSU8u</a:t>
            </a:r>
            <a:endParaRPr lang="tr-TR" sz="2400" dirty="0" smtClean="0"/>
          </a:p>
          <a:p>
            <a:r>
              <a:rPr lang="tr-TR" sz="2400" b="1" dirty="0" smtClean="0">
                <a:hlinkClick r:id="rId11"/>
              </a:rPr>
              <a:t>Kiraz ÇPL</a:t>
            </a:r>
            <a:endParaRPr lang="tr-TR" sz="2400" b="1" dirty="0" smtClean="0"/>
          </a:p>
          <a:p>
            <a:r>
              <a:rPr lang="tr-TR" sz="2400" dirty="0" smtClean="0"/>
              <a:t>Ödemiş Ayhan </a:t>
            </a:r>
            <a:r>
              <a:rPr lang="tr-TR" sz="2400" dirty="0" err="1" smtClean="0"/>
              <a:t>Kökmen</a:t>
            </a:r>
            <a:r>
              <a:rPr lang="tr-TR" sz="2400" dirty="0" smtClean="0"/>
              <a:t> Fen Lisesi</a:t>
            </a:r>
          </a:p>
          <a:p>
            <a:r>
              <a:rPr lang="tr-TR" sz="2400" dirty="0" smtClean="0"/>
              <a:t>Ödemiş Hulusi </a:t>
            </a:r>
            <a:r>
              <a:rPr lang="tr-TR" sz="2400" dirty="0" err="1" smtClean="0"/>
              <a:t>Uçaçelik</a:t>
            </a:r>
            <a:r>
              <a:rPr lang="tr-TR" sz="2400" dirty="0" smtClean="0"/>
              <a:t> Anadolu Lisesi</a:t>
            </a:r>
          </a:p>
          <a:p>
            <a:r>
              <a:rPr lang="tr-TR" sz="2400" dirty="0" smtClean="0"/>
              <a:t>Ödemiş Muzaffer Kula Anadolu Lisesi</a:t>
            </a:r>
          </a:p>
          <a:p>
            <a:endParaRPr lang="tr-TR" sz="2400" dirty="0" smtClean="0"/>
          </a:p>
          <a:p>
            <a:r>
              <a:rPr lang="tr-TR" sz="2400" dirty="0" smtClean="0">
                <a:solidFill>
                  <a:srgbClr val="FF0000"/>
                </a:solidFill>
              </a:rPr>
              <a:t>Not: Linkler slayt gösterisine geçildiğinde aktif olmaktadır.</a:t>
            </a:r>
          </a:p>
          <a:p>
            <a:endParaRPr lang="tr-TR" dirty="0" smtClean="0"/>
          </a:p>
          <a:p>
            <a:endParaRPr lang="tr-TR" dirty="0"/>
          </a:p>
        </p:txBody>
      </p:sp>
    </p:spTree>
    <p:extLst>
      <p:ext uri="{BB962C8B-B14F-4D97-AF65-F5344CB8AC3E}">
        <p14:creationId xmlns:p14="http://schemas.microsoft.com/office/powerpoint/2010/main" val="17930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3062" y="131963"/>
            <a:ext cx="7620000" cy="706090"/>
          </a:xfrm>
        </p:spPr>
        <p:txBody>
          <a:bodyPr/>
          <a:lstStyle/>
          <a:p>
            <a:pPr algn="ctr"/>
            <a:r>
              <a:rPr lang="tr-TR" sz="3000" b="1" dirty="0" smtClean="0"/>
              <a:t>TİRE İLÇESİ LİSELER</a:t>
            </a:r>
            <a:endParaRPr lang="tr-TR" sz="3000" b="1" dirty="0"/>
          </a:p>
        </p:txBody>
      </p:sp>
      <p:sp>
        <p:nvSpPr>
          <p:cNvPr id="5" name="Dikdörtgen 4"/>
          <p:cNvSpPr/>
          <p:nvPr/>
        </p:nvSpPr>
        <p:spPr>
          <a:xfrm>
            <a:off x="473062" y="836712"/>
            <a:ext cx="7411305"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solidFill>
                  <a:srgbClr val="C00000"/>
                </a:solidFill>
              </a:rPr>
              <a:t>LGS ile alanlar</a:t>
            </a:r>
          </a:p>
          <a:p>
            <a:r>
              <a:rPr lang="tr-TR" dirty="0" smtClean="0"/>
              <a:t>TİRE / TİRE BELGİN ATİLA ÇALLIOĞLU FEN LİSESİ</a:t>
            </a:r>
          </a:p>
          <a:p>
            <a:r>
              <a:rPr lang="tr-TR" dirty="0" smtClean="0"/>
              <a:t>TİRE / TİRE ÖĞRETMEN MELAHAT AKSOY SOSYAL BİLİMLER LİSESİ</a:t>
            </a:r>
          </a:p>
          <a:p>
            <a:r>
              <a:rPr lang="tr-TR" dirty="0" smtClean="0"/>
              <a:t>TİRE/KUTSAN ANADOLU LİSESİ</a:t>
            </a:r>
          </a:p>
          <a:p>
            <a:r>
              <a:rPr lang="tr-TR" dirty="0" smtClean="0">
                <a:solidFill>
                  <a:srgbClr val="C00000"/>
                </a:solidFill>
              </a:rPr>
              <a:t>Sınavsız Liseler</a:t>
            </a:r>
          </a:p>
          <a:p>
            <a:pPr lvl="0"/>
            <a:r>
              <a:rPr lang="tr-TR" dirty="0"/>
              <a:t>GÖKÇEN ANADOLU LİSESİ</a:t>
            </a:r>
          </a:p>
          <a:p>
            <a:pPr lvl="0"/>
            <a:r>
              <a:rPr lang="tr-TR" dirty="0"/>
              <a:t>ŞEHİT İBRAHİM KARAOĞLANOĞLU ANADOLU </a:t>
            </a:r>
            <a:r>
              <a:rPr lang="tr-TR" dirty="0" smtClean="0"/>
              <a:t>LİSESİ</a:t>
            </a:r>
            <a:endParaRPr lang="tr-TR" dirty="0"/>
          </a:p>
        </p:txBody>
      </p:sp>
      <p:graphicFrame>
        <p:nvGraphicFramePr>
          <p:cNvPr id="6" name="Diyagram 5"/>
          <p:cNvGraphicFramePr/>
          <p:nvPr>
            <p:extLst>
              <p:ext uri="{D42A27DB-BD31-4B8C-83A1-F6EECF244321}">
                <p14:modId xmlns:p14="http://schemas.microsoft.com/office/powerpoint/2010/main" val="3509465491"/>
              </p:ext>
            </p:extLst>
          </p:nvPr>
        </p:nvGraphicFramePr>
        <p:xfrm>
          <a:off x="490871" y="3068960"/>
          <a:ext cx="7393495" cy="3712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96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395536" y="1412776"/>
            <a:ext cx="7620000" cy="4772000"/>
          </a:xfrm>
        </p:spPr>
        <p:txBody>
          <a:bodyPr>
            <a:normAutofit fontScale="85000" lnSpcReduction="20000"/>
          </a:bodyPr>
          <a:lstStyle/>
          <a:p>
            <a:r>
              <a:rPr lang="tr-TR" dirty="0"/>
              <a:t>Anadolu liseleri; ilgi, yetenek ve başarılarına göre öğrencilerin yükseköğretim programlarına </a:t>
            </a:r>
            <a:r>
              <a:rPr lang="tr-TR" dirty="0" smtClean="0"/>
              <a:t>hazırlanmalarını </a:t>
            </a:r>
            <a:r>
              <a:rPr lang="tr-TR" dirty="0"/>
              <a:t>amaçlayan eğitim </a:t>
            </a:r>
            <a:r>
              <a:rPr lang="tr-TR" dirty="0" smtClean="0"/>
              <a:t>kurumlarıdır.</a:t>
            </a:r>
          </a:p>
          <a:p>
            <a:endParaRPr lang="tr-TR" dirty="0" smtClean="0"/>
          </a:p>
          <a:p>
            <a:r>
              <a:rPr lang="tr-TR" dirty="0" smtClean="0"/>
              <a:t>Öğrenim süreleri </a:t>
            </a:r>
            <a:r>
              <a:rPr lang="tr-TR" dirty="0"/>
              <a:t>4 yıldır. </a:t>
            </a:r>
            <a:endParaRPr lang="tr-TR" dirty="0" smtClean="0"/>
          </a:p>
          <a:p>
            <a:endParaRPr lang="tr-TR" dirty="0"/>
          </a:p>
          <a:p>
            <a:r>
              <a:rPr lang="tr-TR" dirty="0" smtClean="0"/>
              <a:t>Anadolu Lisesinde seçilen </a:t>
            </a:r>
            <a:r>
              <a:rPr lang="tr-TR" dirty="0"/>
              <a:t>alanlar; Sayısal, </a:t>
            </a:r>
            <a:r>
              <a:rPr lang="tr-TR" dirty="0" smtClean="0"/>
              <a:t>Eşit </a:t>
            </a:r>
            <a:r>
              <a:rPr lang="tr-TR" dirty="0"/>
              <a:t>Ağırlık, Sözel ve Yabancı </a:t>
            </a:r>
            <a:r>
              <a:rPr lang="tr-TR" dirty="0" smtClean="0"/>
              <a:t>Dil’dir</a:t>
            </a:r>
            <a:r>
              <a:rPr lang="tr-TR" dirty="0"/>
              <a:t>. </a:t>
            </a:r>
            <a:endParaRPr lang="tr-TR" dirty="0" smtClean="0"/>
          </a:p>
          <a:p>
            <a:endParaRPr lang="tr-TR" dirty="0"/>
          </a:p>
          <a:p>
            <a:r>
              <a:rPr lang="tr-TR" dirty="0" smtClean="0"/>
              <a:t>Anadolu Lisesi </a:t>
            </a:r>
            <a:r>
              <a:rPr lang="tr-TR" dirty="0"/>
              <a:t>mezunları; Sayısal alanından (Tıp, Eczacılık, </a:t>
            </a:r>
            <a:r>
              <a:rPr lang="tr-TR" dirty="0" smtClean="0"/>
              <a:t>Mühendislik </a:t>
            </a:r>
            <a:r>
              <a:rPr lang="tr-TR" dirty="0"/>
              <a:t>vb.), </a:t>
            </a:r>
            <a:r>
              <a:rPr lang="tr-TR" dirty="0" smtClean="0"/>
              <a:t>Eşit </a:t>
            </a:r>
            <a:r>
              <a:rPr lang="tr-TR" dirty="0"/>
              <a:t>Ağırlık alanından (Hukuk, İşletme, </a:t>
            </a:r>
            <a:r>
              <a:rPr lang="tr-TR" dirty="0" smtClean="0"/>
              <a:t>Psikoloji </a:t>
            </a:r>
            <a:r>
              <a:rPr lang="tr-TR" dirty="0"/>
              <a:t>vb.), Sözel alanından (Halkla </a:t>
            </a:r>
            <a:r>
              <a:rPr lang="tr-TR" dirty="0" smtClean="0"/>
              <a:t>İlişkiler</a:t>
            </a:r>
            <a:r>
              <a:rPr lang="tr-TR" dirty="0"/>
              <a:t>, </a:t>
            </a:r>
            <a:r>
              <a:rPr lang="tr-TR" dirty="0" smtClean="0"/>
              <a:t>Gazetecilik</a:t>
            </a:r>
            <a:r>
              <a:rPr lang="tr-TR" dirty="0"/>
              <a:t>, </a:t>
            </a:r>
            <a:r>
              <a:rPr lang="tr-TR" dirty="0" smtClean="0"/>
              <a:t>Tarih </a:t>
            </a:r>
            <a:r>
              <a:rPr lang="tr-TR" dirty="0"/>
              <a:t>vb.), Yabancı </a:t>
            </a:r>
            <a:r>
              <a:rPr lang="tr-TR" dirty="0" smtClean="0"/>
              <a:t>dil </a:t>
            </a:r>
            <a:r>
              <a:rPr lang="tr-TR" dirty="0"/>
              <a:t>alanından (</a:t>
            </a:r>
            <a:r>
              <a:rPr lang="tr-TR" dirty="0" smtClean="0"/>
              <a:t>İngiliz Dili </a:t>
            </a:r>
            <a:r>
              <a:rPr lang="tr-TR" dirty="0"/>
              <a:t>ve </a:t>
            </a:r>
            <a:r>
              <a:rPr lang="tr-TR" dirty="0" smtClean="0"/>
              <a:t>Edebiyatı</a:t>
            </a:r>
            <a:r>
              <a:rPr lang="tr-TR" dirty="0"/>
              <a:t>, </a:t>
            </a:r>
            <a:r>
              <a:rPr lang="tr-TR" dirty="0" smtClean="0"/>
              <a:t>Mütercim </a:t>
            </a:r>
            <a:r>
              <a:rPr lang="tr-TR" dirty="0"/>
              <a:t>ve Tercümanlık vb.) </a:t>
            </a:r>
            <a:r>
              <a:rPr lang="tr-TR" dirty="0" smtClean="0"/>
              <a:t>birçok </a:t>
            </a:r>
            <a:r>
              <a:rPr lang="tr-TR" dirty="0"/>
              <a:t>bölüme </a:t>
            </a:r>
            <a:r>
              <a:rPr lang="tr-TR" dirty="0" smtClean="0"/>
              <a:t>yerleşmektedir</a:t>
            </a:r>
            <a:r>
              <a:rPr lang="tr-TR" dirty="0"/>
              <a:t>.</a:t>
            </a:r>
          </a:p>
          <a:p>
            <a:pPr marL="114300" indent="0">
              <a:buNone/>
            </a:pPr>
            <a:endParaRPr lang="tr-TR" dirty="0"/>
          </a:p>
          <a:p>
            <a:r>
              <a:rPr lang="tr-TR" sz="2000" dirty="0">
                <a:latin typeface="Arial" panose="020B0604020202020204" pitchFamily="34" charset="0"/>
                <a:cs typeface="Arial" panose="020B0604020202020204" pitchFamily="34" charset="0"/>
              </a:rPr>
              <a:t>Proje Anadolu Liselerine merkezi </a:t>
            </a:r>
            <a:r>
              <a:rPr lang="tr-TR" sz="2000" dirty="0" smtClean="0">
                <a:latin typeface="Arial" panose="020B0604020202020204" pitchFamily="34" charset="0"/>
                <a:cs typeface="Arial" panose="020B0604020202020204" pitchFamily="34" charset="0"/>
              </a:rPr>
              <a:t>sınav (LGS) </a:t>
            </a:r>
            <a:r>
              <a:rPr lang="tr-TR" sz="2000" dirty="0">
                <a:latin typeface="Arial" panose="020B0604020202020204" pitchFamily="34" charset="0"/>
                <a:cs typeface="Arial" panose="020B0604020202020204" pitchFamily="34" charset="0"/>
              </a:rPr>
              <a:t>ile yerleştirme yapılırken, diğer Anadolu Liselerine ise ortaöğretim başarı puanı ve ikametgah adresine (kayıt alanı) göre yerleştirme yapılmaktadır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
        <p:nvSpPr>
          <p:cNvPr id="5" name="Başlık 1"/>
          <p:cNvSpPr>
            <a:spLocks noGrp="1"/>
          </p:cNvSpPr>
          <p:nvPr>
            <p:ph type="title"/>
          </p:nvPr>
        </p:nvSpPr>
        <p:spPr>
          <a:xfrm>
            <a:off x="457200" y="274638"/>
            <a:ext cx="7620000" cy="922114"/>
          </a:xfrm>
        </p:spPr>
        <p:txBody>
          <a:bodyPr/>
          <a:lstStyle/>
          <a:p>
            <a:pPr algn="ctr"/>
            <a:r>
              <a:rPr lang="tr-TR" dirty="0" smtClean="0"/>
              <a:t>ANADOLU LİSELERİ</a:t>
            </a:r>
            <a:endParaRPr lang="tr-TR" dirty="0"/>
          </a:p>
        </p:txBody>
      </p:sp>
    </p:spTree>
    <p:extLst>
      <p:ext uri="{BB962C8B-B14F-4D97-AF65-F5344CB8AC3E}">
        <p14:creationId xmlns:p14="http://schemas.microsoft.com/office/powerpoint/2010/main" val="4194027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96836942"/>
              </p:ext>
            </p:extLst>
          </p:nvPr>
        </p:nvGraphicFramePr>
        <p:xfrm>
          <a:off x="457200" y="1124744"/>
          <a:ext cx="74271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473062" y="131963"/>
            <a:ext cx="7620000" cy="706090"/>
          </a:xfrm>
        </p:spPr>
        <p:txBody>
          <a:bodyPr/>
          <a:lstStyle/>
          <a:p>
            <a:pPr algn="ctr"/>
            <a:r>
              <a:rPr lang="tr-TR" sz="3000" b="1" dirty="0" smtClean="0"/>
              <a:t>TİRE İLÇESİ LİSELER</a:t>
            </a:r>
            <a:endParaRPr lang="tr-TR" sz="3000" b="1" dirty="0"/>
          </a:p>
        </p:txBody>
      </p:sp>
    </p:spTree>
    <p:extLst>
      <p:ext uri="{BB962C8B-B14F-4D97-AF65-F5344CB8AC3E}">
        <p14:creationId xmlns:p14="http://schemas.microsoft.com/office/powerpoint/2010/main" val="3386378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73062" y="131963"/>
            <a:ext cx="7620000" cy="70609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tr-TR" sz="3000" b="1" dirty="0" smtClean="0"/>
              <a:t>KİRAZ İLÇESİ LİSELER</a:t>
            </a:r>
            <a:endParaRPr lang="tr-TR" sz="3000" b="1" dirty="0"/>
          </a:p>
        </p:txBody>
      </p:sp>
      <p:sp>
        <p:nvSpPr>
          <p:cNvPr id="5" name="Dikdörtgen 4"/>
          <p:cNvSpPr/>
          <p:nvPr/>
        </p:nvSpPr>
        <p:spPr>
          <a:xfrm>
            <a:off x="496195" y="764704"/>
            <a:ext cx="74113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solidFill>
                  <a:srgbClr val="C00000"/>
                </a:solidFill>
              </a:rPr>
              <a:t>Sınavsız Liseler</a:t>
            </a:r>
          </a:p>
          <a:p>
            <a:pPr lvl="0"/>
            <a:r>
              <a:rPr lang="tr-TR" dirty="0"/>
              <a:t>KİRAZ ANADOLU LİSESİ</a:t>
            </a:r>
          </a:p>
        </p:txBody>
      </p:sp>
      <p:graphicFrame>
        <p:nvGraphicFramePr>
          <p:cNvPr id="6" name="Diyagram 5"/>
          <p:cNvGraphicFramePr/>
          <p:nvPr>
            <p:extLst>
              <p:ext uri="{D42A27DB-BD31-4B8C-83A1-F6EECF244321}">
                <p14:modId xmlns:p14="http://schemas.microsoft.com/office/powerpoint/2010/main" val="3618624680"/>
              </p:ext>
            </p:extLst>
          </p:nvPr>
        </p:nvGraphicFramePr>
        <p:xfrm>
          <a:off x="401970" y="1484784"/>
          <a:ext cx="7491364" cy="4144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 15"/>
          <p:cNvGrpSpPr/>
          <p:nvPr/>
        </p:nvGrpSpPr>
        <p:grpSpPr>
          <a:xfrm>
            <a:off x="452912" y="5661248"/>
            <a:ext cx="7359448" cy="897156"/>
            <a:chOff x="452912" y="5772978"/>
            <a:chExt cx="5768488" cy="897156"/>
          </a:xfrm>
        </p:grpSpPr>
        <p:grpSp>
          <p:nvGrpSpPr>
            <p:cNvPr id="7" name="Grup 6"/>
            <p:cNvGrpSpPr/>
            <p:nvPr/>
          </p:nvGrpSpPr>
          <p:grpSpPr>
            <a:xfrm>
              <a:off x="452912" y="5805264"/>
              <a:ext cx="2033404" cy="864870"/>
              <a:chOff x="12449" y="680938"/>
              <a:chExt cx="2033404" cy="864870"/>
            </a:xfrm>
          </p:grpSpPr>
          <p:sp>
            <p:nvSpPr>
              <p:cNvPr id="14" name="Yuvarlatılmış Dikdörtgen 13"/>
              <p:cNvSpPr/>
              <p:nvPr/>
            </p:nvSpPr>
            <p:spPr>
              <a:xfrm>
                <a:off x="12449" y="680938"/>
                <a:ext cx="2033404" cy="864870"/>
              </a:xfrm>
              <a:prstGeom prst="roundRect">
                <a:avLst/>
              </a:prstGeom>
            </p:spPr>
            <p:style>
              <a:lnRef idx="3">
                <a:schemeClr val="lt1"/>
              </a:lnRef>
              <a:fillRef idx="1">
                <a:schemeClr val="accent4"/>
              </a:fillRef>
              <a:effectRef idx="1">
                <a:schemeClr val="accent4"/>
              </a:effectRef>
              <a:fontRef idx="minor">
                <a:schemeClr val="lt1"/>
              </a:fontRef>
            </p:style>
          </p:sp>
          <p:sp>
            <p:nvSpPr>
              <p:cNvPr id="15" name="Yuvarlatılmış Dikdörtgen 4"/>
              <p:cNvSpPr/>
              <p:nvPr/>
            </p:nvSpPr>
            <p:spPr>
              <a:xfrm>
                <a:off x="54668" y="723157"/>
                <a:ext cx="1948966" cy="78043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200" kern="1200" dirty="0">
                    <a:solidFill>
                      <a:schemeClr val="tx1"/>
                    </a:solidFill>
                  </a:rPr>
                  <a:t>KİRAZ MESLEKİ EĞİTİM MERKEZİ</a:t>
                </a:r>
              </a:p>
            </p:txBody>
          </p:sp>
        </p:grpSp>
        <p:grpSp>
          <p:nvGrpSpPr>
            <p:cNvPr id="8" name="Grup 7"/>
            <p:cNvGrpSpPr/>
            <p:nvPr/>
          </p:nvGrpSpPr>
          <p:grpSpPr>
            <a:xfrm>
              <a:off x="2563813" y="5772978"/>
              <a:ext cx="1784188" cy="864870"/>
              <a:chOff x="2123350" y="648652"/>
              <a:chExt cx="1784188" cy="864870"/>
            </a:xfrm>
          </p:grpSpPr>
          <p:sp>
            <p:nvSpPr>
              <p:cNvPr id="12" name="Yuvarlatılmış Dikdörtgen 11"/>
              <p:cNvSpPr/>
              <p:nvPr/>
            </p:nvSpPr>
            <p:spPr>
              <a:xfrm>
                <a:off x="2123350" y="648652"/>
                <a:ext cx="1784188" cy="864870"/>
              </a:xfrm>
              <a:prstGeom prst="roundRect">
                <a:avLst/>
              </a:prstGeom>
            </p:spPr>
            <p:style>
              <a:lnRef idx="3">
                <a:schemeClr val="lt1"/>
              </a:lnRef>
              <a:fillRef idx="1">
                <a:schemeClr val="accent4"/>
              </a:fillRef>
              <a:effectRef idx="1">
                <a:schemeClr val="accent4"/>
              </a:effectRef>
              <a:fontRef idx="minor">
                <a:schemeClr val="lt1"/>
              </a:fontRef>
            </p:style>
          </p:sp>
          <p:sp>
            <p:nvSpPr>
              <p:cNvPr id="13" name="Yuvarlatılmış Dikdörtgen 6"/>
              <p:cNvSpPr/>
              <p:nvPr/>
            </p:nvSpPr>
            <p:spPr>
              <a:xfrm>
                <a:off x="2165569" y="690871"/>
                <a:ext cx="1699750" cy="78043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200" kern="1200" dirty="0">
                    <a:solidFill>
                      <a:schemeClr val="tx1"/>
                    </a:solidFill>
                  </a:rPr>
                  <a:t>27 ALAN 141 DAL İHTİYAÇ VE TALEP DOĞRULTUSUNDA AÇILMAKTADIR  </a:t>
                </a:r>
              </a:p>
            </p:txBody>
          </p:sp>
        </p:grpSp>
        <p:grpSp>
          <p:nvGrpSpPr>
            <p:cNvPr id="9" name="Grup 8"/>
            <p:cNvGrpSpPr/>
            <p:nvPr/>
          </p:nvGrpSpPr>
          <p:grpSpPr>
            <a:xfrm>
              <a:off x="4437212" y="5772978"/>
              <a:ext cx="1784188" cy="864870"/>
              <a:chOff x="3996749" y="648652"/>
              <a:chExt cx="1784188" cy="864870"/>
            </a:xfrm>
          </p:grpSpPr>
          <p:sp>
            <p:nvSpPr>
              <p:cNvPr id="10" name="Yuvarlatılmış Dikdörtgen 9"/>
              <p:cNvSpPr/>
              <p:nvPr/>
            </p:nvSpPr>
            <p:spPr>
              <a:xfrm>
                <a:off x="3996749" y="648652"/>
                <a:ext cx="1784188" cy="864870"/>
              </a:xfrm>
              <a:prstGeom prst="roundRect">
                <a:avLst/>
              </a:prstGeom>
            </p:spPr>
            <p:style>
              <a:lnRef idx="3">
                <a:schemeClr val="lt1"/>
              </a:lnRef>
              <a:fillRef idx="1">
                <a:schemeClr val="accent4"/>
              </a:fillRef>
              <a:effectRef idx="1">
                <a:schemeClr val="accent4"/>
              </a:effectRef>
              <a:fontRef idx="minor">
                <a:schemeClr val="lt1"/>
              </a:fontRef>
            </p:style>
          </p:sp>
          <p:sp>
            <p:nvSpPr>
              <p:cNvPr id="11" name="Yuvarlatılmış Dikdörtgen 8"/>
              <p:cNvSpPr/>
              <p:nvPr/>
            </p:nvSpPr>
            <p:spPr>
              <a:xfrm>
                <a:off x="4038968" y="690871"/>
                <a:ext cx="1699750" cy="78043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200" kern="1200" dirty="0">
                    <a:solidFill>
                      <a:schemeClr val="tx1"/>
                    </a:solidFill>
                  </a:rPr>
                  <a:t>NOT:EK YERLEŞTİRME DÖNEMİNDE TERCİHE AÇILACAKTIR.</a:t>
                </a:r>
              </a:p>
            </p:txBody>
          </p:sp>
        </p:grpSp>
      </p:grpSp>
    </p:spTree>
    <p:extLst>
      <p:ext uri="{BB962C8B-B14F-4D97-AF65-F5344CB8AC3E}">
        <p14:creationId xmlns:p14="http://schemas.microsoft.com/office/powerpoint/2010/main" val="759241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473062" y="274638"/>
            <a:ext cx="7620000" cy="706090"/>
          </a:xfrm>
        </p:spPr>
        <p:txBody>
          <a:bodyPr/>
          <a:lstStyle/>
          <a:p>
            <a:pPr algn="ctr"/>
            <a:r>
              <a:rPr lang="tr-TR" sz="3000" b="1" dirty="0" smtClean="0"/>
              <a:t>BEYDAĞ İLÇESİ LİSELER</a:t>
            </a:r>
            <a:endParaRPr lang="tr-TR" sz="3000" b="1" dirty="0"/>
          </a:p>
        </p:txBody>
      </p:sp>
      <p:graphicFrame>
        <p:nvGraphicFramePr>
          <p:cNvPr id="5" name="Diyagram 4"/>
          <p:cNvGraphicFramePr/>
          <p:nvPr>
            <p:extLst>
              <p:ext uri="{D42A27DB-BD31-4B8C-83A1-F6EECF244321}">
                <p14:modId xmlns:p14="http://schemas.microsoft.com/office/powerpoint/2010/main" val="995619923"/>
              </p:ext>
            </p:extLst>
          </p:nvPr>
        </p:nvGraphicFramePr>
        <p:xfrm>
          <a:off x="611560" y="1196752"/>
          <a:ext cx="698477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5566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NAKİL VE GEÇİŞLER</a:t>
            </a:r>
            <a:endParaRPr lang="tr-TR" dirty="0"/>
          </a:p>
        </p:txBody>
      </p:sp>
      <p:sp>
        <p:nvSpPr>
          <p:cNvPr id="3" name="İçerik Yer Tutucusu 2"/>
          <p:cNvSpPr>
            <a:spLocks noGrp="1"/>
          </p:cNvSpPr>
          <p:nvPr>
            <p:ph idx="1"/>
          </p:nvPr>
        </p:nvSpPr>
        <p:spPr>
          <a:xfrm>
            <a:off x="467544" y="1484784"/>
            <a:ext cx="7620000" cy="5132040"/>
          </a:xfrm>
        </p:spPr>
        <p:txBody>
          <a:bodyPr/>
          <a:lstStyle/>
          <a:p>
            <a:r>
              <a:rPr lang="tr-TR" dirty="0" smtClean="0"/>
              <a:t>Alan/dal </a:t>
            </a:r>
            <a:r>
              <a:rPr lang="tr-TR" dirty="0"/>
              <a:t>ve okul </a:t>
            </a:r>
            <a:r>
              <a:rPr lang="tr-TR" dirty="0" smtClean="0"/>
              <a:t>değişiklikleri:</a:t>
            </a:r>
          </a:p>
          <a:p>
            <a:r>
              <a:rPr lang="tr-TR" dirty="0" smtClean="0"/>
              <a:t>9. Sınıf Eylül-Ekim aylarında her hafta</a:t>
            </a:r>
          </a:p>
          <a:p>
            <a:r>
              <a:rPr lang="tr-TR" dirty="0" smtClean="0"/>
              <a:t>Kasım ve Aralık aylarında ise bir defaya mahsus olmak üzere yapılabilir. </a:t>
            </a:r>
          </a:p>
          <a:p>
            <a:r>
              <a:rPr lang="tr-TR" dirty="0" smtClean="0"/>
              <a:t>10. sınıfta Temmuz ayından itibaren </a:t>
            </a:r>
            <a:r>
              <a:rPr lang="tr-TR" dirty="0"/>
              <a:t>Eylül-Ekim aylarında her hafta</a:t>
            </a:r>
          </a:p>
          <a:p>
            <a:r>
              <a:rPr lang="tr-TR" dirty="0"/>
              <a:t>Kasım ve Aralık aylarında ise bir defaya mahsus olmak üzere yapılabilir. </a:t>
            </a:r>
            <a:endParaRPr lang="tr-TR" dirty="0" smtClean="0"/>
          </a:p>
          <a:p>
            <a:r>
              <a:rPr lang="tr-TR" dirty="0" smtClean="0"/>
              <a:t>Nakil ve geçişler okulların açık kontenjanlarına göre yapılır.</a:t>
            </a:r>
          </a:p>
          <a:p>
            <a:r>
              <a:rPr lang="tr-TR" dirty="0" smtClean="0"/>
              <a:t>Veliler E-okul üzerinden okula gitmeden nakil başvurusu yapabilirler.</a:t>
            </a:r>
            <a:endParaRPr lang="tr-TR" dirty="0"/>
          </a:p>
        </p:txBody>
      </p:sp>
    </p:spTree>
    <p:extLst>
      <p:ext uri="{BB962C8B-B14F-4D97-AF65-F5344CB8AC3E}">
        <p14:creationId xmlns:p14="http://schemas.microsoft.com/office/powerpoint/2010/main" val="3900969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7620000" cy="4800600"/>
          </a:xfrm>
        </p:spPr>
        <p:txBody>
          <a:bodyPr>
            <a:normAutofit fontScale="85000" lnSpcReduction="20000"/>
          </a:bodyPr>
          <a:lstStyle/>
          <a:p>
            <a:endParaRPr lang="tr-TR" dirty="0" smtClean="0"/>
          </a:p>
          <a:p>
            <a:pPr marL="114300" indent="0">
              <a:buNone/>
            </a:pPr>
            <a:r>
              <a:rPr lang="tr-TR" dirty="0" smtClean="0"/>
              <a:t>BİLGİ ALMAK İÇİN …</a:t>
            </a:r>
          </a:p>
          <a:p>
            <a:endParaRPr lang="tr-TR" dirty="0"/>
          </a:p>
          <a:p>
            <a:pPr algn="just"/>
            <a:r>
              <a:rPr lang="tr-TR" dirty="0" smtClean="0"/>
              <a:t>MESLEKİ </a:t>
            </a:r>
            <a:r>
              <a:rPr lang="tr-TR" dirty="0"/>
              <a:t>VE TEKNİK EĞİTİM GENEL </a:t>
            </a:r>
            <a:r>
              <a:rPr lang="tr-TR" dirty="0" smtClean="0"/>
              <a:t>MÜDÜRLÜĞÜ </a:t>
            </a:r>
            <a:r>
              <a:rPr lang="tr-TR" dirty="0"/>
              <a:t>WEB SİTESİNDE </a:t>
            </a:r>
            <a:r>
              <a:rPr lang="tr-TR" dirty="0">
                <a:hlinkClick r:id="rId2"/>
              </a:rPr>
              <a:t>https://mtegm.meb.gov.tr</a:t>
            </a:r>
            <a:r>
              <a:rPr lang="tr-TR" dirty="0" smtClean="0">
                <a:hlinkClick r:id="rId2"/>
              </a:rPr>
              <a:t>/</a:t>
            </a:r>
            <a:r>
              <a:rPr lang="tr-TR" dirty="0" smtClean="0"/>
              <a:t>  </a:t>
            </a:r>
            <a:r>
              <a:rPr lang="tr-TR" b="1" dirty="0"/>
              <a:t>(</a:t>
            </a:r>
            <a:r>
              <a:rPr lang="tr-TR" b="1" dirty="0">
                <a:solidFill>
                  <a:srgbClr val="FF0000"/>
                </a:solidFill>
              </a:rPr>
              <a:t>MESLEKİ HAYATIM</a:t>
            </a:r>
            <a:r>
              <a:rPr lang="tr-TR" b="1" dirty="0"/>
              <a:t> ) </a:t>
            </a:r>
            <a:r>
              <a:rPr lang="tr-TR" dirty="0"/>
              <a:t>BÖLÜMÜNDEN </a:t>
            </a:r>
            <a:endParaRPr lang="tr-TR" dirty="0" smtClean="0"/>
          </a:p>
          <a:p>
            <a:pPr marL="68580" indent="0" algn="just">
              <a:buNone/>
            </a:pPr>
            <a:endParaRPr lang="tr-TR" dirty="0"/>
          </a:p>
          <a:p>
            <a:pPr algn="just"/>
            <a:r>
              <a:rPr lang="tr-TR" dirty="0"/>
              <a:t> </a:t>
            </a:r>
            <a:r>
              <a:rPr lang="tr-TR" b="1" dirty="0"/>
              <a:t>SSS </a:t>
            </a:r>
            <a:r>
              <a:rPr lang="tr-TR" dirty="0"/>
              <a:t>(SIKÇA SORULAN SORULAR)KLAVUZUNDAN  </a:t>
            </a:r>
            <a:endParaRPr lang="tr-TR" dirty="0" smtClean="0"/>
          </a:p>
          <a:p>
            <a:pPr algn="just"/>
            <a:endParaRPr lang="tr-TR" dirty="0"/>
          </a:p>
          <a:p>
            <a:pPr algn="just"/>
            <a:r>
              <a:rPr lang="tr-TR" dirty="0"/>
              <a:t>MESLEK EĞİTİM </a:t>
            </a:r>
            <a:r>
              <a:rPr lang="tr-TR" b="1" dirty="0"/>
              <a:t>ALANLARI </a:t>
            </a:r>
            <a:r>
              <a:rPr lang="tr-TR" dirty="0"/>
              <a:t>MESLEKİ </a:t>
            </a:r>
            <a:r>
              <a:rPr lang="tr-TR" b="1" dirty="0"/>
              <a:t>REHBERLİK </a:t>
            </a:r>
            <a:endParaRPr lang="tr-TR" b="1" dirty="0" smtClean="0"/>
          </a:p>
          <a:p>
            <a:pPr algn="just"/>
            <a:endParaRPr lang="tr-TR" b="1" dirty="0"/>
          </a:p>
          <a:p>
            <a:pPr algn="just"/>
            <a:r>
              <a:rPr lang="tr-TR" dirty="0"/>
              <a:t>MESLEK </a:t>
            </a:r>
            <a:r>
              <a:rPr lang="tr-TR" b="1" dirty="0"/>
              <a:t>LİSESİ </a:t>
            </a:r>
            <a:r>
              <a:rPr lang="tr-TR" dirty="0"/>
              <a:t>VE </a:t>
            </a:r>
            <a:r>
              <a:rPr lang="tr-TR" b="1" dirty="0"/>
              <a:t>MESLEK TANITIMLARI </a:t>
            </a:r>
            <a:r>
              <a:rPr lang="tr-TR" dirty="0"/>
              <a:t>KISMINDAN </a:t>
            </a:r>
            <a:r>
              <a:rPr lang="tr-TR" dirty="0" smtClean="0"/>
              <a:t>BİR </a:t>
            </a:r>
            <a:r>
              <a:rPr lang="tr-TR" dirty="0"/>
              <a:t>ÇOK KONUDA BİLGİYE  ULAŞABİLİRSİNİZ</a:t>
            </a:r>
            <a:r>
              <a:rPr lang="tr-TR" dirty="0" smtClean="0"/>
              <a:t>.</a:t>
            </a:r>
          </a:p>
          <a:p>
            <a:pPr algn="just"/>
            <a:endParaRPr lang="tr-TR" dirty="0"/>
          </a:p>
          <a:p>
            <a:pPr algn="just"/>
            <a:r>
              <a:rPr lang="tr-TR" sz="2400" dirty="0">
                <a:cs typeface="Times New Roman" panose="02020603050405020304" pitchFamily="18" charset="0"/>
              </a:rPr>
              <a:t>GİTMEK İSTEDİĞİNİZ OKULLAR HAKKINDAKİ  AYRINTILI BİLGİYİ  OKUL WEB SİTESİNDEN VE OKULLARA TELEFONLA ULAŞARAK EDİNEBİLİRSİNİZ </a:t>
            </a:r>
            <a:r>
              <a:rPr lang="tr-TR" sz="3200" b="1" dirty="0">
                <a:cs typeface="Times New Roman" panose="02020603050405020304" pitchFamily="18" charset="0"/>
              </a:rPr>
              <a:t>!!!</a:t>
            </a:r>
          </a:p>
          <a:p>
            <a:endParaRPr lang="tr-TR" dirty="0"/>
          </a:p>
        </p:txBody>
      </p:sp>
    </p:spTree>
    <p:extLst>
      <p:ext uri="{BB962C8B-B14F-4D97-AF65-F5344CB8AC3E}">
        <p14:creationId xmlns:p14="http://schemas.microsoft.com/office/powerpoint/2010/main" val="1365855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46" y="548680"/>
            <a:ext cx="7974862" cy="447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lt Başlık 2"/>
          <p:cNvSpPr txBox="1">
            <a:spLocks/>
          </p:cNvSpPr>
          <p:nvPr/>
        </p:nvSpPr>
        <p:spPr>
          <a:xfrm>
            <a:off x="1054561" y="6102424"/>
            <a:ext cx="6461760" cy="369168"/>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tr-TR" b="1" dirty="0" smtClean="0"/>
              <a:t>ÖDEMİŞ REHBERLİK VE ARAŞTIRMA MERKEZİ</a:t>
            </a:r>
            <a:endParaRPr lang="tr-TR" b="1" dirty="0"/>
          </a:p>
        </p:txBody>
      </p:sp>
    </p:spTree>
    <p:extLst>
      <p:ext uri="{BB962C8B-B14F-4D97-AF65-F5344CB8AC3E}">
        <p14:creationId xmlns:p14="http://schemas.microsoft.com/office/powerpoint/2010/main" val="241385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t>ÇOK PROGRAMLI ANADOLU LİSELERİ</a:t>
            </a:r>
            <a:endParaRPr lang="tr-TR" sz="4000" dirty="0"/>
          </a:p>
        </p:txBody>
      </p:sp>
      <p:sp>
        <p:nvSpPr>
          <p:cNvPr id="3" name="İçerik Yer Tutucusu 2"/>
          <p:cNvSpPr>
            <a:spLocks noGrp="1"/>
          </p:cNvSpPr>
          <p:nvPr>
            <p:ph idx="1"/>
          </p:nvPr>
        </p:nvSpPr>
        <p:spPr/>
        <p:txBody>
          <a:bodyPr>
            <a:normAutofit/>
          </a:bodyPr>
          <a:lstStyle/>
          <a:p>
            <a:r>
              <a:rPr lang="tr-TR" dirty="0"/>
              <a:t>Birden çok okul programının birlikte bir okulda yer almasıyla oluşan okullardır.</a:t>
            </a:r>
          </a:p>
          <a:p>
            <a:endParaRPr lang="tr-TR" dirty="0"/>
          </a:p>
          <a:p>
            <a:r>
              <a:rPr lang="tr-TR" dirty="0"/>
              <a:t>Çok programlı </a:t>
            </a:r>
            <a:r>
              <a:rPr lang="tr-TR" dirty="0" smtClean="0"/>
              <a:t>liselerde: hem </a:t>
            </a:r>
            <a:r>
              <a:rPr lang="tr-TR" dirty="0"/>
              <a:t>mesleğe, hem yüksek öğretime hazırlayan </a:t>
            </a:r>
            <a:r>
              <a:rPr lang="tr-TR" dirty="0" smtClean="0"/>
              <a:t>programlar vardır.</a:t>
            </a:r>
            <a:endParaRPr lang="tr-TR" dirty="0"/>
          </a:p>
          <a:p>
            <a:endParaRPr lang="tr-TR" dirty="0"/>
          </a:p>
          <a:p>
            <a:pPr marL="114300" indent="0">
              <a:buNone/>
            </a:pPr>
            <a:r>
              <a:rPr lang="tr-TR" dirty="0"/>
              <a:t>Çok programlı liselerde 3 ana program bulunmaktadır.</a:t>
            </a:r>
          </a:p>
          <a:p>
            <a:pPr marL="114300" indent="0">
              <a:buNone/>
            </a:pPr>
            <a:r>
              <a:rPr lang="tr-TR" dirty="0" smtClean="0"/>
              <a:t>•Anadolu </a:t>
            </a:r>
            <a:r>
              <a:rPr lang="tr-TR" dirty="0"/>
              <a:t>Mesleki ve Teknik Programı</a:t>
            </a:r>
          </a:p>
          <a:p>
            <a:pPr marL="114300" indent="0">
              <a:buNone/>
            </a:pPr>
            <a:r>
              <a:rPr lang="tr-TR" dirty="0"/>
              <a:t>•Anadolu Lisesi</a:t>
            </a:r>
          </a:p>
          <a:p>
            <a:pPr marL="114300" indent="0">
              <a:buNone/>
            </a:pPr>
            <a:r>
              <a:rPr lang="tr-TR" dirty="0"/>
              <a:t>•Anadolu İmam Hatip Lisesi programları yer almaktadır.</a:t>
            </a:r>
          </a:p>
          <a:p>
            <a:r>
              <a:rPr lang="tr-TR" dirty="0" smtClean="0"/>
              <a:t> Bu </a:t>
            </a:r>
            <a:r>
              <a:rPr lang="tr-TR" dirty="0"/>
              <a:t>programların alt dalları ve bölümleri vardır.</a:t>
            </a:r>
          </a:p>
          <a:p>
            <a:endParaRPr lang="tr-TR" dirty="0"/>
          </a:p>
        </p:txBody>
      </p:sp>
    </p:spTree>
    <p:extLst>
      <p:ext uri="{BB962C8B-B14F-4D97-AF65-F5344CB8AC3E}">
        <p14:creationId xmlns:p14="http://schemas.microsoft.com/office/powerpoint/2010/main" val="3295248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620000" cy="936104"/>
          </a:xfrm>
        </p:spPr>
        <p:txBody>
          <a:bodyPr/>
          <a:lstStyle/>
          <a:p>
            <a:pPr algn="ctr"/>
            <a:r>
              <a:rPr lang="tr-TR" sz="4000" dirty="0" smtClean="0"/>
              <a:t>ANADOLU İMAM HATİP LİSELERİ</a:t>
            </a:r>
            <a:endParaRPr lang="tr-TR" sz="4000" dirty="0"/>
          </a:p>
        </p:txBody>
      </p:sp>
      <p:sp>
        <p:nvSpPr>
          <p:cNvPr id="3" name="İçerik Yer Tutucusu 2"/>
          <p:cNvSpPr>
            <a:spLocks noGrp="1"/>
          </p:cNvSpPr>
          <p:nvPr>
            <p:ph idx="1"/>
          </p:nvPr>
        </p:nvSpPr>
        <p:spPr>
          <a:xfrm>
            <a:off x="467544" y="1124744"/>
            <a:ext cx="7776864" cy="5204048"/>
          </a:xfrm>
        </p:spPr>
        <p:txBody>
          <a:bodyPr>
            <a:noAutofit/>
          </a:bodyPr>
          <a:lstStyle/>
          <a:p>
            <a:r>
              <a:rPr lang="tr-TR" sz="2000" dirty="0"/>
              <a:t>Öğrenim süresi dört yıl olan yatılı ve/veya gündüzlü olarak eğitim ve öğretim veren, imamlık, hatiplik ve Kur'an kursu öğreticiliği gibi dinî hizmetlerin yerine getirilmesine kaynaklık edecek gerekli bilgi ve becerilerin kazandırılmasını amaçlayan ortaöğretim </a:t>
            </a:r>
            <a:r>
              <a:rPr lang="tr-TR" sz="2000" dirty="0" smtClean="0"/>
              <a:t>kurumlarıdır.</a:t>
            </a:r>
          </a:p>
          <a:p>
            <a:endParaRPr lang="tr-TR" sz="2000" dirty="0" smtClean="0"/>
          </a:p>
          <a:p>
            <a:r>
              <a:rPr lang="tr-TR" sz="2000" dirty="0" smtClean="0"/>
              <a:t>Din </a:t>
            </a:r>
            <a:r>
              <a:rPr lang="tr-TR" sz="2000" dirty="0"/>
              <a:t>ağırlıklı derslerin okutulduğu içerisinde ayrıca Anadolu liselerinde olduğu gibi sayısal, sözel, eşit ağırlık ve yabancı dil gibi alanların bulunduğu liselerdir.</a:t>
            </a:r>
          </a:p>
          <a:p>
            <a:pPr marL="114300" indent="0">
              <a:buNone/>
            </a:pPr>
            <a:endParaRPr lang="tr-TR" sz="2000" dirty="0"/>
          </a:p>
          <a:p>
            <a:r>
              <a:rPr lang="tr-TR" sz="2000" dirty="0"/>
              <a:t>Proje Anadolu İmam Hatip Liseleri merkezi sınav ile öğrenci almaktadır. Diğerleri ise ortaöğretim başarı puanı ve ikametgah adresine göre öğrenci almaktadır. </a:t>
            </a:r>
          </a:p>
          <a:p>
            <a:endParaRPr lang="tr-TR" sz="2000" dirty="0"/>
          </a:p>
          <a:p>
            <a:r>
              <a:rPr lang="tr-TR" sz="2000" dirty="0"/>
              <a:t>Merkezi sınav puanı ile öğrenci alan Anadolu İmam Hatip Liseleri, Fen ve Sosyal Bilimler Programı uygulamaktadır. </a:t>
            </a:r>
            <a:br>
              <a:rPr lang="tr-TR" sz="2000" dirty="0"/>
            </a:br>
            <a:r>
              <a:rPr lang="tr-TR" sz="2000" dirty="0"/>
              <a:t/>
            </a:r>
            <a:br>
              <a:rPr lang="tr-TR" sz="2000" dirty="0"/>
            </a:br>
            <a:endParaRPr lang="tr-TR" sz="2000" dirty="0"/>
          </a:p>
        </p:txBody>
      </p:sp>
    </p:spTree>
    <p:extLst>
      <p:ext uri="{BB962C8B-B14F-4D97-AF65-F5344CB8AC3E}">
        <p14:creationId xmlns:p14="http://schemas.microsoft.com/office/powerpoint/2010/main" val="34333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t>ÖDEMİŞ İLÇESİ ANADOLU LİSELERİ</a:t>
            </a:r>
            <a:endParaRPr lang="tr-TR" sz="4000" dirty="0"/>
          </a:p>
        </p:txBody>
      </p:sp>
      <p:sp>
        <p:nvSpPr>
          <p:cNvPr id="3" name="İçerik Yer Tutucusu 2"/>
          <p:cNvSpPr>
            <a:spLocks noGrp="1"/>
          </p:cNvSpPr>
          <p:nvPr>
            <p:ph idx="1"/>
          </p:nvPr>
        </p:nvSpPr>
        <p:spPr>
          <a:xfrm>
            <a:off x="467544" y="1412776"/>
            <a:ext cx="7620000" cy="4800600"/>
          </a:xfrm>
        </p:spPr>
        <p:txBody>
          <a:bodyPr>
            <a:normAutofit fontScale="92500"/>
          </a:bodyPr>
          <a:lstStyle/>
          <a:p>
            <a:pPr marL="114300" indent="0">
              <a:buNone/>
            </a:pPr>
            <a:r>
              <a:rPr lang="tr-TR" sz="2400" dirty="0" smtClean="0">
                <a:solidFill>
                  <a:srgbClr val="FF0000"/>
                </a:solidFill>
              </a:rPr>
              <a:t>SINAVLA ÖĞRENCİ ALAN ÖDEMİŞ LİSELERİ</a:t>
            </a:r>
          </a:p>
          <a:p>
            <a:pPr marL="114300" indent="0">
              <a:buNone/>
            </a:pPr>
            <a:r>
              <a:rPr lang="tr-TR" sz="2400" dirty="0" smtClean="0">
                <a:solidFill>
                  <a:srgbClr val="FF0000"/>
                </a:solidFill>
              </a:rPr>
              <a:t>1</a:t>
            </a:r>
            <a:r>
              <a:rPr lang="tr-TR" sz="2400" dirty="0">
                <a:solidFill>
                  <a:srgbClr val="FF0000"/>
                </a:solidFill>
              </a:rPr>
              <a:t>. ÖDEMİŞ/Aydınoğlu Mehmet Bey Anadolu İmam Hatip Lisesi</a:t>
            </a:r>
          </a:p>
          <a:p>
            <a:r>
              <a:rPr lang="tr-TR" sz="2400" dirty="0"/>
              <a:t>Fen bilimleri ve Sosyal Bilimler programları vardır.</a:t>
            </a:r>
          </a:p>
          <a:p>
            <a:pPr marL="114300" indent="0">
              <a:buNone/>
            </a:pPr>
            <a:r>
              <a:rPr lang="tr-TR" sz="2400" dirty="0"/>
              <a:t>     Birgi yolu üzerinde </a:t>
            </a:r>
            <a:r>
              <a:rPr lang="tr-TR" sz="2400" dirty="0" err="1"/>
              <a:t>Küçükavulcuk</a:t>
            </a:r>
            <a:r>
              <a:rPr lang="tr-TR" sz="2400" dirty="0"/>
              <a:t> mahallesindedir. Kız ve erkek yurdu vardır. </a:t>
            </a:r>
            <a:endParaRPr lang="tr-TR" sz="2400" dirty="0" smtClean="0"/>
          </a:p>
          <a:p>
            <a:pPr marL="114300" indent="0">
              <a:buNone/>
            </a:pPr>
            <a:endParaRPr lang="tr-TR" sz="2400" dirty="0"/>
          </a:p>
          <a:p>
            <a:pPr marL="114300" indent="0">
              <a:buNone/>
            </a:pPr>
            <a:r>
              <a:rPr lang="tr-TR" sz="2400" dirty="0">
                <a:solidFill>
                  <a:srgbClr val="FF0000"/>
                </a:solidFill>
              </a:rPr>
              <a:t>2. </a:t>
            </a:r>
            <a:r>
              <a:rPr lang="fi-FI" sz="2400" dirty="0">
                <a:solidFill>
                  <a:srgbClr val="FF0000"/>
                </a:solidFill>
              </a:rPr>
              <a:t>Ödemiş Ticaret Odası</a:t>
            </a:r>
            <a:r>
              <a:rPr lang="tr-TR" sz="2400" dirty="0">
                <a:solidFill>
                  <a:srgbClr val="FF0000"/>
                </a:solidFill>
              </a:rPr>
              <a:t> Anadolu Lisesi </a:t>
            </a:r>
          </a:p>
          <a:p>
            <a:r>
              <a:rPr lang="tr-TR" sz="2400" dirty="0"/>
              <a:t>2023 yılında proje okula dönüştürülmüştür. Yani 2023-2024 yılında sınavla öğrenci almaya başlamıştır. </a:t>
            </a:r>
          </a:p>
          <a:p>
            <a:r>
              <a:rPr lang="tr-TR" sz="2400" dirty="0"/>
              <a:t>Anadolu lisesi programı uygulanmaktadır.  (Sayısal, dil ve eşit ağırlıklı alanlar var-2023-2024)</a:t>
            </a:r>
          </a:p>
          <a:p>
            <a:pPr marL="114300" indent="0">
              <a:buNone/>
            </a:pPr>
            <a:r>
              <a:rPr lang="tr-TR" sz="2400" dirty="0"/>
              <a:t>     </a:t>
            </a:r>
            <a:r>
              <a:rPr lang="tr-TR" sz="2400" dirty="0" err="1"/>
              <a:t>Küçükavulcuk</a:t>
            </a:r>
            <a:r>
              <a:rPr lang="tr-TR" sz="2400" dirty="0"/>
              <a:t> mahallesindedir. Kız-erkek yurdu vardır.</a:t>
            </a:r>
          </a:p>
          <a:p>
            <a:endParaRPr lang="tr-TR" dirty="0"/>
          </a:p>
        </p:txBody>
      </p:sp>
    </p:spTree>
    <p:extLst>
      <p:ext uri="{BB962C8B-B14F-4D97-AF65-F5344CB8AC3E}">
        <p14:creationId xmlns:p14="http://schemas.microsoft.com/office/powerpoint/2010/main" val="199872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12776"/>
            <a:ext cx="7920880" cy="4800600"/>
          </a:xfrm>
        </p:spPr>
        <p:txBody>
          <a:bodyPr/>
          <a:lstStyle/>
          <a:p>
            <a:pPr marL="114300" indent="0">
              <a:buNone/>
            </a:pPr>
            <a:r>
              <a:rPr lang="tr-TR" sz="2000" dirty="0" smtClean="0">
                <a:solidFill>
                  <a:srgbClr val="FF0000"/>
                </a:solidFill>
              </a:rPr>
              <a:t>SINAVSIZ </a:t>
            </a:r>
            <a:r>
              <a:rPr lang="tr-TR" sz="2000" dirty="0">
                <a:solidFill>
                  <a:srgbClr val="FF0000"/>
                </a:solidFill>
              </a:rPr>
              <a:t>ÖĞRENCİ </a:t>
            </a:r>
            <a:r>
              <a:rPr lang="tr-TR" sz="2000" dirty="0" smtClean="0">
                <a:solidFill>
                  <a:srgbClr val="FF0000"/>
                </a:solidFill>
              </a:rPr>
              <a:t>ALAN </a:t>
            </a:r>
            <a:r>
              <a:rPr lang="tr-TR" sz="2000" dirty="0">
                <a:solidFill>
                  <a:srgbClr val="FF0000"/>
                </a:solidFill>
              </a:rPr>
              <a:t>ÖDEMİŞ </a:t>
            </a:r>
            <a:r>
              <a:rPr lang="tr-TR" sz="2000" dirty="0" smtClean="0">
                <a:solidFill>
                  <a:srgbClr val="FF0000"/>
                </a:solidFill>
              </a:rPr>
              <a:t>LİSELERİ</a:t>
            </a:r>
          </a:p>
          <a:p>
            <a:r>
              <a:rPr lang="tr-TR" sz="2000" dirty="0" smtClean="0"/>
              <a:t>Bu liselere öğrenciler Ortaokul Başarı Puanına (OBP) göre yerleştirilirler.</a:t>
            </a:r>
          </a:p>
          <a:p>
            <a:endParaRPr lang="tr-TR" sz="2000" dirty="0"/>
          </a:p>
        </p:txBody>
      </p:sp>
      <p:sp>
        <p:nvSpPr>
          <p:cNvPr id="4" name="Başlık 1"/>
          <p:cNvSpPr>
            <a:spLocks noGrp="1"/>
          </p:cNvSpPr>
          <p:nvPr>
            <p:ph type="title"/>
          </p:nvPr>
        </p:nvSpPr>
        <p:spPr/>
        <p:txBody>
          <a:bodyPr/>
          <a:lstStyle/>
          <a:p>
            <a:pPr algn="ctr"/>
            <a:r>
              <a:rPr lang="tr-TR" sz="4000" dirty="0" smtClean="0"/>
              <a:t>ÖDEMİŞ İLÇESİ ANADOLU LİSELERİ</a:t>
            </a:r>
            <a:endParaRPr lang="tr-TR" sz="4000" dirty="0"/>
          </a:p>
        </p:txBody>
      </p:sp>
      <p:graphicFrame>
        <p:nvGraphicFramePr>
          <p:cNvPr id="6" name="Tablo 5"/>
          <p:cNvGraphicFramePr>
            <a:graphicFrameLocks noGrp="1"/>
          </p:cNvGraphicFramePr>
          <p:nvPr>
            <p:extLst>
              <p:ext uri="{D42A27DB-BD31-4B8C-83A1-F6EECF244321}">
                <p14:modId xmlns:p14="http://schemas.microsoft.com/office/powerpoint/2010/main" val="607141709"/>
              </p:ext>
            </p:extLst>
          </p:nvPr>
        </p:nvGraphicFramePr>
        <p:xfrm>
          <a:off x="539552" y="2708920"/>
          <a:ext cx="7620002" cy="2910128"/>
        </p:xfrm>
        <a:graphic>
          <a:graphicData uri="http://schemas.openxmlformats.org/drawingml/2006/table">
            <a:tbl>
              <a:tblPr>
                <a:tableStyleId>{5C22544A-7EE6-4342-B048-85BDC9FD1C3A}</a:tableStyleId>
              </a:tblPr>
              <a:tblGrid>
                <a:gridCol w="519177"/>
                <a:gridCol w="2087523"/>
                <a:gridCol w="519177"/>
                <a:gridCol w="770653"/>
                <a:gridCol w="519177"/>
                <a:gridCol w="608410"/>
                <a:gridCol w="519177"/>
                <a:gridCol w="519177"/>
                <a:gridCol w="519177"/>
                <a:gridCol w="519177"/>
                <a:gridCol w="519177"/>
              </a:tblGrid>
              <a:tr h="767934">
                <a:tc>
                  <a:txBody>
                    <a:bodyPr/>
                    <a:lstStyle/>
                    <a:p>
                      <a:pPr algn="l" fontAlgn="ctr"/>
                      <a:r>
                        <a:rPr lang="tr-TR" sz="1000" u="none" strike="noStrike" dirty="0">
                          <a:effectLst/>
                        </a:rPr>
                        <a:t>İLÇE</a:t>
                      </a:r>
                      <a:endParaRPr lang="tr-TR" sz="1000" b="1" i="0" u="none" strike="noStrike" dirty="0">
                        <a:solidFill>
                          <a:srgbClr val="000000"/>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u="none" strike="noStrike">
                          <a:effectLst/>
                        </a:rPr>
                        <a:t>Okul Adı</a:t>
                      </a:r>
                      <a:endParaRPr lang="tr-TR" sz="1000" b="1" i="0" u="none" strike="noStrike">
                        <a:solidFill>
                          <a:srgbClr val="000000"/>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Okul Türü</a:t>
                      </a:r>
                      <a:endParaRPr lang="tr-TR" sz="1000" b="1" i="0" u="none" strike="noStrike">
                        <a:solidFill>
                          <a:srgbClr val="000000"/>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1000" u="none" strike="noStrike">
                          <a:effectLst/>
                        </a:rPr>
                        <a:t>Öğretim Şekli</a:t>
                      </a:r>
                      <a:endParaRPr lang="tr-TR" sz="1000" b="1" i="0" u="none" strike="noStrike">
                        <a:solidFill>
                          <a:srgbClr val="FFFFFF"/>
                        </a:solidFill>
                        <a:effectLst/>
                        <a:latin typeface="+mn-lt"/>
                      </a:endParaRPr>
                    </a:p>
                  </a:txBody>
                  <a:tcPr marL="146122"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dirty="0">
                          <a:effectLst/>
                        </a:rPr>
                        <a:t>Pansiyon Durumu</a:t>
                      </a:r>
                      <a:endParaRPr lang="tr-TR" sz="1000" b="1" i="0" u="none" strike="noStrike" dirty="0">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Kontenjan</a:t>
                      </a:r>
                      <a:br>
                        <a:rPr lang="tr-TR" sz="1000" u="none" strike="noStrike">
                          <a:effectLst/>
                        </a:rPr>
                      </a:br>
                      <a:r>
                        <a:rPr lang="tr-TR" sz="1000" u="none" strike="noStrike">
                          <a:effectLst/>
                        </a:rPr>
                        <a:t>2023</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Taban Obp</a:t>
                      </a:r>
                      <a:br>
                        <a:rPr lang="tr-TR" sz="1000" u="none" strike="noStrike">
                          <a:effectLst/>
                        </a:rPr>
                      </a:br>
                      <a:r>
                        <a:rPr lang="tr-TR" sz="1000" u="none" strike="noStrike">
                          <a:effectLst/>
                        </a:rPr>
                        <a:t>2019</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Taban Obp</a:t>
                      </a:r>
                      <a:br>
                        <a:rPr lang="tr-TR" sz="1000" u="none" strike="noStrike">
                          <a:effectLst/>
                        </a:rPr>
                      </a:br>
                      <a:r>
                        <a:rPr lang="tr-TR" sz="1000" u="none" strike="noStrike">
                          <a:effectLst/>
                        </a:rPr>
                        <a:t>2020</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Taban Obp</a:t>
                      </a:r>
                      <a:br>
                        <a:rPr lang="tr-TR" sz="1000" u="none" strike="noStrike">
                          <a:effectLst/>
                        </a:rPr>
                      </a:br>
                      <a:r>
                        <a:rPr lang="tr-TR" sz="1000" u="none" strike="noStrike">
                          <a:effectLst/>
                        </a:rPr>
                        <a:t>2021</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Taban Obp</a:t>
                      </a:r>
                      <a:br>
                        <a:rPr lang="tr-TR" sz="1000" u="none" strike="noStrike">
                          <a:effectLst/>
                        </a:rPr>
                      </a:br>
                      <a:r>
                        <a:rPr lang="tr-TR" sz="1000" u="none" strike="noStrike">
                          <a:effectLst/>
                        </a:rPr>
                        <a:t>2022</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000" u="none" strike="noStrike">
                          <a:effectLst/>
                        </a:rPr>
                        <a:t>Taban Obp</a:t>
                      </a:r>
                      <a:br>
                        <a:rPr lang="tr-TR" sz="1000" u="none" strike="noStrike">
                          <a:effectLst/>
                        </a:rPr>
                      </a:br>
                      <a:r>
                        <a:rPr lang="tr-TR" sz="1000" u="none" strike="noStrike">
                          <a:effectLst/>
                        </a:rPr>
                        <a:t>2023 </a:t>
                      </a:r>
                      <a:endParaRPr lang="tr-TR" sz="1000" b="1" i="0" u="none" strike="noStrike">
                        <a:solidFill>
                          <a:srgbClr val="FFFFFF"/>
                        </a:solidFill>
                        <a:effectLst/>
                        <a:latin typeface="+mn-lt"/>
                      </a:endParaRPr>
                    </a:p>
                  </a:txBody>
                  <a:tcPr marL="8118" marR="8118" marT="81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755">
                <a:tc>
                  <a:txBody>
                    <a:bodyPr/>
                    <a:lstStyle/>
                    <a:p>
                      <a:pPr algn="l" fontAlgn="t"/>
                      <a:r>
                        <a:rPr lang="tr-TR" sz="1000" u="none" strike="noStrike">
                          <a:effectLst/>
                        </a:rPr>
                        <a:t>ÖDEMİŞ</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tr-TR" sz="1000" u="none" strike="noStrike" dirty="0">
                          <a:effectLst/>
                        </a:rPr>
                        <a:t>İZMİR/ÖDEMİŞ/Ödemiş Anadolu </a:t>
                      </a:r>
                      <a:r>
                        <a:rPr lang="tr-TR" sz="1000" u="none" strike="noStrike" dirty="0" smtClean="0">
                          <a:effectLst/>
                        </a:rPr>
                        <a:t>Lisesi</a:t>
                      </a:r>
                    </a:p>
                    <a:p>
                      <a:pPr algn="l" fontAlgn="t"/>
                      <a:endParaRPr lang="tr-TR" sz="1000" b="1" i="0" u="none" strike="noStrike" dirty="0">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Anadolu Lisesi</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KIZ/ERKEK</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Pansiyon yok</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170</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87,89</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90.25</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92,389</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89,53</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92,97</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559">
                <a:tc>
                  <a:txBody>
                    <a:bodyPr/>
                    <a:lstStyle/>
                    <a:p>
                      <a:pPr algn="l" fontAlgn="t"/>
                      <a:r>
                        <a:rPr lang="tr-TR" sz="1000" u="none" strike="noStrike">
                          <a:effectLst/>
                        </a:rPr>
                        <a:t>ÖDEMİŞ</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tr-TR" sz="1000" u="none" strike="noStrike">
                          <a:effectLst/>
                        </a:rPr>
                        <a:t>İZMİR/ÖDEMİŞ/Hulusi Uçaçelik Anadolu Lisesi</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Anadolu Lisesi</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KIZ/ERKEK</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Pansiyon yok</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170</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82.64</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86.04</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88.93</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85,11</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88,61</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755">
                <a:tc>
                  <a:txBody>
                    <a:bodyPr/>
                    <a:lstStyle/>
                    <a:p>
                      <a:pPr algn="l" fontAlgn="t"/>
                      <a:r>
                        <a:rPr lang="tr-TR" sz="1000" u="none" strike="noStrike">
                          <a:effectLst/>
                        </a:rPr>
                        <a:t>ÖDEMİŞ</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tr-TR" sz="1000" u="none" strike="noStrike">
                          <a:effectLst/>
                        </a:rPr>
                        <a:t>İZMİR/ÖDEMİŞ/Prof.Dr.Muzaffer Kula Anadolu Lisesi</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Anadolu Lisesi</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KIZ/ERKEK</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dirty="0">
                          <a:effectLst/>
                        </a:rPr>
                        <a:t>Pansiyon yok</a:t>
                      </a:r>
                      <a:endParaRPr lang="tr-TR" sz="1000" b="1" i="0" u="none" strike="noStrike" dirty="0">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170</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72.00</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78.80</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82,7</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79,65</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79,28</a:t>
                      </a:r>
                      <a:endParaRPr lang="tr-TR" sz="1000" b="1" i="0" u="none" strike="noStrike">
                        <a:solidFill>
                          <a:srgbClr val="000000"/>
                        </a:solidFill>
                        <a:effectLst/>
                        <a:latin typeface="+mn-lt"/>
                      </a:endParaRPr>
                    </a:p>
                  </a:txBody>
                  <a:tcPr marL="8118" marR="8118" marT="811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300">
                <a:tc>
                  <a:txBody>
                    <a:bodyPr/>
                    <a:lstStyle/>
                    <a:p>
                      <a:pPr algn="l" fontAlgn="t"/>
                      <a:r>
                        <a:rPr lang="tr-TR" sz="1000" u="none" strike="noStrike" dirty="0">
                          <a:effectLst/>
                        </a:rPr>
                        <a:t>ÖDEMİŞ</a:t>
                      </a:r>
                      <a:endParaRPr lang="tr-TR" sz="10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tr-TR" sz="1000" u="none" strike="noStrike" dirty="0">
                          <a:effectLst/>
                        </a:rPr>
                        <a:t>İZMİR/ÖDEMİŞ/İmam </a:t>
                      </a:r>
                      <a:r>
                        <a:rPr lang="tr-TR" sz="1000" u="none" strike="noStrike" dirty="0" err="1">
                          <a:effectLst/>
                        </a:rPr>
                        <a:t>Birgivi</a:t>
                      </a:r>
                      <a:r>
                        <a:rPr lang="tr-TR" sz="1000" u="none" strike="noStrike" dirty="0">
                          <a:effectLst/>
                        </a:rPr>
                        <a:t> Anadolu İmam Hatip Lisesi</a:t>
                      </a:r>
                      <a:endParaRPr lang="tr-TR" sz="10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Anadolu</a:t>
                      </a:r>
                      <a:br>
                        <a:rPr lang="tr-TR" sz="1000" u="none" strike="noStrike">
                          <a:effectLst/>
                        </a:rPr>
                      </a:br>
                      <a:r>
                        <a:rPr lang="tr-TR" sz="1000" u="none" strike="noStrike">
                          <a:effectLst/>
                        </a:rPr>
                        <a:t>İmam Hatip Lisesi</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KIZ/ERKEK</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Pansiyon yok</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68</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69.46</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55,12</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52,76</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a:effectLst/>
                        </a:rPr>
                        <a:t>65,27</a:t>
                      </a:r>
                      <a:endParaRPr lang="tr-TR" sz="1000" b="1"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000" u="none" strike="noStrike" dirty="0">
                          <a:effectLst/>
                        </a:rPr>
                        <a:t>68,42</a:t>
                      </a:r>
                      <a:endParaRPr lang="tr-TR" sz="10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8745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922114"/>
          </a:xfrm>
        </p:spPr>
        <p:txBody>
          <a:bodyPr/>
          <a:lstStyle/>
          <a:p>
            <a:pPr algn="ctr"/>
            <a:r>
              <a:rPr lang="tr-TR" dirty="0" smtClean="0"/>
              <a:t>FEN LİSELERİ</a:t>
            </a:r>
            <a:endParaRPr lang="tr-TR" dirty="0"/>
          </a:p>
        </p:txBody>
      </p:sp>
      <p:sp>
        <p:nvSpPr>
          <p:cNvPr id="3" name="İçerik Yer Tutucusu 2"/>
          <p:cNvSpPr>
            <a:spLocks noGrp="1"/>
          </p:cNvSpPr>
          <p:nvPr>
            <p:ph idx="1"/>
          </p:nvPr>
        </p:nvSpPr>
        <p:spPr>
          <a:xfrm>
            <a:off x="467544" y="1196752"/>
            <a:ext cx="7620000" cy="5016624"/>
          </a:xfrm>
        </p:spPr>
        <p:txBody>
          <a:bodyPr>
            <a:normAutofit/>
          </a:bodyPr>
          <a:lstStyle/>
          <a:p>
            <a:endParaRPr lang="tr-TR" dirty="0" smtClean="0"/>
          </a:p>
          <a:p>
            <a:endParaRPr lang="tr-TR" dirty="0"/>
          </a:p>
          <a:p>
            <a:endParaRPr lang="tr-TR" dirty="0" smtClean="0"/>
          </a:p>
          <a:p>
            <a:pPr marL="114300" indent="0">
              <a:buNone/>
            </a:pPr>
            <a:endParaRPr lang="tr-TR" dirty="0" smtClean="0"/>
          </a:p>
        </p:txBody>
      </p:sp>
      <p:sp>
        <p:nvSpPr>
          <p:cNvPr id="4" name="Dikdörtgen 3"/>
          <p:cNvSpPr/>
          <p:nvPr/>
        </p:nvSpPr>
        <p:spPr>
          <a:xfrm>
            <a:off x="683568" y="1340768"/>
            <a:ext cx="7344816" cy="3693319"/>
          </a:xfrm>
          <a:prstGeom prst="rect">
            <a:avLst/>
          </a:prstGeom>
        </p:spPr>
        <p:txBody>
          <a:bodyPr wrap="square">
            <a:spAutoFit/>
          </a:bodyPr>
          <a:lstStyle/>
          <a:p>
            <a:pPr marL="285750" indent="-285750">
              <a:buFont typeface="Arial" panose="020B0604020202020204" pitchFamily="34" charset="0"/>
              <a:buChar char="•"/>
            </a:pPr>
            <a:r>
              <a:rPr lang="tr-TR" dirty="0" smtClean="0"/>
              <a:t>Fen liseleri, fen ve matematik alanlarında yetenekleri yüksek olan öğrencileri yükseköğretime daha donanımlı hazırlamak amacıyla kurulmuştur.</a:t>
            </a:r>
          </a:p>
          <a:p>
            <a:endParaRPr lang="tr-TR" dirty="0" smtClean="0"/>
          </a:p>
          <a:p>
            <a:pPr algn="ctr"/>
            <a:r>
              <a:rPr lang="tr-TR" dirty="0" smtClean="0"/>
              <a:t>GENEL ÖZELLİKLERİ</a:t>
            </a:r>
          </a:p>
          <a:p>
            <a:pPr algn="ctr"/>
            <a:endParaRPr lang="tr-TR" dirty="0" smtClean="0"/>
          </a:p>
          <a:p>
            <a:pPr marL="285750" indent="-285750">
              <a:buFont typeface="Wingdings" panose="05000000000000000000" pitchFamily="2" charset="2"/>
              <a:buChar char="ü"/>
            </a:pPr>
            <a:r>
              <a:rPr lang="tr-TR" dirty="0" smtClean="0"/>
              <a:t>Fen liselerinin eğitim süresi 4 yıldır.</a:t>
            </a:r>
          </a:p>
          <a:p>
            <a:endParaRPr lang="tr-TR" dirty="0" smtClean="0"/>
          </a:p>
          <a:p>
            <a:pPr marL="285750" indent="-285750">
              <a:buFont typeface="Wingdings" panose="05000000000000000000" pitchFamily="2" charset="2"/>
              <a:buChar char="ü"/>
            </a:pPr>
            <a:r>
              <a:rPr lang="tr-TR" dirty="0" smtClean="0"/>
              <a:t>Yabancı dil dersi İngilizcedir.</a:t>
            </a:r>
          </a:p>
          <a:p>
            <a:endParaRPr lang="tr-TR" dirty="0" smtClean="0"/>
          </a:p>
          <a:p>
            <a:pPr marL="285750" indent="-285750">
              <a:buFont typeface="Wingdings" panose="05000000000000000000" pitchFamily="2" charset="2"/>
              <a:buChar char="ü"/>
            </a:pPr>
            <a:r>
              <a:rPr lang="tr-TR" dirty="0" smtClean="0"/>
              <a:t>Merkezi sınav yani LGS ile öğrenci alırlar.</a:t>
            </a:r>
          </a:p>
          <a:p>
            <a:endParaRPr lang="tr-TR" dirty="0" smtClean="0"/>
          </a:p>
          <a:p>
            <a:pPr marL="285750" indent="-285750">
              <a:buFont typeface="Wingdings" panose="05000000000000000000" pitchFamily="2" charset="2"/>
              <a:buChar char="ü"/>
            </a:pPr>
            <a:r>
              <a:rPr lang="tr-TR" dirty="0" smtClean="0"/>
              <a:t>Fen liselerinin bir çoğunda pansiyon yani öğrenci yurdu bulunmaktadır.</a:t>
            </a:r>
            <a:endParaRPr lang="tr-TR" dirty="0"/>
          </a:p>
        </p:txBody>
      </p:sp>
    </p:spTree>
    <p:extLst>
      <p:ext uri="{BB962C8B-B14F-4D97-AF65-F5344CB8AC3E}">
        <p14:creationId xmlns:p14="http://schemas.microsoft.com/office/powerpoint/2010/main" val="3600108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FEN LİSELERİ</a:t>
            </a:r>
          </a:p>
        </p:txBody>
      </p:sp>
      <p:sp>
        <p:nvSpPr>
          <p:cNvPr id="3" name="İçerik Yer Tutucusu 2"/>
          <p:cNvSpPr>
            <a:spLocks noGrp="1"/>
          </p:cNvSpPr>
          <p:nvPr>
            <p:ph idx="1"/>
          </p:nvPr>
        </p:nvSpPr>
        <p:spPr>
          <a:xfrm>
            <a:off x="467544" y="1268760"/>
            <a:ext cx="7620000" cy="4800600"/>
          </a:xfrm>
        </p:spPr>
        <p:txBody>
          <a:bodyPr>
            <a:normAutofit/>
          </a:bodyPr>
          <a:lstStyle/>
          <a:p>
            <a:pPr marL="114300" indent="0">
              <a:buNone/>
            </a:pPr>
            <a:endParaRPr lang="tr-TR" dirty="0" smtClean="0"/>
          </a:p>
          <a:p>
            <a:r>
              <a:rPr lang="tr-TR" sz="1800" dirty="0" smtClean="0"/>
              <a:t>Mezunları</a:t>
            </a:r>
            <a:r>
              <a:rPr lang="tr-TR" sz="1800" dirty="0"/>
              <a:t>;</a:t>
            </a:r>
          </a:p>
          <a:p>
            <a:pPr marL="114300" indent="0">
              <a:buNone/>
            </a:pPr>
            <a:r>
              <a:rPr lang="tr-TR" sz="1800" dirty="0"/>
              <a:t>Genelde tıp, mühendislik, eczacılık, mimarlık gibi sayısal bölümler tercih etmektedir.  Ancak fen lisesi öğrencilerinin üniversite tercihinde eşit ağırlık ya da sözel bölüm tercih etmelerinde bir engel bulunmamaktadır</a:t>
            </a:r>
            <a:r>
              <a:rPr lang="tr-TR" sz="1800" dirty="0" smtClean="0"/>
              <a:t>.</a:t>
            </a:r>
          </a:p>
          <a:p>
            <a:pPr marL="114300" indent="0">
              <a:buNone/>
            </a:pPr>
            <a:endParaRPr lang="tr-TR" sz="1800" dirty="0" smtClean="0">
              <a:solidFill>
                <a:srgbClr val="C00000"/>
              </a:solidFill>
            </a:endParaRPr>
          </a:p>
          <a:p>
            <a:pPr marL="114300" indent="0">
              <a:buNone/>
            </a:pPr>
            <a:r>
              <a:rPr lang="tr-TR" sz="1800" dirty="0" smtClean="0">
                <a:solidFill>
                  <a:srgbClr val="C00000"/>
                </a:solidFill>
              </a:rPr>
              <a:t>BU </a:t>
            </a:r>
            <a:r>
              <a:rPr lang="tr-TR" sz="1800" dirty="0">
                <a:solidFill>
                  <a:srgbClr val="C00000"/>
                </a:solidFill>
              </a:rPr>
              <a:t>LİSELERDE ALAN, BÖLÜM SEÇİMİ YOKTUR. ÇÜNKÜ SADECE SAYISAL ALAN VARDIR. MATEMATİK VE FEN BİLİMLERİ DERSLERİNDE BAŞARILI İSENİZ BU LİSELERİ TERCİH EDEBİLİRSİNİZ</a:t>
            </a:r>
            <a:r>
              <a:rPr lang="tr-TR" sz="1800" dirty="0" smtClean="0">
                <a:solidFill>
                  <a:srgbClr val="C00000"/>
                </a:solidFill>
              </a:rPr>
              <a:t>.</a:t>
            </a:r>
          </a:p>
          <a:p>
            <a:pPr marL="114300" indent="0">
              <a:buNone/>
            </a:pPr>
            <a:endParaRPr lang="tr-TR" sz="1800" dirty="0" smtClean="0">
              <a:solidFill>
                <a:srgbClr val="C00000"/>
              </a:solidFill>
            </a:endParaRPr>
          </a:p>
          <a:p>
            <a:pPr marL="114300" indent="0">
              <a:buNone/>
            </a:pPr>
            <a:r>
              <a:rPr lang="tr-TR" sz="1800" dirty="0"/>
              <a:t>Ödemiş Ayhan </a:t>
            </a:r>
            <a:r>
              <a:rPr lang="tr-TR" sz="1800" dirty="0" err="1"/>
              <a:t>Kökmen</a:t>
            </a:r>
            <a:r>
              <a:rPr lang="tr-TR" sz="1800" dirty="0"/>
              <a:t> Fen Lisesi Birgi yolu üzerinde </a:t>
            </a:r>
            <a:r>
              <a:rPr lang="tr-TR" sz="1800" dirty="0" err="1"/>
              <a:t>Küçükavulcuk</a:t>
            </a:r>
            <a:r>
              <a:rPr lang="tr-TR" sz="1800" dirty="0"/>
              <a:t> mahallesindedir.</a:t>
            </a:r>
          </a:p>
          <a:p>
            <a:pPr marL="114300" indent="0">
              <a:buNone/>
            </a:pPr>
            <a:endParaRPr lang="tr-TR" sz="1800" dirty="0" smtClean="0"/>
          </a:p>
          <a:p>
            <a:pPr marL="114300" indent="0">
              <a:buNone/>
            </a:pPr>
            <a:endParaRPr lang="tr-TR" sz="1800" dirty="0"/>
          </a:p>
          <a:p>
            <a:endParaRPr lang="tr-TR" dirty="0"/>
          </a:p>
          <a:p>
            <a:endParaRPr lang="tr-TR" dirty="0"/>
          </a:p>
          <a:p>
            <a:endParaRPr lang="tr-TR" dirty="0"/>
          </a:p>
        </p:txBody>
      </p:sp>
    </p:spTree>
    <p:extLst>
      <p:ext uri="{BB962C8B-B14F-4D97-AF65-F5344CB8AC3E}">
        <p14:creationId xmlns:p14="http://schemas.microsoft.com/office/powerpoint/2010/main" val="1246502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2068</TotalTime>
  <Words>2663</Words>
  <Application>Microsoft Office PowerPoint</Application>
  <PresentationFormat>Ekran Gösterisi (4:3)</PresentationFormat>
  <Paragraphs>623</Paragraphs>
  <Slides>35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Cambria</vt:lpstr>
      <vt:lpstr>Times New Roman</vt:lpstr>
      <vt:lpstr>Wingdings</vt:lpstr>
      <vt:lpstr>Bitişiklik</vt:lpstr>
      <vt:lpstr>ORTA ÖĞRETİM KURUM TÜRLERİ (LİSE) TANITIM SUNUMU</vt:lpstr>
      <vt:lpstr>LİSE TÜRLERİ NELERDİR?</vt:lpstr>
      <vt:lpstr>ANADOLU LİSELERİ</vt:lpstr>
      <vt:lpstr>ÇOK PROGRAMLI ANADOLU LİSELERİ</vt:lpstr>
      <vt:lpstr>ANADOLU İMAM HATİP LİSELERİ</vt:lpstr>
      <vt:lpstr>ÖDEMİŞ İLÇESİ ANADOLU LİSELERİ</vt:lpstr>
      <vt:lpstr>ÖDEMİŞ İLÇESİ ANADOLU LİSELERİ</vt:lpstr>
      <vt:lpstr>FEN LİSELERİ</vt:lpstr>
      <vt:lpstr>FEN LİSELERİ</vt:lpstr>
      <vt:lpstr>PowerPoint Sunusu</vt:lpstr>
      <vt:lpstr>SOSYAL BİLİMLER LİSELERİ</vt:lpstr>
      <vt:lpstr>SOSYAL BİLİMLER LİSELERİ</vt:lpstr>
      <vt:lpstr>GÜZEL SANATLAR LİSELERİ</vt:lpstr>
      <vt:lpstr>İZMİR GÜZEL SANATLAR LİSELERİ</vt:lpstr>
      <vt:lpstr>SPOR LİSELERİ</vt:lpstr>
      <vt:lpstr>İZMİR SPOR LİSELERİ</vt:lpstr>
      <vt:lpstr>MESLEKİ VE TEKNİK ANADOLU LİSELERİ</vt:lpstr>
      <vt:lpstr>MESLEK LİSELERİ AVANTAJLARI</vt:lpstr>
      <vt:lpstr>MESLEK LİSELERİ AVANTAJLARI</vt:lpstr>
      <vt:lpstr>ÖDEMİŞ MESLEKİ VE TEKNİK ANADOLU LİSELERİ (Ödemiş Birgi Fazlı Alpay Mesleki ve Teknik Anadolu Lisesi)</vt:lpstr>
      <vt:lpstr>ÖDEMİŞ MESLEKİ VE TEKNİK ANADOLU LİSELERİ (Ödemiş İlkkurşun Mesleki ve Teknik Anadolu Lisesi) </vt:lpstr>
      <vt:lpstr>ÖDEMİŞ MESLEKİ VE TEKNİK ANADOLU LİSELERİ Zübeyde Hanım Mesleki Ve Teknik Anadolu Lisesi</vt:lpstr>
      <vt:lpstr>ÖDEMİŞ MESLEKİ VE TEKNİK ANADOLU LİSELERİ Ödemiş Mesleki ve Teknik Anadolu Lisesi</vt:lpstr>
      <vt:lpstr> ÖDEMİŞ MESLEKİ VE TEKNİK ANADOLU LİSELERİ Ödemiş Gazi Umur Bey Mesleki ve Teknik Anadolu Lisesi </vt:lpstr>
      <vt:lpstr>PowerPoint Sunusu</vt:lpstr>
      <vt:lpstr>MESLEKİ EĞİTİM MERKEZLERİ ÇIRAKLIK EĞİTİM</vt:lpstr>
      <vt:lpstr>ÖDEMİŞ MESLEKİ EĞİTİM MERKEZİ</vt:lpstr>
      <vt:lpstr>PowerPoint Sunusu</vt:lpstr>
      <vt:lpstr>TİRE İLÇESİ LİSELER</vt:lpstr>
      <vt:lpstr>TİRE İLÇESİ LİSELER</vt:lpstr>
      <vt:lpstr>PowerPoint Sunusu</vt:lpstr>
      <vt:lpstr>BEYDAĞ İLÇESİ LİSELER</vt:lpstr>
      <vt:lpstr>NAKİL VE GEÇİŞLER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 ÖĞRETİM KURUM TÜRLERİ (LİSE) TANITIM SUNUMU</dc:title>
  <dc:creator>HEM</dc:creator>
  <cp:lastModifiedBy>Gıgabyte</cp:lastModifiedBy>
  <cp:revision>99</cp:revision>
  <dcterms:created xsi:type="dcterms:W3CDTF">2023-10-11T06:37:28Z</dcterms:created>
  <dcterms:modified xsi:type="dcterms:W3CDTF">2024-01-19T07:43:30Z</dcterms:modified>
</cp:coreProperties>
</file>