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8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0" r:id="rId28"/>
    <p:sldId id="283" r:id="rId29"/>
    <p:sldId id="284" r:id="rId30"/>
    <p:sldId id="285" r:id="rId31"/>
    <p:sldId id="286" r:id="rId32"/>
    <p:sldId id="287" r:id="rId33"/>
    <p:sldId id="288" r:id="rId34"/>
    <p:sldId id="290" r:id="rId35"/>
    <p:sldId id="293" r:id="rId36"/>
    <p:sldId id="296" r:id="rId37"/>
    <p:sldId id="297" r:id="rId38"/>
    <p:sldId id="294" r:id="rId39"/>
    <p:sldId id="298" r:id="rId40"/>
    <p:sldId id="295" r:id="rId41"/>
    <p:sldId id="291" r:id="rId42"/>
    <p:sldId id="292" r:id="rId43"/>
    <p:sldId id="299"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6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CC968-1CEB-4B8A-AAE1-49A00463A008}" type="datetimeFigureOut">
              <a:rPr lang="tr-TR" smtClean="0"/>
              <a:t>15.11.2021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24949-72D7-4A9D-AC93-226355CCACD3}" type="slidenum">
              <a:rPr lang="tr-TR" smtClean="0"/>
              <a:t>‹#›</a:t>
            </a:fld>
            <a:endParaRPr lang="tr-TR"/>
          </a:p>
        </p:txBody>
      </p:sp>
    </p:spTree>
    <p:extLst>
      <p:ext uri="{BB962C8B-B14F-4D97-AF65-F5344CB8AC3E}">
        <p14:creationId xmlns:p14="http://schemas.microsoft.com/office/powerpoint/2010/main" val="424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5624949-72D7-4A9D-AC93-226355CCACD3}" type="slidenum">
              <a:rPr lang="tr-TR" smtClean="0"/>
              <a:t>4</a:t>
            </a:fld>
            <a:endParaRPr lang="tr-TR"/>
          </a:p>
        </p:txBody>
      </p:sp>
    </p:spTree>
    <p:extLst>
      <p:ext uri="{BB962C8B-B14F-4D97-AF65-F5344CB8AC3E}">
        <p14:creationId xmlns:p14="http://schemas.microsoft.com/office/powerpoint/2010/main" val="260370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64701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86928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080DD9-B5DD-49E0-8AAC-F89A03EB1EC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796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5E85468-78F3-4DC7-A6AC-899F13C30548}" type="datetimeFigureOut">
              <a:rPr lang="tr-TR" smtClean="0"/>
              <a:t>15.11.2021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80646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5E85468-78F3-4DC7-A6AC-899F13C30548}" type="datetimeFigureOut">
              <a:rPr lang="tr-TR" smtClean="0"/>
              <a:t>15.11.2021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080DD9-B5DD-49E0-8AAC-F89A03EB1EC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981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5E85468-78F3-4DC7-A6AC-899F13C30548}" type="datetimeFigureOut">
              <a:rPr lang="tr-TR" smtClean="0"/>
              <a:t>15.11.2021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150262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88210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259612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50666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E85468-78F3-4DC7-A6AC-899F13C30548}" type="datetimeFigureOut">
              <a:rPr lang="tr-TR" smtClean="0"/>
              <a:t>15.11.2021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11403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5E85468-78F3-4DC7-A6AC-899F13C30548}" type="datetimeFigureOut">
              <a:rPr lang="tr-TR" smtClean="0"/>
              <a:t>15.11.2021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266961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5E85468-78F3-4DC7-A6AC-899F13C30548}" type="datetimeFigureOut">
              <a:rPr lang="tr-TR" smtClean="0"/>
              <a:t>15.11.2021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142532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5E85468-78F3-4DC7-A6AC-899F13C30548}" type="datetimeFigureOut">
              <a:rPr lang="tr-TR" smtClean="0"/>
              <a:t>15.11.2021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72029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85468-78F3-4DC7-A6AC-899F13C30548}" type="datetimeFigureOut">
              <a:rPr lang="tr-TR" smtClean="0"/>
              <a:t>15.11.2021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26715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E85468-78F3-4DC7-A6AC-899F13C30548}" type="datetimeFigureOut">
              <a:rPr lang="tr-TR" smtClean="0"/>
              <a:t>15.11.2021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385282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E85468-78F3-4DC7-A6AC-899F13C30548}" type="datetimeFigureOut">
              <a:rPr lang="tr-TR" smtClean="0"/>
              <a:t>15.11.2021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080DD9-B5DD-49E0-8AAC-F89A03EB1ECE}" type="slidenum">
              <a:rPr lang="tr-TR" smtClean="0"/>
              <a:t>‹#›</a:t>
            </a:fld>
            <a:endParaRPr lang="tr-TR"/>
          </a:p>
        </p:txBody>
      </p:sp>
    </p:spTree>
    <p:extLst>
      <p:ext uri="{BB962C8B-B14F-4D97-AF65-F5344CB8AC3E}">
        <p14:creationId xmlns:p14="http://schemas.microsoft.com/office/powerpoint/2010/main" val="65629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E85468-78F3-4DC7-A6AC-899F13C30548}" type="datetimeFigureOut">
              <a:rPr lang="tr-TR" smtClean="0"/>
              <a:t>15.11.2021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080DD9-B5DD-49E0-8AAC-F89A03EB1ECE}" type="slidenum">
              <a:rPr lang="tr-TR" smtClean="0"/>
              <a:t>‹#›</a:t>
            </a:fld>
            <a:endParaRPr lang="tr-TR"/>
          </a:p>
        </p:txBody>
      </p:sp>
    </p:spTree>
    <p:extLst>
      <p:ext uri="{BB962C8B-B14F-4D97-AF65-F5344CB8AC3E}">
        <p14:creationId xmlns:p14="http://schemas.microsoft.com/office/powerpoint/2010/main" val="1016525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3" y="1417320"/>
            <a:ext cx="8915399" cy="3360061"/>
          </a:xfrm>
        </p:spPr>
        <p:txBody>
          <a:bodyPr>
            <a:normAutofit fontScale="90000"/>
          </a:bodyPr>
          <a:lstStyle/>
          <a:p>
            <a:pPr algn="ctr"/>
            <a:r>
              <a:rPr lang="tr-TR" b="1" dirty="0" smtClean="0">
                <a:solidFill>
                  <a:schemeClr val="tx1"/>
                </a:solidFill>
              </a:rPr>
              <a:t>RİSK GRUBUNDAKİ ÇOCUKLAR VE YAKLAŞIM STRATEJİLERİ</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sz="2700" b="1" dirty="0" smtClean="0">
                <a:solidFill>
                  <a:schemeClr val="tx1"/>
                </a:solidFill>
              </a:rPr>
              <a:t>ÖDEMİŞ REHBERLİK VE ARAŞTIRMA MERKEZİ</a:t>
            </a:r>
            <a:endParaRPr lang="tr-TR" sz="2700" b="1" dirty="0">
              <a:solidFill>
                <a:schemeClr val="tx1"/>
              </a:solidFill>
            </a:endParaRPr>
          </a:p>
        </p:txBody>
      </p:sp>
    </p:spTree>
    <p:extLst>
      <p:ext uri="{BB962C8B-B14F-4D97-AF65-F5344CB8AC3E}">
        <p14:creationId xmlns:p14="http://schemas.microsoft.com/office/powerpoint/2010/main" val="1872534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255770" y="2133600"/>
            <a:ext cx="7582286" cy="3778250"/>
          </a:xfrm>
          <a:prstGeom prst="rect">
            <a:avLst/>
          </a:prstGeom>
        </p:spPr>
      </p:pic>
    </p:spTree>
    <p:extLst>
      <p:ext uri="{BB962C8B-B14F-4D97-AF65-F5344CB8AC3E}">
        <p14:creationId xmlns:p14="http://schemas.microsoft.com/office/powerpoint/2010/main" val="426293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38585" y="632345"/>
            <a:ext cx="8915400" cy="3777622"/>
          </a:xfrm>
        </p:spPr>
        <p:txBody>
          <a:bodyPr>
            <a:noAutofit/>
          </a:bodyPr>
          <a:lstStyle/>
          <a:p>
            <a:r>
              <a:rPr lang="tr-TR" sz="2400" b="1" dirty="0">
                <a:solidFill>
                  <a:schemeClr val="tx1"/>
                </a:solidFill>
              </a:rPr>
              <a:t>Ergenlik döneminde risk ya da problem davranış olarak adlandırılan davranışlar </a:t>
            </a:r>
            <a:r>
              <a:rPr lang="tr-TR" sz="2400" b="1" dirty="0" smtClean="0">
                <a:solidFill>
                  <a:schemeClr val="tx1"/>
                </a:solidFill>
              </a:rPr>
              <a:t>arasında;</a:t>
            </a:r>
            <a:endParaRPr lang="tr-TR" sz="2400" b="1" dirty="0">
              <a:solidFill>
                <a:schemeClr val="tx1"/>
              </a:solidFill>
            </a:endParaRPr>
          </a:p>
          <a:p>
            <a:endParaRPr lang="tr-TR" sz="2400" b="1" dirty="0">
              <a:solidFill>
                <a:schemeClr val="tx1"/>
              </a:solidFill>
            </a:endParaRPr>
          </a:p>
          <a:p>
            <a:pPr marL="0" indent="0">
              <a:buNone/>
            </a:pPr>
            <a:r>
              <a:rPr lang="tr-TR" sz="2400" b="1" dirty="0">
                <a:solidFill>
                  <a:schemeClr val="tx1"/>
                </a:solidFill>
              </a:rPr>
              <a:t>- Sigara, </a:t>
            </a:r>
          </a:p>
          <a:p>
            <a:pPr marL="0" indent="0">
              <a:buNone/>
            </a:pPr>
            <a:r>
              <a:rPr lang="tr-TR" sz="2400" b="1" dirty="0">
                <a:solidFill>
                  <a:schemeClr val="tx1"/>
                </a:solidFill>
              </a:rPr>
              <a:t>- Alkol, </a:t>
            </a:r>
          </a:p>
          <a:p>
            <a:pPr marL="0" indent="0">
              <a:buNone/>
            </a:pPr>
            <a:r>
              <a:rPr lang="tr-TR" sz="2400" b="1" dirty="0">
                <a:solidFill>
                  <a:schemeClr val="tx1"/>
                </a:solidFill>
              </a:rPr>
              <a:t>- Madde kullanımı,</a:t>
            </a:r>
          </a:p>
          <a:p>
            <a:pPr marL="0" indent="0">
              <a:buNone/>
            </a:pPr>
            <a:r>
              <a:rPr lang="tr-TR" sz="2400" b="1" dirty="0">
                <a:solidFill>
                  <a:schemeClr val="tx1"/>
                </a:solidFill>
              </a:rPr>
              <a:t>- </a:t>
            </a:r>
            <a:r>
              <a:rPr lang="tr-TR" sz="2400" b="1" dirty="0" smtClean="0">
                <a:solidFill>
                  <a:schemeClr val="tx1"/>
                </a:solidFill>
              </a:rPr>
              <a:t>Fiziksel, sözel, duygusal </a:t>
            </a:r>
            <a:r>
              <a:rPr lang="tr-TR" sz="2400" b="1" dirty="0">
                <a:solidFill>
                  <a:schemeClr val="tx1"/>
                </a:solidFill>
              </a:rPr>
              <a:t>şiddet, saldırganlık,</a:t>
            </a:r>
          </a:p>
          <a:p>
            <a:pPr marL="0" indent="0">
              <a:buNone/>
            </a:pPr>
            <a:r>
              <a:rPr lang="tr-TR" sz="2400" b="1" dirty="0">
                <a:solidFill>
                  <a:schemeClr val="tx1"/>
                </a:solidFill>
              </a:rPr>
              <a:t>- Hırsızlık, </a:t>
            </a:r>
          </a:p>
          <a:p>
            <a:pPr marL="0" indent="0">
              <a:buNone/>
            </a:pPr>
            <a:r>
              <a:rPr lang="tr-TR" sz="2400" b="1" dirty="0">
                <a:solidFill>
                  <a:schemeClr val="tx1"/>
                </a:solidFill>
              </a:rPr>
              <a:t>- Çete kurma </a:t>
            </a:r>
            <a:r>
              <a:rPr lang="tr-TR" sz="2400" b="1" dirty="0" smtClean="0">
                <a:solidFill>
                  <a:schemeClr val="tx1"/>
                </a:solidFill>
              </a:rPr>
              <a:t>ve çetelere </a:t>
            </a:r>
            <a:r>
              <a:rPr lang="tr-TR" sz="2400" b="1" dirty="0">
                <a:solidFill>
                  <a:schemeClr val="tx1"/>
                </a:solidFill>
              </a:rPr>
              <a:t>üye olma</a:t>
            </a:r>
            <a:r>
              <a:rPr lang="tr-TR" sz="2400" b="1" dirty="0" smtClean="0">
                <a:solidFill>
                  <a:schemeClr val="tx1"/>
                </a:solidFill>
              </a:rPr>
              <a:t>,</a:t>
            </a:r>
            <a:endParaRPr lang="tr-TR" sz="2400" b="1" dirty="0">
              <a:solidFill>
                <a:schemeClr val="tx1"/>
              </a:solidFill>
            </a:endParaRPr>
          </a:p>
        </p:txBody>
      </p:sp>
      <p:pic>
        <p:nvPicPr>
          <p:cNvPr id="4" name="Resim 3"/>
          <p:cNvPicPr>
            <a:picLocks noChangeAspect="1"/>
          </p:cNvPicPr>
          <p:nvPr/>
        </p:nvPicPr>
        <p:blipFill>
          <a:blip r:embed="rId2"/>
          <a:stretch>
            <a:fillRect/>
          </a:stretch>
        </p:blipFill>
        <p:spPr>
          <a:xfrm>
            <a:off x="8562767" y="1760562"/>
            <a:ext cx="3419516" cy="3260144"/>
          </a:xfrm>
          <a:prstGeom prst="rect">
            <a:avLst/>
          </a:prstGeom>
        </p:spPr>
      </p:pic>
    </p:spTree>
    <p:extLst>
      <p:ext uri="{BB962C8B-B14F-4D97-AF65-F5344CB8AC3E}">
        <p14:creationId xmlns:p14="http://schemas.microsoft.com/office/powerpoint/2010/main" val="1299932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sz="2400" b="1" dirty="0" smtClean="0">
              <a:solidFill>
                <a:schemeClr val="tx1"/>
              </a:solidFill>
            </a:endParaRPr>
          </a:p>
          <a:p>
            <a:pPr marL="0" indent="0">
              <a:buNone/>
            </a:pPr>
            <a:r>
              <a:rPr lang="tr-TR" sz="2400" b="1" dirty="0" smtClean="0">
                <a:solidFill>
                  <a:schemeClr val="tx1"/>
                </a:solidFill>
              </a:rPr>
              <a:t>- </a:t>
            </a:r>
            <a:r>
              <a:rPr lang="tr-TR" sz="2400" b="1" dirty="0">
                <a:solidFill>
                  <a:schemeClr val="tx1"/>
                </a:solidFill>
              </a:rPr>
              <a:t>Silah taşıma, </a:t>
            </a:r>
          </a:p>
          <a:p>
            <a:pPr marL="0" indent="0">
              <a:buNone/>
            </a:pPr>
            <a:r>
              <a:rPr lang="tr-TR" sz="2400" b="1" dirty="0">
                <a:solidFill>
                  <a:schemeClr val="tx1"/>
                </a:solidFill>
              </a:rPr>
              <a:t>- Yalan söyleme, </a:t>
            </a:r>
          </a:p>
          <a:p>
            <a:pPr marL="0" indent="0">
              <a:buNone/>
            </a:pPr>
            <a:r>
              <a:rPr lang="tr-TR" sz="2400" b="1" dirty="0">
                <a:solidFill>
                  <a:schemeClr val="tx1"/>
                </a:solidFill>
              </a:rPr>
              <a:t>- Kurallara uymama, </a:t>
            </a:r>
          </a:p>
          <a:p>
            <a:pPr marL="0" indent="0">
              <a:buNone/>
            </a:pPr>
            <a:r>
              <a:rPr lang="tr-TR" sz="2400" b="1" dirty="0">
                <a:solidFill>
                  <a:schemeClr val="tx1"/>
                </a:solidFill>
              </a:rPr>
              <a:t>- Evden ve okuldan kaçma, </a:t>
            </a:r>
          </a:p>
          <a:p>
            <a:pPr marL="0" indent="0">
              <a:buNone/>
            </a:pPr>
            <a:r>
              <a:rPr lang="tr-TR" sz="2400" b="1" dirty="0">
                <a:solidFill>
                  <a:schemeClr val="tx1"/>
                </a:solidFill>
              </a:rPr>
              <a:t>- Ergen gebeliği sayılabilir.</a:t>
            </a:r>
          </a:p>
          <a:p>
            <a:endParaRPr lang="tr-TR" dirty="0"/>
          </a:p>
          <a:p>
            <a:endParaRPr lang="tr-TR" dirty="0"/>
          </a:p>
        </p:txBody>
      </p:sp>
    </p:spTree>
    <p:extLst>
      <p:ext uri="{BB962C8B-B14F-4D97-AF65-F5344CB8AC3E}">
        <p14:creationId xmlns:p14="http://schemas.microsoft.com/office/powerpoint/2010/main" val="352862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9904" y="755176"/>
            <a:ext cx="8915400" cy="3777622"/>
          </a:xfrm>
        </p:spPr>
        <p:txBody>
          <a:bodyPr>
            <a:noAutofit/>
          </a:bodyPr>
          <a:lstStyle/>
          <a:p>
            <a:r>
              <a:rPr lang="tr-TR" sz="2400" b="1" dirty="0">
                <a:solidFill>
                  <a:schemeClr val="tx1"/>
                </a:solidFill>
              </a:rPr>
              <a:t>Problem davranışların ortaya çıkmasında hem kişisel hem de çevresel faktörlerin etkisine vurgu yapılmaktadır</a:t>
            </a:r>
            <a:r>
              <a:rPr lang="tr-TR" sz="2400" b="1" dirty="0" smtClean="0">
                <a:solidFill>
                  <a:schemeClr val="tx1"/>
                </a:solidFill>
              </a:rPr>
              <a:t>.</a:t>
            </a:r>
          </a:p>
          <a:p>
            <a:pPr marL="0" indent="0">
              <a:buNone/>
            </a:pPr>
            <a:r>
              <a:rPr lang="tr-TR" sz="2400" b="1" dirty="0" smtClean="0">
                <a:solidFill>
                  <a:schemeClr val="tx1"/>
                </a:solidFill>
              </a:rPr>
              <a:t>   Ergenlerin</a:t>
            </a:r>
            <a:r>
              <a:rPr lang="tr-TR" sz="2400" b="1" dirty="0">
                <a:solidFill>
                  <a:schemeClr val="tx1"/>
                </a:solidFill>
              </a:rPr>
              <a:t>, </a:t>
            </a:r>
            <a:r>
              <a:rPr lang="tr-TR" sz="2400" b="1" i="1" dirty="0">
                <a:solidFill>
                  <a:schemeClr val="tx1"/>
                </a:solidFill>
              </a:rPr>
              <a:t>ebeveynleriyle</a:t>
            </a:r>
            <a:r>
              <a:rPr lang="tr-TR" sz="2400" b="1" dirty="0">
                <a:solidFill>
                  <a:schemeClr val="tx1"/>
                </a:solidFill>
              </a:rPr>
              <a:t> ilişkilerinin niteliği, ebeveynlerin ergenin arkadaş ilişkilerini yönetme davranışları ve de ergenin akran ilişkilerinin destekleyici ve olumlu olup olmaması gibi durumlar, ergenin sosyal davranışlarının niteliğini etkilemektedir</a:t>
            </a:r>
            <a:r>
              <a:rPr lang="tr-TR" sz="2400" b="1" dirty="0" smtClean="0">
                <a:solidFill>
                  <a:schemeClr val="tx1"/>
                </a:solidFill>
              </a:rPr>
              <a:t>.</a:t>
            </a:r>
          </a:p>
          <a:p>
            <a:pPr marL="0" indent="0">
              <a:buNone/>
            </a:pPr>
            <a:r>
              <a:rPr lang="tr-TR" sz="2400" b="1" dirty="0" smtClean="0">
                <a:solidFill>
                  <a:schemeClr val="tx1"/>
                </a:solidFill>
              </a:rPr>
              <a:t>  Ergenlerin </a:t>
            </a:r>
            <a:r>
              <a:rPr lang="tr-TR" sz="2400" b="1" i="1" dirty="0">
                <a:solidFill>
                  <a:schemeClr val="tx1"/>
                </a:solidFill>
              </a:rPr>
              <a:t>yakın arkadaşlarının </a:t>
            </a:r>
            <a:r>
              <a:rPr lang="tr-TR" sz="2400" b="1" dirty="0">
                <a:solidFill>
                  <a:schemeClr val="tx1"/>
                </a:solidFill>
              </a:rPr>
              <a:t>olumsuz sosyal davranışlar içinde olması ve arkadaşlık ilişkisinin çatışmalı ya da reddedici olması da ergenin saldırganlık, risk alma, madde kullanma ve suça </a:t>
            </a:r>
            <a:r>
              <a:rPr lang="tr-TR" sz="2400" b="1" dirty="0" smtClean="0">
                <a:solidFill>
                  <a:schemeClr val="tx1"/>
                </a:solidFill>
              </a:rPr>
              <a:t>yönelme gibi </a:t>
            </a:r>
            <a:r>
              <a:rPr lang="tr-TR" sz="2400" b="1" dirty="0">
                <a:solidFill>
                  <a:schemeClr val="tx1"/>
                </a:solidFill>
              </a:rPr>
              <a:t>olumsuz sosyal davranışlarıyla ilişkilidir.</a:t>
            </a:r>
          </a:p>
        </p:txBody>
      </p:sp>
    </p:spTree>
    <p:extLst>
      <p:ext uri="{BB962C8B-B14F-4D97-AF65-F5344CB8AC3E}">
        <p14:creationId xmlns:p14="http://schemas.microsoft.com/office/powerpoint/2010/main" val="180247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314700" y="341418"/>
            <a:ext cx="6153149" cy="6192826"/>
          </a:xfrm>
          <a:prstGeom prst="rect">
            <a:avLst/>
          </a:prstGeom>
        </p:spPr>
      </p:pic>
    </p:spTree>
    <p:extLst>
      <p:ext uri="{BB962C8B-B14F-4D97-AF65-F5344CB8AC3E}">
        <p14:creationId xmlns:p14="http://schemas.microsoft.com/office/powerpoint/2010/main" val="3960082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9904" y="987188"/>
            <a:ext cx="8915400" cy="3777622"/>
          </a:xfrm>
        </p:spPr>
        <p:txBody>
          <a:bodyPr>
            <a:noAutofit/>
          </a:bodyPr>
          <a:lstStyle/>
          <a:p>
            <a:r>
              <a:rPr lang="tr-TR" sz="2400" b="1" dirty="0">
                <a:solidFill>
                  <a:schemeClr val="tx1"/>
                </a:solidFill>
              </a:rPr>
              <a:t>Akranlar özellikle baskı yoluyla ergenin riskli davranışlarını </a:t>
            </a:r>
            <a:r>
              <a:rPr lang="tr-TR" sz="2400" b="1">
                <a:solidFill>
                  <a:schemeClr val="tx1"/>
                </a:solidFill>
              </a:rPr>
              <a:t>artırabilmektedirler</a:t>
            </a:r>
            <a:r>
              <a:rPr lang="tr-TR" sz="2400" b="1" smtClean="0">
                <a:solidFill>
                  <a:schemeClr val="tx1"/>
                </a:solidFill>
              </a:rPr>
              <a:t>.</a:t>
            </a:r>
            <a:endParaRPr lang="tr-TR" sz="2400" b="1" dirty="0">
              <a:solidFill>
                <a:schemeClr val="tx1"/>
              </a:solidFill>
            </a:endParaRPr>
          </a:p>
          <a:p>
            <a:endParaRPr lang="tr-TR" sz="2400" b="1" dirty="0" smtClean="0">
              <a:solidFill>
                <a:schemeClr val="tx1"/>
              </a:solidFill>
            </a:endParaRPr>
          </a:p>
          <a:p>
            <a:r>
              <a:rPr lang="tr-TR" sz="2400" b="1" dirty="0">
                <a:solidFill>
                  <a:schemeClr val="tx1"/>
                </a:solidFill>
              </a:rPr>
              <a:t>Yüksek oranda destek </a:t>
            </a:r>
            <a:r>
              <a:rPr lang="tr-TR" sz="2400" b="1" dirty="0" smtClean="0">
                <a:solidFill>
                  <a:schemeClr val="tx1"/>
                </a:solidFill>
              </a:rPr>
              <a:t>ve paylaşım </a:t>
            </a:r>
            <a:r>
              <a:rPr lang="tr-TR" sz="2400" b="1" dirty="0">
                <a:solidFill>
                  <a:schemeClr val="tx1"/>
                </a:solidFill>
              </a:rPr>
              <a:t>ile düşük oranda çatışma içeren arkadaşlıkları olan ve akranlarıyla güçlü bir yakınlık kuran ergenler, daha az </a:t>
            </a:r>
            <a:r>
              <a:rPr lang="tr-TR" sz="2400" b="1" dirty="0" smtClean="0">
                <a:solidFill>
                  <a:schemeClr val="tx1"/>
                </a:solidFill>
              </a:rPr>
              <a:t>anti-sosyal </a:t>
            </a:r>
            <a:r>
              <a:rPr lang="tr-TR" sz="2400" b="1" dirty="0">
                <a:solidFill>
                  <a:schemeClr val="tx1"/>
                </a:solidFill>
              </a:rPr>
              <a:t>davranışlar göstermektedirler. </a:t>
            </a:r>
            <a:endParaRPr lang="tr-TR" sz="2400" b="1" dirty="0" smtClean="0">
              <a:solidFill>
                <a:schemeClr val="tx1"/>
              </a:solidFill>
            </a:endParaRPr>
          </a:p>
          <a:p>
            <a:endParaRPr lang="tr-TR" sz="2400" b="1" dirty="0">
              <a:solidFill>
                <a:schemeClr val="tx1"/>
              </a:solidFill>
            </a:endParaRPr>
          </a:p>
          <a:p>
            <a:r>
              <a:rPr lang="tr-TR" sz="2400" b="1" dirty="0">
                <a:solidFill>
                  <a:schemeClr val="tx1"/>
                </a:solidFill>
              </a:rPr>
              <a:t>Akran reddi ise hem saldırganlık hem de risk alma davranışı </a:t>
            </a:r>
            <a:r>
              <a:rPr lang="tr-TR" sz="2400" b="1" dirty="0" smtClean="0">
                <a:solidFill>
                  <a:schemeClr val="tx1"/>
                </a:solidFill>
              </a:rPr>
              <a:t>ile ilişkilidir. Akran </a:t>
            </a:r>
            <a:r>
              <a:rPr lang="tr-TR" sz="2400" b="1" dirty="0">
                <a:solidFill>
                  <a:schemeClr val="tx1"/>
                </a:solidFill>
              </a:rPr>
              <a:t>ilişkilerinin zayıf olduğunu belirten ergenlerin, </a:t>
            </a:r>
            <a:r>
              <a:rPr lang="tr-TR" sz="2400" b="1" dirty="0" smtClean="0">
                <a:solidFill>
                  <a:schemeClr val="tx1"/>
                </a:solidFill>
              </a:rPr>
              <a:t>daha fazla </a:t>
            </a:r>
            <a:r>
              <a:rPr lang="tr-TR" sz="2400" b="1" dirty="0">
                <a:solidFill>
                  <a:schemeClr val="tx1"/>
                </a:solidFill>
              </a:rPr>
              <a:t>risk alma davranışı gösterdiklerini belirtmiştir.</a:t>
            </a:r>
          </a:p>
        </p:txBody>
      </p:sp>
    </p:spTree>
    <p:extLst>
      <p:ext uri="{BB962C8B-B14F-4D97-AF65-F5344CB8AC3E}">
        <p14:creationId xmlns:p14="http://schemas.microsoft.com/office/powerpoint/2010/main" val="2529417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tx1"/>
                </a:solidFill>
              </a:rPr>
              <a:t>Risk Faktörleri</a:t>
            </a:r>
          </a:p>
        </p:txBody>
      </p:sp>
      <p:pic>
        <p:nvPicPr>
          <p:cNvPr id="4" name="İçerik Yer Tutucusu 3"/>
          <p:cNvPicPr>
            <a:picLocks noGrp="1" noChangeAspect="1"/>
          </p:cNvPicPr>
          <p:nvPr>
            <p:ph idx="1"/>
          </p:nvPr>
        </p:nvPicPr>
        <p:blipFill>
          <a:blip r:embed="rId2"/>
          <a:stretch>
            <a:fillRect/>
          </a:stretch>
        </p:blipFill>
        <p:spPr>
          <a:xfrm>
            <a:off x="3979070" y="1905000"/>
            <a:ext cx="6139396" cy="4219919"/>
          </a:xfrm>
          <a:prstGeom prst="rect">
            <a:avLst/>
          </a:prstGeom>
        </p:spPr>
      </p:pic>
    </p:spTree>
    <p:extLst>
      <p:ext uri="{BB962C8B-B14F-4D97-AF65-F5344CB8AC3E}">
        <p14:creationId xmlns:p14="http://schemas.microsoft.com/office/powerpoint/2010/main" val="132410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sz="2400" b="1" i="1" dirty="0" smtClean="0">
                <a:solidFill>
                  <a:schemeClr val="tx1"/>
                </a:solidFill>
              </a:rPr>
              <a:t>    Risk </a:t>
            </a:r>
            <a:r>
              <a:rPr lang="tr-TR" sz="2400" b="1" i="1" dirty="0">
                <a:solidFill>
                  <a:schemeClr val="tx1"/>
                </a:solidFill>
              </a:rPr>
              <a:t>faktörleri problem davranışlarla ilgilenme olasılığı arttıran faktörlerdir</a:t>
            </a:r>
            <a:r>
              <a:rPr lang="tr-TR" sz="2400" b="1" i="1" dirty="0" smtClean="0">
                <a:solidFill>
                  <a:schemeClr val="tx1"/>
                </a:solidFill>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143" y="2968138"/>
            <a:ext cx="5443398" cy="3065914"/>
          </a:xfrm>
          <a:prstGeom prst="rect">
            <a:avLst/>
          </a:prstGeom>
        </p:spPr>
      </p:pic>
    </p:spTree>
    <p:extLst>
      <p:ext uri="{BB962C8B-B14F-4D97-AF65-F5344CB8AC3E}">
        <p14:creationId xmlns:p14="http://schemas.microsoft.com/office/powerpoint/2010/main" val="245964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Genel olarak risk faktörleri nelerdir?</a:t>
            </a:r>
            <a:endParaRPr lang="tr-TR" dirty="0"/>
          </a:p>
        </p:txBody>
      </p:sp>
      <p:sp>
        <p:nvSpPr>
          <p:cNvPr id="3" name="İçerik Yer Tutucusu 2"/>
          <p:cNvSpPr>
            <a:spLocks noGrp="1"/>
          </p:cNvSpPr>
          <p:nvPr>
            <p:ph idx="1"/>
          </p:nvPr>
        </p:nvSpPr>
        <p:spPr>
          <a:xfrm>
            <a:off x="2589212" y="1751462"/>
            <a:ext cx="8915400" cy="3777622"/>
          </a:xfrm>
        </p:spPr>
        <p:txBody>
          <a:bodyPr>
            <a:noAutofit/>
          </a:bodyPr>
          <a:lstStyle/>
          <a:p>
            <a:r>
              <a:rPr lang="tr-TR" sz="2400" b="1" dirty="0">
                <a:solidFill>
                  <a:schemeClr val="tx1"/>
                </a:solidFill>
              </a:rPr>
              <a:t>Ebeveynin ayrılması, boşanması veya tek ebeveynle yaşama,</a:t>
            </a:r>
          </a:p>
          <a:p>
            <a:r>
              <a:rPr lang="tr-TR" sz="2400" b="1" dirty="0">
                <a:solidFill>
                  <a:schemeClr val="tx1"/>
                </a:solidFill>
              </a:rPr>
              <a:t>Düşük </a:t>
            </a:r>
            <a:r>
              <a:rPr lang="tr-TR" sz="2400" b="1" dirty="0" err="1">
                <a:solidFill>
                  <a:schemeClr val="tx1"/>
                </a:solidFill>
              </a:rPr>
              <a:t>sosyo</a:t>
            </a:r>
            <a:r>
              <a:rPr lang="tr-TR" sz="2400" b="1" dirty="0">
                <a:solidFill>
                  <a:schemeClr val="tx1"/>
                </a:solidFill>
              </a:rPr>
              <a:t>-ekonomik düzey,</a:t>
            </a:r>
          </a:p>
          <a:p>
            <a:r>
              <a:rPr lang="tr-TR" sz="2400" b="1" dirty="0">
                <a:solidFill>
                  <a:schemeClr val="tx1"/>
                </a:solidFill>
              </a:rPr>
              <a:t>Kronik hastalıklar,</a:t>
            </a:r>
          </a:p>
          <a:p>
            <a:r>
              <a:rPr lang="tr-TR" sz="2400" b="1" dirty="0">
                <a:solidFill>
                  <a:schemeClr val="tx1"/>
                </a:solidFill>
              </a:rPr>
              <a:t>Çocuk ihmal ve istismarı,</a:t>
            </a:r>
          </a:p>
          <a:p>
            <a:r>
              <a:rPr lang="tr-TR" sz="2400" b="1" dirty="0">
                <a:solidFill>
                  <a:schemeClr val="tx1"/>
                </a:solidFill>
              </a:rPr>
              <a:t>Aile içi şiddet</a:t>
            </a:r>
            <a:r>
              <a:rPr lang="tr-TR" sz="2400" b="1" dirty="0" smtClean="0">
                <a:solidFill>
                  <a:schemeClr val="tx1"/>
                </a:solidFill>
              </a:rPr>
              <a:t>,</a:t>
            </a:r>
          </a:p>
          <a:p>
            <a:r>
              <a:rPr lang="tr-TR" sz="2400" b="1" dirty="0">
                <a:solidFill>
                  <a:schemeClr val="tx1"/>
                </a:solidFill>
              </a:rPr>
              <a:t>Savaş ve doğal afetler gibi toplumsal travmalar,</a:t>
            </a:r>
          </a:p>
          <a:p>
            <a:r>
              <a:rPr lang="tr-TR" sz="2400" b="1" dirty="0">
                <a:solidFill>
                  <a:schemeClr val="tx1"/>
                </a:solidFill>
              </a:rPr>
              <a:t>Evsizlik,</a:t>
            </a:r>
          </a:p>
          <a:p>
            <a:r>
              <a:rPr lang="tr-TR" sz="2400" b="1" dirty="0">
                <a:solidFill>
                  <a:schemeClr val="tx1"/>
                </a:solidFill>
              </a:rPr>
              <a:t>Ebeveynlerden biri ya da ikisinin alkol </a:t>
            </a:r>
            <a:r>
              <a:rPr lang="tr-TR" sz="2400" b="1" dirty="0" smtClean="0">
                <a:solidFill>
                  <a:schemeClr val="tx1"/>
                </a:solidFill>
              </a:rPr>
              <a:t>ve/veya uyuşturucu </a:t>
            </a:r>
            <a:r>
              <a:rPr lang="tr-TR" sz="2400" b="1" dirty="0">
                <a:solidFill>
                  <a:schemeClr val="tx1"/>
                </a:solidFill>
              </a:rPr>
              <a:t>kullanması,</a:t>
            </a:r>
          </a:p>
        </p:txBody>
      </p:sp>
    </p:spTree>
    <p:extLst>
      <p:ext uri="{BB962C8B-B14F-4D97-AF65-F5344CB8AC3E}">
        <p14:creationId xmlns:p14="http://schemas.microsoft.com/office/powerpoint/2010/main" val="381618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2400" b="1" dirty="0">
                <a:solidFill>
                  <a:schemeClr val="tx1"/>
                </a:solidFill>
              </a:rPr>
              <a:t>Gencin alkol ve/veya uyuşturucu kullanması,</a:t>
            </a:r>
          </a:p>
          <a:p>
            <a:r>
              <a:rPr lang="tr-TR" sz="2400" b="1" dirty="0">
                <a:solidFill>
                  <a:schemeClr val="tx1"/>
                </a:solidFill>
              </a:rPr>
              <a:t>Sık sık okuldan kaçma,</a:t>
            </a:r>
          </a:p>
          <a:p>
            <a:r>
              <a:rPr lang="tr-TR" sz="2400" b="1" dirty="0">
                <a:solidFill>
                  <a:schemeClr val="tx1"/>
                </a:solidFill>
              </a:rPr>
              <a:t>Akranları tarafından </a:t>
            </a:r>
            <a:r>
              <a:rPr lang="tr-TR" sz="2400" b="1" dirty="0" smtClean="0">
                <a:solidFill>
                  <a:schemeClr val="tx1"/>
                </a:solidFill>
              </a:rPr>
              <a:t>red</a:t>
            </a:r>
            <a:r>
              <a:rPr lang="tr-TR" sz="2400" b="1" dirty="0">
                <a:solidFill>
                  <a:schemeClr val="tx1"/>
                </a:solidFill>
              </a:rPr>
              <a:t>d</a:t>
            </a:r>
            <a:r>
              <a:rPr lang="tr-TR" sz="2400" b="1" dirty="0" smtClean="0">
                <a:solidFill>
                  <a:schemeClr val="tx1"/>
                </a:solidFill>
              </a:rPr>
              <a:t>edilme</a:t>
            </a:r>
            <a:r>
              <a:rPr lang="tr-TR" sz="2400" b="1" dirty="0">
                <a:solidFill>
                  <a:schemeClr val="tx1"/>
                </a:solidFill>
              </a:rPr>
              <a:t>,</a:t>
            </a:r>
          </a:p>
          <a:p>
            <a:r>
              <a:rPr lang="tr-TR" sz="2400" b="1" dirty="0">
                <a:solidFill>
                  <a:schemeClr val="tx1"/>
                </a:solidFill>
              </a:rPr>
              <a:t>Ailede suç işleyen bireylerin olması,</a:t>
            </a:r>
          </a:p>
          <a:p>
            <a:r>
              <a:rPr lang="es-ES" sz="2400" b="1" dirty="0">
                <a:solidFill>
                  <a:schemeClr val="tx1"/>
                </a:solidFill>
              </a:rPr>
              <a:t>Gencin duygu ve düşüncelerine zarar </a:t>
            </a:r>
            <a:r>
              <a:rPr lang="es-ES" sz="2400" b="1" dirty="0" smtClean="0">
                <a:solidFill>
                  <a:schemeClr val="tx1"/>
                </a:solidFill>
              </a:rPr>
              <a:t>veren</a:t>
            </a:r>
            <a:r>
              <a:rPr lang="tr-TR" sz="2400" b="1" dirty="0" smtClean="0">
                <a:solidFill>
                  <a:schemeClr val="tx1"/>
                </a:solidFill>
              </a:rPr>
              <a:t> nörolojik </a:t>
            </a:r>
            <a:r>
              <a:rPr lang="tr-TR" sz="2400" b="1" dirty="0">
                <a:solidFill>
                  <a:schemeClr val="tx1"/>
                </a:solidFill>
              </a:rPr>
              <a:t>bir probleminin olması,</a:t>
            </a:r>
          </a:p>
          <a:p>
            <a:r>
              <a:rPr lang="tr-TR" sz="2400" b="1" dirty="0">
                <a:solidFill>
                  <a:schemeClr val="tx1"/>
                </a:solidFill>
              </a:rPr>
              <a:t>Gencin daha önce herhangi bir suçtan tutuklanmış olması,</a:t>
            </a:r>
          </a:p>
          <a:p>
            <a:r>
              <a:rPr lang="tr-TR" sz="2400" b="1" dirty="0">
                <a:solidFill>
                  <a:schemeClr val="tx1"/>
                </a:solidFill>
              </a:rPr>
              <a:t>Akademik başarısızlık…</a:t>
            </a:r>
          </a:p>
        </p:txBody>
      </p:sp>
    </p:spTree>
    <p:extLst>
      <p:ext uri="{BB962C8B-B14F-4D97-AF65-F5344CB8AC3E}">
        <p14:creationId xmlns:p14="http://schemas.microsoft.com/office/powerpoint/2010/main" val="392285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b="1" dirty="0">
                <a:solidFill>
                  <a:schemeClr val="tx1"/>
                </a:solidFill>
              </a:rPr>
              <a:t>Risk faktörleri, problem davranışlarla ilgilenme olasılığını arttıran faktörlerdir!</a:t>
            </a:r>
            <a:r>
              <a:rPr lang="tr-TR" b="1" dirty="0">
                <a:solidFill>
                  <a:schemeClr val="tx1"/>
                </a:solidFill>
              </a:rPr>
              <a:t/>
            </a:r>
            <a:br>
              <a:rPr lang="tr-TR" b="1" dirty="0">
                <a:solidFill>
                  <a:schemeClr val="tx1"/>
                </a:solidFill>
              </a:rPr>
            </a:br>
            <a:endParaRPr lang="tr-TR" b="1" dirty="0">
              <a:solidFill>
                <a:schemeClr val="tx1"/>
              </a:solidFill>
            </a:endParaRPr>
          </a:p>
        </p:txBody>
      </p:sp>
    </p:spTree>
    <p:extLst>
      <p:ext uri="{BB962C8B-B14F-4D97-AF65-F5344CB8AC3E}">
        <p14:creationId xmlns:p14="http://schemas.microsoft.com/office/powerpoint/2010/main" val="1020347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Psiko</a:t>
            </a:r>
            <a:r>
              <a:rPr lang="tr-TR" b="1" dirty="0"/>
              <a:t>-sosyal koruyucu faktörler</a:t>
            </a:r>
            <a:endParaRPr lang="tr-TR" dirty="0"/>
          </a:p>
        </p:txBody>
      </p:sp>
      <p:sp>
        <p:nvSpPr>
          <p:cNvPr id="3" name="İçerik Yer Tutucusu 2"/>
          <p:cNvSpPr>
            <a:spLocks noGrp="1"/>
          </p:cNvSpPr>
          <p:nvPr>
            <p:ph idx="1"/>
          </p:nvPr>
        </p:nvSpPr>
        <p:spPr/>
        <p:txBody>
          <a:bodyPr>
            <a:normAutofit/>
          </a:bodyPr>
          <a:lstStyle/>
          <a:p>
            <a:r>
              <a:rPr lang="tr-TR" sz="2400" b="1" dirty="0" err="1">
                <a:solidFill>
                  <a:schemeClr val="tx1"/>
                </a:solidFill>
              </a:rPr>
              <a:t>Psiko</a:t>
            </a:r>
            <a:r>
              <a:rPr lang="tr-TR" sz="2400" b="1" dirty="0">
                <a:solidFill>
                  <a:schemeClr val="tx1"/>
                </a:solidFill>
              </a:rPr>
              <a:t>-sosyal açıdan koruyucu faktörler, Kişilik Sistemi, Algılanan </a:t>
            </a:r>
            <a:r>
              <a:rPr lang="tr-TR" sz="2400" b="1" dirty="0" smtClean="0">
                <a:solidFill>
                  <a:schemeClr val="tx1"/>
                </a:solidFill>
              </a:rPr>
              <a:t>Çevre Sistemi </a:t>
            </a:r>
            <a:r>
              <a:rPr lang="tr-TR" sz="2400" b="1" dirty="0">
                <a:solidFill>
                  <a:schemeClr val="tx1"/>
                </a:solidFill>
              </a:rPr>
              <a:t>ve Davranış Sistemi olmak üzere üç sistem içerisinde değerlendirilmektedir.</a:t>
            </a:r>
          </a:p>
        </p:txBody>
      </p:sp>
    </p:spTree>
    <p:extLst>
      <p:ext uri="{BB962C8B-B14F-4D97-AF65-F5344CB8AC3E}">
        <p14:creationId xmlns:p14="http://schemas.microsoft.com/office/powerpoint/2010/main" val="3241701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93677" y="1314735"/>
            <a:ext cx="8915400" cy="3777622"/>
          </a:xfrm>
        </p:spPr>
        <p:txBody>
          <a:bodyPr>
            <a:noAutofit/>
          </a:bodyPr>
          <a:lstStyle/>
          <a:p>
            <a:pPr marL="0" indent="0">
              <a:buNone/>
            </a:pPr>
            <a:r>
              <a:rPr lang="tr-TR" sz="2400" b="1" dirty="0" smtClean="0">
                <a:solidFill>
                  <a:schemeClr val="tx1"/>
                </a:solidFill>
              </a:rPr>
              <a:t>     Kişilik </a:t>
            </a:r>
            <a:r>
              <a:rPr lang="tr-TR" sz="2400" b="1" dirty="0">
                <a:solidFill>
                  <a:schemeClr val="tx1"/>
                </a:solidFill>
              </a:rPr>
              <a:t>Sistemi içerisinde yer alan Koruyucu faktörler arasında;</a:t>
            </a:r>
          </a:p>
          <a:p>
            <a:r>
              <a:rPr lang="tr-TR" sz="2400" b="1" dirty="0">
                <a:solidFill>
                  <a:schemeClr val="tx1"/>
                </a:solidFill>
              </a:rPr>
              <a:t>Sağlığa verilen değer,</a:t>
            </a:r>
          </a:p>
          <a:p>
            <a:r>
              <a:rPr lang="tr-TR" sz="2400" b="1" dirty="0">
                <a:solidFill>
                  <a:schemeClr val="tx1"/>
                </a:solidFill>
              </a:rPr>
              <a:t>Başarıya verilen değer,</a:t>
            </a:r>
          </a:p>
          <a:p>
            <a:r>
              <a:rPr lang="tr-TR" sz="2400" b="1" dirty="0">
                <a:solidFill>
                  <a:schemeClr val="tx1"/>
                </a:solidFill>
              </a:rPr>
              <a:t>Gelecek beklentisi, </a:t>
            </a:r>
          </a:p>
          <a:p>
            <a:r>
              <a:rPr lang="tr-TR" sz="2400" b="1" dirty="0" smtClean="0">
                <a:solidFill>
                  <a:schemeClr val="tx1"/>
                </a:solidFill>
              </a:rPr>
              <a:t>Başarı beklentisi</a:t>
            </a:r>
            <a:r>
              <a:rPr lang="tr-TR" sz="2400" b="1" dirty="0">
                <a:solidFill>
                  <a:schemeClr val="tx1"/>
                </a:solidFill>
              </a:rPr>
              <a:t>, </a:t>
            </a:r>
          </a:p>
          <a:p>
            <a:r>
              <a:rPr lang="tr-TR" sz="2400" b="1" dirty="0">
                <a:solidFill>
                  <a:schemeClr val="tx1"/>
                </a:solidFill>
              </a:rPr>
              <a:t>Benlik algısı, </a:t>
            </a:r>
          </a:p>
          <a:p>
            <a:r>
              <a:rPr lang="tr-TR" sz="2400" b="1" dirty="0">
                <a:solidFill>
                  <a:schemeClr val="tx1"/>
                </a:solidFill>
              </a:rPr>
              <a:t>Yıkıcılık toleransı, </a:t>
            </a:r>
          </a:p>
          <a:p>
            <a:r>
              <a:rPr lang="tr-TR" sz="2400" b="1" dirty="0">
                <a:solidFill>
                  <a:schemeClr val="tx1"/>
                </a:solidFill>
              </a:rPr>
              <a:t>Okula yönelik </a:t>
            </a:r>
            <a:r>
              <a:rPr lang="tr-TR" sz="2400" b="1" dirty="0" smtClean="0">
                <a:solidFill>
                  <a:schemeClr val="tx1"/>
                </a:solidFill>
              </a:rPr>
              <a:t>pozitif tutumlar </a:t>
            </a:r>
            <a:r>
              <a:rPr lang="tr-TR" sz="2400" b="1" dirty="0">
                <a:solidFill>
                  <a:schemeClr val="tx1"/>
                </a:solidFill>
              </a:rPr>
              <a:t>yer almaktadır. </a:t>
            </a:r>
          </a:p>
        </p:txBody>
      </p:sp>
    </p:spTree>
    <p:extLst>
      <p:ext uri="{BB962C8B-B14F-4D97-AF65-F5344CB8AC3E}">
        <p14:creationId xmlns:p14="http://schemas.microsoft.com/office/powerpoint/2010/main" val="3705916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2609" y="1369326"/>
            <a:ext cx="8915400" cy="3777622"/>
          </a:xfrm>
        </p:spPr>
        <p:txBody>
          <a:bodyPr>
            <a:normAutofit fontScale="70000" lnSpcReduction="20000"/>
          </a:bodyPr>
          <a:lstStyle/>
          <a:p>
            <a:pPr marL="0" indent="0">
              <a:buNone/>
            </a:pPr>
            <a:r>
              <a:rPr lang="tr-TR" b="1" dirty="0" smtClean="0">
                <a:solidFill>
                  <a:schemeClr val="tx1"/>
                </a:solidFill>
              </a:rPr>
              <a:t>     </a:t>
            </a:r>
            <a:r>
              <a:rPr lang="tr-TR" sz="2800" b="1" dirty="0" smtClean="0">
                <a:solidFill>
                  <a:schemeClr val="tx1"/>
                </a:solidFill>
              </a:rPr>
              <a:t>Algılanan </a:t>
            </a:r>
            <a:r>
              <a:rPr lang="tr-TR" sz="2800" b="1" dirty="0">
                <a:solidFill>
                  <a:schemeClr val="tx1"/>
                </a:solidFill>
              </a:rPr>
              <a:t>Çevre Sistemi içerisinde yer alan koruyucu faktörler arasında;</a:t>
            </a:r>
          </a:p>
          <a:p>
            <a:r>
              <a:rPr lang="tr-TR" sz="2800" b="1" dirty="0">
                <a:solidFill>
                  <a:schemeClr val="tx1"/>
                </a:solidFill>
              </a:rPr>
              <a:t>Problem </a:t>
            </a:r>
            <a:r>
              <a:rPr lang="tr-TR" sz="2800" b="1" dirty="0" smtClean="0">
                <a:solidFill>
                  <a:schemeClr val="tx1"/>
                </a:solidFill>
              </a:rPr>
              <a:t>davranışların ebeveynler</a:t>
            </a:r>
            <a:r>
              <a:rPr lang="tr-TR" sz="2800" b="1" dirty="0">
                <a:solidFill>
                  <a:schemeClr val="tx1"/>
                </a:solidFill>
              </a:rPr>
              <a:t>,  arkadaşlar, okuldaki öğrenciler ve yaşanılan çevre tarafından onaylanmaması,</a:t>
            </a:r>
          </a:p>
          <a:p>
            <a:r>
              <a:rPr lang="tr-TR" sz="2800" b="1" dirty="0">
                <a:solidFill>
                  <a:schemeClr val="tx1"/>
                </a:solidFill>
              </a:rPr>
              <a:t>Uygun davranışlar ile ilgili ebeveyn ve arkadaş modelleri,</a:t>
            </a:r>
          </a:p>
          <a:p>
            <a:r>
              <a:rPr lang="tr-TR" sz="2800" b="1" dirty="0">
                <a:solidFill>
                  <a:schemeClr val="tx1"/>
                </a:solidFill>
              </a:rPr>
              <a:t>Aileden, arkadaşlardan, öğretmenlerden ve yaşanılan çevreden algılanan sosyal destek,</a:t>
            </a:r>
          </a:p>
          <a:p>
            <a:r>
              <a:rPr lang="tr-TR" sz="2800" b="1" dirty="0">
                <a:solidFill>
                  <a:schemeClr val="tx1"/>
                </a:solidFill>
              </a:rPr>
              <a:t>Ailenin, arkadaşların, okulun ve yaşanılan çevrenin kontrol düzeyi,</a:t>
            </a:r>
          </a:p>
          <a:p>
            <a:r>
              <a:rPr lang="tr-TR" sz="2800" b="1" dirty="0">
                <a:solidFill>
                  <a:schemeClr val="tx1"/>
                </a:solidFill>
              </a:rPr>
              <a:t>Ailenin, </a:t>
            </a:r>
            <a:r>
              <a:rPr lang="tr-TR" sz="2800" b="1" dirty="0" smtClean="0">
                <a:solidFill>
                  <a:schemeClr val="tx1"/>
                </a:solidFill>
              </a:rPr>
              <a:t>öğretmenlerin ve </a:t>
            </a:r>
            <a:r>
              <a:rPr lang="tr-TR" sz="2800" b="1" dirty="0">
                <a:solidFill>
                  <a:schemeClr val="tx1"/>
                </a:solidFill>
              </a:rPr>
              <a:t>arkadaşların başarıya verdiği değer,</a:t>
            </a:r>
          </a:p>
          <a:p>
            <a:r>
              <a:rPr lang="tr-TR" sz="2800" b="1" dirty="0" smtClean="0">
                <a:solidFill>
                  <a:schemeClr val="tx1"/>
                </a:solidFill>
              </a:rPr>
              <a:t>Ebeveyn arkadaş </a:t>
            </a:r>
            <a:r>
              <a:rPr lang="tr-TR" sz="2800" b="1" dirty="0">
                <a:solidFill>
                  <a:schemeClr val="tx1"/>
                </a:solidFill>
              </a:rPr>
              <a:t>arasındaki uyum,</a:t>
            </a:r>
          </a:p>
          <a:p>
            <a:r>
              <a:rPr lang="tr-TR" sz="2800" b="1" dirty="0">
                <a:solidFill>
                  <a:schemeClr val="tx1"/>
                </a:solidFill>
              </a:rPr>
              <a:t>Ebeveyn arkadaş etkisi ve aile ilişkileri memnuniyeti,</a:t>
            </a:r>
          </a:p>
        </p:txBody>
      </p:sp>
    </p:spTree>
    <p:extLst>
      <p:ext uri="{BB962C8B-B14F-4D97-AF65-F5344CB8AC3E}">
        <p14:creationId xmlns:p14="http://schemas.microsoft.com/office/powerpoint/2010/main" val="871753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2734" y="946245"/>
            <a:ext cx="8915400" cy="3777622"/>
          </a:xfrm>
        </p:spPr>
        <p:txBody>
          <a:bodyPr/>
          <a:lstStyle/>
          <a:p>
            <a:pPr marL="0" indent="0">
              <a:buNone/>
            </a:pPr>
            <a:r>
              <a:rPr lang="tr-TR" sz="2400" b="1" dirty="0" smtClean="0">
                <a:solidFill>
                  <a:schemeClr val="tx1"/>
                </a:solidFill>
              </a:rPr>
              <a:t>     Davranış </a:t>
            </a:r>
            <a:r>
              <a:rPr lang="tr-TR" sz="2400" b="1" dirty="0">
                <a:solidFill>
                  <a:schemeClr val="tx1"/>
                </a:solidFill>
              </a:rPr>
              <a:t>Sistemi içerisinde yer alan koruyucu faktörler arasında ise</a:t>
            </a:r>
          </a:p>
          <a:p>
            <a:r>
              <a:rPr lang="tr-TR" sz="2400" b="1" dirty="0">
                <a:solidFill>
                  <a:schemeClr val="tx1"/>
                </a:solidFill>
              </a:rPr>
              <a:t>Algılanan akademik başarı,</a:t>
            </a:r>
          </a:p>
          <a:p>
            <a:r>
              <a:rPr lang="tr-TR" sz="2400" b="1" dirty="0">
                <a:solidFill>
                  <a:schemeClr val="tx1"/>
                </a:solidFill>
              </a:rPr>
              <a:t>Sosyal aktivitelere </a:t>
            </a:r>
            <a:r>
              <a:rPr lang="tr-TR" sz="2400" b="1" dirty="0" smtClean="0">
                <a:solidFill>
                  <a:schemeClr val="tx1"/>
                </a:solidFill>
              </a:rPr>
              <a:t>katılma yer </a:t>
            </a:r>
            <a:r>
              <a:rPr lang="tr-TR" sz="2400" b="1" dirty="0">
                <a:solidFill>
                  <a:schemeClr val="tx1"/>
                </a:solidFill>
              </a:rPr>
              <a:t>almaktadır</a:t>
            </a:r>
            <a:r>
              <a:rPr lang="tr-TR" sz="2400" b="1" dirty="0" smtClean="0">
                <a:solidFill>
                  <a:schemeClr val="tx1"/>
                </a:solidFill>
              </a:rPr>
              <a:t>.</a:t>
            </a:r>
          </a:p>
          <a:p>
            <a:endParaRPr lang="tr-TR" dirty="0"/>
          </a:p>
        </p:txBody>
      </p:sp>
      <p:pic>
        <p:nvPicPr>
          <p:cNvPr id="4" name="Resim 3"/>
          <p:cNvPicPr>
            <a:picLocks noChangeAspect="1"/>
          </p:cNvPicPr>
          <p:nvPr/>
        </p:nvPicPr>
        <p:blipFill>
          <a:blip r:embed="rId2"/>
          <a:stretch>
            <a:fillRect/>
          </a:stretch>
        </p:blipFill>
        <p:spPr>
          <a:xfrm>
            <a:off x="4157316" y="2835056"/>
            <a:ext cx="5087621" cy="3179073"/>
          </a:xfrm>
          <a:prstGeom prst="rect">
            <a:avLst/>
          </a:prstGeom>
        </p:spPr>
      </p:pic>
    </p:spTree>
    <p:extLst>
      <p:ext uri="{BB962C8B-B14F-4D97-AF65-F5344CB8AC3E}">
        <p14:creationId xmlns:p14="http://schemas.microsoft.com/office/powerpoint/2010/main" val="708173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tx1"/>
                </a:solidFill>
              </a:rPr>
              <a:t>Riski Azaltma</a:t>
            </a:r>
          </a:p>
        </p:txBody>
      </p:sp>
      <p:sp>
        <p:nvSpPr>
          <p:cNvPr id="3" name="İçerik Yer Tutucusu 2"/>
          <p:cNvSpPr>
            <a:spLocks noGrp="1"/>
          </p:cNvSpPr>
          <p:nvPr>
            <p:ph idx="1"/>
          </p:nvPr>
        </p:nvSpPr>
        <p:spPr/>
        <p:txBody>
          <a:bodyPr>
            <a:normAutofit/>
          </a:bodyPr>
          <a:lstStyle/>
          <a:p>
            <a:r>
              <a:rPr lang="tr-TR" sz="2400" b="1" dirty="0">
                <a:solidFill>
                  <a:schemeClr val="tx1"/>
                </a:solidFill>
              </a:rPr>
              <a:t>Risk literatürü, çocukların ve ergenlerin yaşamlarında riskin etkilerini azaltmak ve kendini toparlama gücüne doğru gelişmelerini sağlamak için </a:t>
            </a:r>
            <a:r>
              <a:rPr lang="tr-TR" sz="2400" b="1" dirty="0" smtClean="0">
                <a:solidFill>
                  <a:schemeClr val="tx1"/>
                </a:solidFill>
              </a:rPr>
              <a:t>bazı temel stratejiler </a:t>
            </a:r>
            <a:r>
              <a:rPr lang="tr-TR" sz="2400" b="1" dirty="0">
                <a:solidFill>
                  <a:schemeClr val="tx1"/>
                </a:solidFill>
              </a:rPr>
              <a:t>önermektedir:</a:t>
            </a:r>
          </a:p>
        </p:txBody>
      </p:sp>
    </p:spTree>
    <p:extLst>
      <p:ext uri="{BB962C8B-B14F-4D97-AF65-F5344CB8AC3E}">
        <p14:creationId xmlns:p14="http://schemas.microsoft.com/office/powerpoint/2010/main" val="151279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11540" y="946244"/>
            <a:ext cx="8915400" cy="3777622"/>
          </a:xfrm>
        </p:spPr>
        <p:txBody>
          <a:bodyPr>
            <a:noAutofit/>
          </a:bodyPr>
          <a:lstStyle/>
          <a:p>
            <a:pPr marL="0" indent="0">
              <a:buNone/>
            </a:pPr>
            <a:r>
              <a:rPr lang="tr-TR" sz="2400" b="1" dirty="0" smtClean="0">
                <a:solidFill>
                  <a:schemeClr val="tx1"/>
                </a:solidFill>
              </a:rPr>
              <a:t>     1</a:t>
            </a:r>
            <a:r>
              <a:rPr lang="tr-TR" sz="2400" b="1" dirty="0">
                <a:solidFill>
                  <a:schemeClr val="tx1"/>
                </a:solidFill>
              </a:rPr>
              <a:t>. Bağlanmayı Artırma</a:t>
            </a:r>
            <a:r>
              <a:rPr lang="tr-TR" sz="2400" b="1" dirty="0" smtClean="0">
                <a:solidFill>
                  <a:schemeClr val="tx1"/>
                </a:solidFill>
              </a:rPr>
              <a:t>:</a:t>
            </a:r>
          </a:p>
          <a:p>
            <a:r>
              <a:rPr lang="tr-TR" sz="2400" b="1" dirty="0" smtClean="0">
                <a:solidFill>
                  <a:schemeClr val="tx1"/>
                </a:solidFill>
              </a:rPr>
              <a:t>Bu </a:t>
            </a:r>
            <a:r>
              <a:rPr lang="tr-TR" sz="2400" b="1" dirty="0">
                <a:solidFill>
                  <a:schemeClr val="tx1"/>
                </a:solidFill>
              </a:rPr>
              <a:t>strateji, bireyler arasındaki iletişimi artırmayı içermektedir. Öğrenciler arkadaşları, öğretmenleri ve diğer yetişkinler tarafından kabul görmek, önemli işler yaptıklarını bilmek ve değerli olduklarını hissetmek isterler. </a:t>
            </a:r>
            <a:endParaRPr lang="tr-TR" sz="2400" b="1" dirty="0" smtClean="0">
              <a:solidFill>
                <a:schemeClr val="tx1"/>
              </a:solidFill>
            </a:endParaRPr>
          </a:p>
          <a:p>
            <a:r>
              <a:rPr lang="tr-TR" sz="2400" b="1" dirty="0" smtClean="0">
                <a:solidFill>
                  <a:schemeClr val="tx1"/>
                </a:solidFill>
              </a:rPr>
              <a:t>Ailelerin </a:t>
            </a:r>
            <a:r>
              <a:rPr lang="tr-TR" sz="2400" b="1" dirty="0">
                <a:solidFill>
                  <a:schemeClr val="tx1"/>
                </a:solidFill>
              </a:rPr>
              <a:t>okula katılımını sağlamak, okulda etkin roller vermek, periyodik </a:t>
            </a:r>
            <a:r>
              <a:rPr lang="tr-TR" sz="2400" b="1" dirty="0" smtClean="0">
                <a:solidFill>
                  <a:schemeClr val="tx1"/>
                </a:solidFill>
              </a:rPr>
              <a:t>olarak okulda </a:t>
            </a:r>
            <a:r>
              <a:rPr lang="tr-TR" sz="2400" b="1" dirty="0">
                <a:solidFill>
                  <a:schemeClr val="tx1"/>
                </a:solidFill>
              </a:rPr>
              <a:t>veli toplantıları düzenlemek</a:t>
            </a:r>
            <a:r>
              <a:rPr lang="tr-TR" sz="2400" b="1" dirty="0" smtClean="0">
                <a:solidFill>
                  <a:schemeClr val="tx1"/>
                </a:solidFill>
              </a:rPr>
              <a:t>, öğrenciler </a:t>
            </a:r>
            <a:r>
              <a:rPr lang="tr-TR" sz="2400" b="1" dirty="0">
                <a:solidFill>
                  <a:schemeClr val="tx1"/>
                </a:solidFill>
              </a:rPr>
              <a:t>için derslerin dışında müzik, resim, drama ve çeşitli spor aktiviteleri düzenlemek gibi yollarla hem öğrencilerin hem de ailelerin okula bağlanmaları arttırılabilir.</a:t>
            </a:r>
            <a:endParaRPr lang="tr-TR" sz="2400" b="1" dirty="0" smtClean="0">
              <a:solidFill>
                <a:schemeClr val="tx1"/>
              </a:solidFill>
            </a:endParaRPr>
          </a:p>
        </p:txBody>
      </p:sp>
    </p:spTree>
    <p:extLst>
      <p:ext uri="{BB962C8B-B14F-4D97-AF65-F5344CB8AC3E}">
        <p14:creationId xmlns:p14="http://schemas.microsoft.com/office/powerpoint/2010/main" val="275876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75313" y="987188"/>
            <a:ext cx="8915400" cy="3777622"/>
          </a:xfrm>
        </p:spPr>
        <p:txBody>
          <a:bodyPr>
            <a:noAutofit/>
          </a:bodyPr>
          <a:lstStyle/>
          <a:p>
            <a:pPr marL="0" indent="0">
              <a:buNone/>
            </a:pPr>
            <a:r>
              <a:rPr lang="tr-TR" sz="2400" b="1" dirty="0" smtClean="0">
                <a:solidFill>
                  <a:schemeClr val="tx1"/>
                </a:solidFill>
              </a:rPr>
              <a:t>      2</a:t>
            </a:r>
            <a:r>
              <a:rPr lang="tr-TR" sz="2400" b="1" dirty="0">
                <a:solidFill>
                  <a:schemeClr val="tx1"/>
                </a:solidFill>
              </a:rPr>
              <a:t>. Açık ve Sürekli </a:t>
            </a:r>
            <a:r>
              <a:rPr lang="tr-TR" sz="2400" b="1" dirty="0" smtClean="0">
                <a:solidFill>
                  <a:schemeClr val="tx1"/>
                </a:solidFill>
              </a:rPr>
              <a:t>Sınırlar Oluşturma:</a:t>
            </a:r>
          </a:p>
          <a:p>
            <a:r>
              <a:rPr lang="tr-TR" sz="2400" b="1" dirty="0" smtClean="0">
                <a:solidFill>
                  <a:schemeClr val="tx1"/>
                </a:solidFill>
              </a:rPr>
              <a:t>Bu </a:t>
            </a:r>
            <a:r>
              <a:rPr lang="tr-TR" sz="2400" b="1" dirty="0">
                <a:solidFill>
                  <a:schemeClr val="tx1"/>
                </a:solidFill>
              </a:rPr>
              <a:t>strateji, öğrencilerden beklenen davranışları oluşturmaya yönelik okul politikasını ve uygulamalarını oluşturmayı içerir.</a:t>
            </a:r>
          </a:p>
          <a:p>
            <a:r>
              <a:rPr lang="tr-TR" sz="2400" b="1" dirty="0">
                <a:solidFill>
                  <a:schemeClr val="tx1"/>
                </a:solidFill>
              </a:rPr>
              <a:t>Öğrenciler kendi davranışlarını </a:t>
            </a:r>
            <a:r>
              <a:rPr lang="tr-TR" sz="2400" b="1" dirty="0" smtClean="0">
                <a:solidFill>
                  <a:schemeClr val="tx1"/>
                </a:solidFill>
              </a:rPr>
              <a:t>etkileyecek olan </a:t>
            </a:r>
            <a:r>
              <a:rPr lang="tr-TR" sz="2400" b="1" dirty="0">
                <a:solidFill>
                  <a:schemeClr val="tx1"/>
                </a:solidFill>
              </a:rPr>
              <a:t>kuralların oluşturulması sürecine ne kadar katılırsa, kuralları izlemeye ve sorumluluk almaya o kadar istekli olurlar.</a:t>
            </a:r>
          </a:p>
          <a:p>
            <a:r>
              <a:rPr lang="tr-TR" sz="2400" b="1" dirty="0">
                <a:solidFill>
                  <a:schemeClr val="tx1"/>
                </a:solidFill>
              </a:rPr>
              <a:t>Öğrenci ve öğrenciyle yakından ilişkili herkesin bu politikaları anlamaları çok önemlidir. Bu nedenle okulda panolar hazırlanabilir, ebeveynlere ve okul personeline bilgilendirici toplantılar düzenlenebilir.</a:t>
            </a:r>
          </a:p>
        </p:txBody>
      </p:sp>
    </p:spTree>
    <p:extLst>
      <p:ext uri="{BB962C8B-B14F-4D97-AF65-F5344CB8AC3E}">
        <p14:creationId xmlns:p14="http://schemas.microsoft.com/office/powerpoint/2010/main" val="2196337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0030" y="1355678"/>
            <a:ext cx="8915400" cy="3777622"/>
          </a:xfrm>
        </p:spPr>
        <p:txBody>
          <a:bodyPr>
            <a:noAutofit/>
          </a:bodyPr>
          <a:lstStyle/>
          <a:p>
            <a:pPr marL="0" indent="0">
              <a:buNone/>
            </a:pPr>
            <a:r>
              <a:rPr lang="tr-TR" sz="2400" b="1" dirty="0" smtClean="0">
                <a:solidFill>
                  <a:schemeClr val="tx1"/>
                </a:solidFill>
              </a:rPr>
              <a:t>     3</a:t>
            </a:r>
            <a:r>
              <a:rPr lang="tr-TR" sz="2400" b="1" dirty="0">
                <a:solidFill>
                  <a:schemeClr val="tx1"/>
                </a:solidFill>
              </a:rPr>
              <a:t>. Yaşam Becerilerini Öğretme</a:t>
            </a:r>
            <a:r>
              <a:rPr lang="tr-TR" sz="2400" b="1" dirty="0" smtClean="0">
                <a:solidFill>
                  <a:schemeClr val="tx1"/>
                </a:solidFill>
              </a:rPr>
              <a:t>:</a:t>
            </a:r>
          </a:p>
          <a:p>
            <a:r>
              <a:rPr lang="tr-TR" sz="2400" b="1" dirty="0" smtClean="0">
                <a:solidFill>
                  <a:schemeClr val="tx1"/>
                </a:solidFill>
              </a:rPr>
              <a:t>Bu </a:t>
            </a:r>
            <a:r>
              <a:rPr lang="tr-TR" sz="2400" b="1" dirty="0">
                <a:solidFill>
                  <a:schemeClr val="tx1"/>
                </a:solidFill>
              </a:rPr>
              <a:t>strateji, işbirliğini, çatışma çözme becerilerini, atılganlık becerilerini, iletişim becerilerini, problem çözme ve karar verme becerilerini ve stresle başa çıkma becerilerini kazandırmayı içerir. </a:t>
            </a:r>
          </a:p>
          <a:p>
            <a:r>
              <a:rPr lang="tr-TR" sz="2400" b="1" dirty="0">
                <a:solidFill>
                  <a:schemeClr val="tx1"/>
                </a:solidFill>
              </a:rPr>
              <a:t>Çocuk ve gençlerdeki duygusal ve davranışsal sorunlar için en önemli ve en işlevsel davranışları içeren yaşam becerilerinin öğrencilere yeteri düzeyde kazandırılması, </a:t>
            </a:r>
            <a:r>
              <a:rPr lang="tr-TR" sz="2400" b="1" dirty="0" smtClean="0">
                <a:solidFill>
                  <a:schemeClr val="tx1"/>
                </a:solidFill>
              </a:rPr>
              <a:t>öğrencilerin </a:t>
            </a:r>
            <a:r>
              <a:rPr lang="tr-TR" sz="2400" b="1" dirty="0">
                <a:solidFill>
                  <a:schemeClr val="tx1"/>
                </a:solidFill>
              </a:rPr>
              <a:t>hem ilişkilerini düzenlemelerine hem de karşılaştıkları olumsuz yaşam durumlarıyla etkili şekilde başa çıkmalarına yardımcı olacaktır.</a:t>
            </a:r>
          </a:p>
        </p:txBody>
      </p:sp>
    </p:spTree>
    <p:extLst>
      <p:ext uri="{BB962C8B-B14F-4D97-AF65-F5344CB8AC3E}">
        <p14:creationId xmlns:p14="http://schemas.microsoft.com/office/powerpoint/2010/main" val="336392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tx1"/>
                </a:solidFill>
              </a:rPr>
              <a:t>Kendini Toparlama</a:t>
            </a:r>
          </a:p>
        </p:txBody>
      </p:sp>
      <p:pic>
        <p:nvPicPr>
          <p:cNvPr id="5" name="İçerik Yer Tutucusu 4"/>
          <p:cNvPicPr>
            <a:picLocks noGrp="1" noChangeAspect="1"/>
          </p:cNvPicPr>
          <p:nvPr>
            <p:ph idx="1"/>
          </p:nvPr>
        </p:nvPicPr>
        <p:blipFill>
          <a:blip r:embed="rId2"/>
          <a:stretch>
            <a:fillRect/>
          </a:stretch>
        </p:blipFill>
        <p:spPr>
          <a:xfrm>
            <a:off x="4423698" y="2133600"/>
            <a:ext cx="5246430" cy="3778250"/>
          </a:xfrm>
          <a:prstGeom prst="rect">
            <a:avLst/>
          </a:prstGeom>
        </p:spPr>
      </p:pic>
    </p:spTree>
    <p:extLst>
      <p:ext uri="{BB962C8B-B14F-4D97-AF65-F5344CB8AC3E}">
        <p14:creationId xmlns:p14="http://schemas.microsoft.com/office/powerpoint/2010/main" val="1275457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b="1" dirty="0" smtClean="0">
                <a:solidFill>
                  <a:schemeClr val="tx1"/>
                </a:solidFill>
              </a:rPr>
              <a:t> </a:t>
            </a:r>
            <a:r>
              <a:rPr lang="tr-TR" sz="2400" b="1" dirty="0">
                <a:solidFill>
                  <a:schemeClr val="tx1"/>
                </a:solidFill>
              </a:rPr>
              <a:t>İlgi ve Destek Sağlama</a:t>
            </a:r>
            <a:r>
              <a:rPr lang="tr-TR" sz="2400" b="1" dirty="0" smtClean="0">
                <a:solidFill>
                  <a:schemeClr val="tx1"/>
                </a:solidFill>
              </a:rPr>
              <a:t>: Bu </a:t>
            </a:r>
            <a:r>
              <a:rPr lang="tr-TR" sz="2400" b="1" dirty="0">
                <a:solidFill>
                  <a:schemeClr val="tx1"/>
                </a:solidFill>
              </a:rPr>
              <a:t>strateji, mutlak olumlu saygıyı ve cesaretlendirmeyi içermektedir</a:t>
            </a:r>
            <a:r>
              <a:rPr lang="tr-TR" sz="2400" b="1" dirty="0" smtClean="0">
                <a:solidFill>
                  <a:schemeClr val="tx1"/>
                </a:solidFill>
              </a:rPr>
              <a:t>. Belli </a:t>
            </a:r>
            <a:r>
              <a:rPr lang="tr-TR" sz="2400" b="1" dirty="0">
                <a:solidFill>
                  <a:schemeClr val="tx1"/>
                </a:solidFill>
              </a:rPr>
              <a:t>bir yetişkin, bir çocuğa özel bir ilgi göstermeli ve bakım sağlayıcı, kolaylaştırıcı bir ilişki geliştirmelidir</a:t>
            </a:r>
            <a:r>
              <a:rPr lang="tr-TR" sz="2400" b="1" dirty="0" smtClean="0">
                <a:solidFill>
                  <a:schemeClr val="tx1"/>
                </a:solidFill>
              </a:rPr>
              <a:t>. Kişinin </a:t>
            </a:r>
            <a:r>
              <a:rPr lang="tr-TR" sz="2400" b="1" dirty="0">
                <a:solidFill>
                  <a:schemeClr val="tx1"/>
                </a:solidFill>
              </a:rPr>
              <a:t>destek alabileceği kişi(</a:t>
            </a:r>
            <a:r>
              <a:rPr lang="tr-TR" sz="2400" b="1" dirty="0" err="1">
                <a:solidFill>
                  <a:schemeClr val="tx1"/>
                </a:solidFill>
              </a:rPr>
              <a:t>ler</a:t>
            </a:r>
            <a:r>
              <a:rPr lang="tr-TR" sz="2400" b="1" dirty="0">
                <a:solidFill>
                  <a:schemeClr val="tx1"/>
                </a:solidFill>
              </a:rPr>
              <a:t>) olmadığı sürece, zor koşulların üstesinden gelmesi çok zordur. </a:t>
            </a:r>
          </a:p>
        </p:txBody>
      </p:sp>
    </p:spTree>
    <p:extLst>
      <p:ext uri="{BB962C8B-B14F-4D97-AF65-F5344CB8AC3E}">
        <p14:creationId xmlns:p14="http://schemas.microsoft.com/office/powerpoint/2010/main" val="252842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smtClean="0">
                <a:solidFill>
                  <a:schemeClr val="tx1"/>
                </a:solidFill>
              </a:rPr>
              <a:t>Risk altındaki veya riskli davranışı gözlenen çocuklar için okul sisteminin dışına çıkmak, hayatın daha da zorlaşması demektir.</a:t>
            </a:r>
          </a:p>
          <a:p>
            <a:r>
              <a:rPr lang="tr-TR" sz="2400" b="1" dirty="0" smtClean="0">
                <a:solidFill>
                  <a:schemeClr val="tx1"/>
                </a:solidFill>
              </a:rPr>
              <a:t>Okul içerisinde uygun davranış yöntemleri geliştirmek, risk grubundaki çocukların okul sistemi içerisinde tutulmasını sağlar.</a:t>
            </a:r>
            <a:endParaRPr lang="tr-TR" sz="2400" b="1" dirty="0">
              <a:solidFill>
                <a:schemeClr val="tx1"/>
              </a:solidFill>
            </a:endParaRPr>
          </a:p>
        </p:txBody>
      </p:sp>
    </p:spTree>
    <p:extLst>
      <p:ext uri="{BB962C8B-B14F-4D97-AF65-F5344CB8AC3E}">
        <p14:creationId xmlns:p14="http://schemas.microsoft.com/office/powerpoint/2010/main" val="3034851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2407" y="809767"/>
            <a:ext cx="8915400" cy="3777622"/>
          </a:xfrm>
        </p:spPr>
        <p:txBody>
          <a:bodyPr/>
          <a:lstStyle/>
          <a:p>
            <a:r>
              <a:rPr lang="tr-TR" sz="2400" b="1" dirty="0">
                <a:solidFill>
                  <a:schemeClr val="tx1"/>
                </a:solidFill>
              </a:rPr>
              <a:t>Kişinin destek alacağı kişiler sadece aile üyeleri değil, öğretmenleri, komşuları, arkadaşları, hatta beslediği bir hayvan da olabilir. Öğretmenler, yöneticiler, danışmanlar ve okul ortamındaki diğer kişiler, risk altındaki öğrencilere destek sağlamak için eşsiz bir konumdadırlar. </a:t>
            </a:r>
            <a:endParaRPr lang="tr-TR" sz="2400" b="1" dirty="0" smtClean="0">
              <a:solidFill>
                <a:schemeClr val="tx1"/>
              </a:solidFill>
            </a:endParaRPr>
          </a:p>
          <a:p>
            <a:endParaRPr lang="tr-TR" dirty="0"/>
          </a:p>
        </p:txBody>
      </p:sp>
      <p:pic>
        <p:nvPicPr>
          <p:cNvPr id="4" name="Resim 3"/>
          <p:cNvPicPr>
            <a:picLocks noChangeAspect="1"/>
          </p:cNvPicPr>
          <p:nvPr/>
        </p:nvPicPr>
        <p:blipFill>
          <a:blip r:embed="rId2"/>
          <a:stretch>
            <a:fillRect/>
          </a:stretch>
        </p:blipFill>
        <p:spPr>
          <a:xfrm>
            <a:off x="3745039" y="3206029"/>
            <a:ext cx="6084477" cy="2762719"/>
          </a:xfrm>
          <a:prstGeom prst="rect">
            <a:avLst/>
          </a:prstGeom>
        </p:spPr>
      </p:pic>
    </p:spTree>
    <p:extLst>
      <p:ext uri="{BB962C8B-B14F-4D97-AF65-F5344CB8AC3E}">
        <p14:creationId xmlns:p14="http://schemas.microsoft.com/office/powerpoint/2010/main" val="817815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45819" y="1025692"/>
            <a:ext cx="8915400" cy="3777622"/>
          </a:xfrm>
        </p:spPr>
        <p:txBody>
          <a:bodyPr>
            <a:normAutofit/>
          </a:bodyPr>
          <a:lstStyle/>
          <a:p>
            <a:r>
              <a:rPr lang="tr-TR" sz="2400" b="1" dirty="0" smtClean="0">
                <a:solidFill>
                  <a:schemeClr val="tx1"/>
                </a:solidFill>
              </a:rPr>
              <a:t>Yüksek </a:t>
            </a:r>
            <a:r>
              <a:rPr lang="tr-TR" sz="2400" b="1" dirty="0">
                <a:solidFill>
                  <a:schemeClr val="tx1"/>
                </a:solidFill>
              </a:rPr>
              <a:t>Beklentiler Oluşturma</a:t>
            </a:r>
            <a:r>
              <a:rPr lang="tr-TR" sz="2400" b="1" dirty="0" smtClean="0">
                <a:solidFill>
                  <a:schemeClr val="tx1"/>
                </a:solidFill>
              </a:rPr>
              <a:t>: Bu </a:t>
            </a:r>
            <a:r>
              <a:rPr lang="tr-TR" sz="2400" b="1" dirty="0">
                <a:solidFill>
                  <a:schemeClr val="tx1"/>
                </a:solidFill>
              </a:rPr>
              <a:t>strateji, öğrencilerin çabalarını ve ümitlerini belli bir amaca yöneltmelerine, akademik başarı için yüksek ama gerçekçi hedefler belirlemelerine, “yapabilirim” duygusunu geliştirmelerine, destekleyici ve yapıcı geribildirimlerle ne düzeyde olduklarını fark etmelerine yardımcı olmayı </a:t>
            </a:r>
            <a:r>
              <a:rPr lang="tr-TR" sz="2400" b="1" dirty="0" smtClean="0">
                <a:solidFill>
                  <a:schemeClr val="tx1"/>
                </a:solidFill>
              </a:rPr>
              <a:t>içermektedir.</a:t>
            </a:r>
          </a:p>
          <a:p>
            <a:endParaRPr lang="tr-TR" sz="2400" dirty="0"/>
          </a:p>
        </p:txBody>
      </p:sp>
      <p:pic>
        <p:nvPicPr>
          <p:cNvPr id="4" name="Resim 3"/>
          <p:cNvPicPr>
            <a:picLocks noChangeAspect="1"/>
          </p:cNvPicPr>
          <p:nvPr/>
        </p:nvPicPr>
        <p:blipFill>
          <a:blip r:embed="rId2"/>
          <a:stretch>
            <a:fillRect/>
          </a:stretch>
        </p:blipFill>
        <p:spPr>
          <a:xfrm>
            <a:off x="4158238" y="3695406"/>
            <a:ext cx="5290562" cy="2215816"/>
          </a:xfrm>
          <a:prstGeom prst="rect">
            <a:avLst/>
          </a:prstGeom>
        </p:spPr>
      </p:pic>
    </p:spTree>
    <p:extLst>
      <p:ext uri="{BB962C8B-B14F-4D97-AF65-F5344CB8AC3E}">
        <p14:creationId xmlns:p14="http://schemas.microsoft.com/office/powerpoint/2010/main" val="67315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43552" y="1260144"/>
            <a:ext cx="8915400" cy="3777622"/>
          </a:xfrm>
        </p:spPr>
        <p:txBody>
          <a:bodyPr>
            <a:noAutofit/>
          </a:bodyPr>
          <a:lstStyle/>
          <a:p>
            <a:pPr marL="0" indent="0">
              <a:buNone/>
            </a:pPr>
            <a:r>
              <a:rPr lang="tr-TR" sz="2400" b="1" dirty="0">
                <a:solidFill>
                  <a:schemeClr val="tx1"/>
                </a:solidFill>
              </a:rPr>
              <a:t> </a:t>
            </a:r>
            <a:r>
              <a:rPr lang="tr-TR" sz="2400" b="1" dirty="0" smtClean="0">
                <a:solidFill>
                  <a:schemeClr val="tx1"/>
                </a:solidFill>
              </a:rPr>
              <a:t>    </a:t>
            </a:r>
            <a:r>
              <a:rPr lang="tr-TR" sz="2400" b="1" dirty="0">
                <a:solidFill>
                  <a:schemeClr val="tx1"/>
                </a:solidFill>
              </a:rPr>
              <a:t>Anlamlı Katılım İçin Fırsatlar Sunma</a:t>
            </a:r>
            <a:r>
              <a:rPr lang="tr-TR" sz="2400" b="1" dirty="0" smtClean="0">
                <a:solidFill>
                  <a:schemeClr val="tx1"/>
                </a:solidFill>
              </a:rPr>
              <a:t>:</a:t>
            </a:r>
          </a:p>
          <a:p>
            <a:pPr marL="0" indent="0">
              <a:buNone/>
            </a:pPr>
            <a:r>
              <a:rPr lang="tr-TR" sz="2400" b="1" dirty="0" smtClean="0">
                <a:solidFill>
                  <a:schemeClr val="tx1"/>
                </a:solidFill>
              </a:rPr>
              <a:t>     Bu </a:t>
            </a:r>
            <a:r>
              <a:rPr lang="tr-TR" sz="2400" b="1" dirty="0">
                <a:solidFill>
                  <a:schemeClr val="tx1"/>
                </a:solidFill>
              </a:rPr>
              <a:t>strateji, öğrencilere, ailelerine, okul personeline problem çözme, karar </a:t>
            </a:r>
            <a:r>
              <a:rPr lang="tr-TR" sz="2400" b="1" dirty="0" smtClean="0">
                <a:solidFill>
                  <a:schemeClr val="tx1"/>
                </a:solidFill>
              </a:rPr>
              <a:t>       verme</a:t>
            </a:r>
            <a:r>
              <a:rPr lang="tr-TR" sz="2400" b="1" dirty="0">
                <a:solidFill>
                  <a:schemeClr val="tx1"/>
                </a:solidFill>
              </a:rPr>
              <a:t>, planlama, amaç belirleme, yardım etme için fırsatlar sunmayı içerir. </a:t>
            </a:r>
          </a:p>
          <a:p>
            <a:r>
              <a:rPr lang="tr-TR" sz="2400" b="1" dirty="0">
                <a:solidFill>
                  <a:schemeClr val="tx1"/>
                </a:solidFill>
              </a:rPr>
              <a:t>Sınıf problemlerini çözmek için sınıf toplantılarının düzenlenmesinin, öğrencilerin yaptıkları çalışmaların öğrencilerle birlikte değerlendirilmesinin, sınıf kurallarının öğrencilerle birlikte oluşturulmasının ve öğrencilerin okul arkadaşlarına ihtiyaç duydukları konularda yardım etmelerine ortam sağlamanın önemli olduğunu vurgulamaktadır.</a:t>
            </a:r>
          </a:p>
        </p:txBody>
      </p:sp>
    </p:spTree>
    <p:extLst>
      <p:ext uri="{BB962C8B-B14F-4D97-AF65-F5344CB8AC3E}">
        <p14:creationId xmlns:p14="http://schemas.microsoft.com/office/powerpoint/2010/main" val="4055121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a:solidFill>
                  <a:schemeClr val="tx1"/>
                </a:solidFill>
              </a:rPr>
              <a:t>Bu </a:t>
            </a:r>
            <a:r>
              <a:rPr lang="tr-TR" sz="2400" b="1" dirty="0" smtClean="0">
                <a:solidFill>
                  <a:schemeClr val="tx1"/>
                </a:solidFill>
              </a:rPr>
              <a:t>stratejileri </a:t>
            </a:r>
            <a:r>
              <a:rPr lang="tr-TR" sz="2400" b="1" dirty="0">
                <a:solidFill>
                  <a:schemeClr val="tx1"/>
                </a:solidFill>
              </a:rPr>
              <a:t>kullanma; olumlu benlik algısını, okula bağlanmayı, kurallara inanmayı ve akademik başarıyı artırmakta, okulda sergilenen şiddet davranışını azaltmaktadır. </a:t>
            </a:r>
          </a:p>
        </p:txBody>
      </p:sp>
    </p:spTree>
    <p:extLst>
      <p:ext uri="{BB962C8B-B14F-4D97-AF65-F5344CB8AC3E}">
        <p14:creationId xmlns:p14="http://schemas.microsoft.com/office/powerpoint/2010/main" val="410686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tx1"/>
                </a:solidFill>
              </a:rPr>
              <a:t>Sonuç</a:t>
            </a:r>
          </a:p>
        </p:txBody>
      </p:sp>
      <p:sp>
        <p:nvSpPr>
          <p:cNvPr id="3" name="İçerik Yer Tutucusu 2"/>
          <p:cNvSpPr>
            <a:spLocks noGrp="1"/>
          </p:cNvSpPr>
          <p:nvPr>
            <p:ph idx="1"/>
          </p:nvPr>
        </p:nvSpPr>
        <p:spPr/>
        <p:txBody>
          <a:bodyPr>
            <a:normAutofit/>
          </a:bodyPr>
          <a:lstStyle/>
          <a:p>
            <a:r>
              <a:rPr lang="tr-TR" sz="2400" b="1" dirty="0">
                <a:solidFill>
                  <a:schemeClr val="tx1"/>
                </a:solidFill>
              </a:rPr>
              <a:t>Koruyucu faktörlerle problem davranışlar arasında negatif yönde bir ilişki olduğu görülürken, risk faktörleri ile problem davranışlar arasında pozitif yönde bir ilişki olduğu belirlenmiştir.</a:t>
            </a:r>
          </a:p>
        </p:txBody>
      </p:sp>
    </p:spTree>
    <p:extLst>
      <p:ext uri="{BB962C8B-B14F-4D97-AF65-F5344CB8AC3E}">
        <p14:creationId xmlns:p14="http://schemas.microsoft.com/office/powerpoint/2010/main" val="2645220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2400" b="1" dirty="0">
                <a:solidFill>
                  <a:schemeClr val="tx1"/>
                </a:solidFill>
              </a:rPr>
              <a:t>Problem davranışlar ile ilgili risk faktörlerinin azaltılmasında ve </a:t>
            </a:r>
            <a:r>
              <a:rPr lang="tr-TR" sz="2400" b="1" dirty="0" smtClean="0">
                <a:solidFill>
                  <a:schemeClr val="tx1"/>
                </a:solidFill>
              </a:rPr>
              <a:t>koruyucu faktörlerin </a:t>
            </a:r>
            <a:r>
              <a:rPr lang="tr-TR" sz="2400" b="1" dirty="0">
                <a:solidFill>
                  <a:schemeClr val="tx1"/>
                </a:solidFill>
              </a:rPr>
              <a:t>güçlendirilmesinde okulların oldukça önemli bir yere </a:t>
            </a:r>
            <a:r>
              <a:rPr lang="tr-TR" sz="2400" b="1" dirty="0" smtClean="0">
                <a:solidFill>
                  <a:schemeClr val="tx1"/>
                </a:solidFill>
              </a:rPr>
              <a:t>sahip olduğuna inanılmaktadır.</a:t>
            </a:r>
          </a:p>
          <a:p>
            <a:r>
              <a:rPr lang="tr-TR" sz="2400" b="1" dirty="0" smtClean="0">
                <a:solidFill>
                  <a:schemeClr val="tx1"/>
                </a:solidFill>
              </a:rPr>
              <a:t>Bu </a:t>
            </a:r>
            <a:r>
              <a:rPr lang="tr-TR" sz="2400" b="1" dirty="0">
                <a:solidFill>
                  <a:schemeClr val="tx1"/>
                </a:solidFill>
              </a:rPr>
              <a:t>nedenle de okullarda öğrencilerin öz yeterliklerinin, problem çözme, karar verme ve sosyal becerilerinin geliştirilmesi gibi etkinlikleri kapsayacak şekilde kişisel rehberlik hizmetlerine ağırlık verilmesinin; önleyici çalışmaların </a:t>
            </a:r>
            <a:r>
              <a:rPr lang="tr-TR" sz="2400" b="1" dirty="0" smtClean="0">
                <a:solidFill>
                  <a:schemeClr val="tx1"/>
                </a:solidFill>
              </a:rPr>
              <a:t>temel eğitim </a:t>
            </a:r>
            <a:r>
              <a:rPr lang="tr-TR" sz="2400" b="1" dirty="0">
                <a:solidFill>
                  <a:schemeClr val="tx1"/>
                </a:solidFill>
              </a:rPr>
              <a:t>dönemi ile birlikte başlatılmasının önemli olduğu düşünülmektedir.</a:t>
            </a:r>
          </a:p>
        </p:txBody>
      </p:sp>
    </p:spTree>
    <p:extLst>
      <p:ext uri="{BB962C8B-B14F-4D97-AF65-F5344CB8AC3E}">
        <p14:creationId xmlns:p14="http://schemas.microsoft.com/office/powerpoint/2010/main" val="277624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a:solidFill>
                  <a:schemeClr val="tx1"/>
                </a:solidFill>
              </a:rPr>
              <a:t>Okulların yapıları, beklentileri, politikaları ya da prosedürleri öğrencilerin karşılaşabilecekleri riskleri artırmamalıdır.</a:t>
            </a:r>
          </a:p>
          <a:p>
            <a:r>
              <a:rPr lang="tr-TR" sz="2400" b="1" dirty="0">
                <a:solidFill>
                  <a:schemeClr val="tx1"/>
                </a:solidFill>
              </a:rPr>
              <a:t>Okullar, sosyal ve akademik becerileri geliştirmeli, böylece öğrencilerin bağımsızlık ve başarı deneyimleri yaşamasını sağlamalıdır.</a:t>
            </a:r>
          </a:p>
          <a:p>
            <a:r>
              <a:rPr lang="tr-TR" sz="2400" b="1" dirty="0">
                <a:solidFill>
                  <a:schemeClr val="tx1"/>
                </a:solidFill>
              </a:rPr>
              <a:t>Okullar, öğrencilere okulda ve toplumda anlamlı katılımda bulunma ve sorumluluk alma fırsatları sunmalıdır.</a:t>
            </a:r>
          </a:p>
        </p:txBody>
      </p:sp>
    </p:spTree>
    <p:extLst>
      <p:ext uri="{BB962C8B-B14F-4D97-AF65-F5344CB8AC3E}">
        <p14:creationId xmlns:p14="http://schemas.microsoft.com/office/powerpoint/2010/main" val="98973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a:solidFill>
                  <a:schemeClr val="tx1"/>
                </a:solidFill>
              </a:rPr>
              <a:t>Ergenlerin kural dışı davranışları; ailenin problem çözme, iletişim, rol dağılımı, duygusal tepki verebilme, ilgi gösterme, davranış kontrolü ve genel işlevleri, ergenin yaşam kalitesini etkilediği için okullarda aile eğitimlerine önem verilmelidir</a:t>
            </a:r>
          </a:p>
        </p:txBody>
      </p:sp>
    </p:spTree>
    <p:extLst>
      <p:ext uri="{BB962C8B-B14F-4D97-AF65-F5344CB8AC3E}">
        <p14:creationId xmlns:p14="http://schemas.microsoft.com/office/powerpoint/2010/main" val="3814677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a:solidFill>
                  <a:schemeClr val="tx1"/>
                </a:solidFill>
              </a:rPr>
              <a:t>Öğrencilerin okulda yeterli destek alamamaları, diğer öğrencilerle eşit koşullara sahip olduklarını hissetmemeleri, öğretmenlerini anlayışsız, sevgiden uzak ve güvenilmez olarak algılamaları ve öğretmenlerine yaklaşmamaları, gencin gelişimine bir anlamda ket vurmaktadır.</a:t>
            </a:r>
          </a:p>
        </p:txBody>
      </p:sp>
    </p:spTree>
    <p:extLst>
      <p:ext uri="{BB962C8B-B14F-4D97-AF65-F5344CB8AC3E}">
        <p14:creationId xmlns:p14="http://schemas.microsoft.com/office/powerpoint/2010/main" val="4018987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9863" y="1165675"/>
            <a:ext cx="4326339" cy="4326339"/>
          </a:xfrm>
        </p:spPr>
      </p:pic>
    </p:spTree>
    <p:extLst>
      <p:ext uri="{BB962C8B-B14F-4D97-AF65-F5344CB8AC3E}">
        <p14:creationId xmlns:p14="http://schemas.microsoft.com/office/powerpoint/2010/main" val="2014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tx1"/>
                </a:solidFill>
              </a:rPr>
              <a:t>Kuraldışı/ Problemli davranış nedir?</a:t>
            </a:r>
            <a:endParaRPr lang="tr-TR" b="1" dirty="0">
              <a:solidFill>
                <a:schemeClr val="tx1"/>
              </a:solidFill>
            </a:endParaRPr>
          </a:p>
        </p:txBody>
      </p:sp>
      <p:pic>
        <p:nvPicPr>
          <p:cNvPr id="4" name="İçerik Yer Tutucusu 3"/>
          <p:cNvPicPr>
            <a:picLocks noGrp="1" noChangeAspect="1"/>
          </p:cNvPicPr>
          <p:nvPr>
            <p:ph idx="1"/>
          </p:nvPr>
        </p:nvPicPr>
        <p:blipFill>
          <a:blip r:embed="rId3"/>
          <a:stretch>
            <a:fillRect/>
          </a:stretch>
        </p:blipFill>
        <p:spPr>
          <a:xfrm>
            <a:off x="5198389" y="1905000"/>
            <a:ext cx="3700757" cy="3699956"/>
          </a:xfrm>
          <a:prstGeom prst="rect">
            <a:avLst/>
          </a:prstGeom>
        </p:spPr>
      </p:pic>
    </p:spTree>
    <p:extLst>
      <p:ext uri="{BB962C8B-B14F-4D97-AF65-F5344CB8AC3E}">
        <p14:creationId xmlns:p14="http://schemas.microsoft.com/office/powerpoint/2010/main" val="1676231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a:solidFill>
                  <a:schemeClr val="tx1"/>
                </a:solidFill>
              </a:rPr>
              <a:t>Ö</a:t>
            </a:r>
            <a:r>
              <a:rPr lang="tr-TR" sz="2400" b="1" dirty="0" smtClean="0">
                <a:solidFill>
                  <a:schemeClr val="tx1"/>
                </a:solidFill>
              </a:rPr>
              <a:t>ğretmenlerden </a:t>
            </a:r>
            <a:r>
              <a:rPr lang="tr-TR" sz="2400" b="1" dirty="0">
                <a:solidFill>
                  <a:schemeClr val="tx1"/>
                </a:solidFill>
              </a:rPr>
              <a:t>yeteri kadar sosyal destek algıladıklarını belirten ergenlerin sigara, alkol ve uyuşturucu madde kullanım ve anti-sosyal davranış oranlarının daha az olduğu </a:t>
            </a:r>
            <a:r>
              <a:rPr lang="tr-TR" sz="2400" b="1" dirty="0" smtClean="0">
                <a:solidFill>
                  <a:schemeClr val="tx1"/>
                </a:solidFill>
              </a:rPr>
              <a:t>görülmektedir.</a:t>
            </a:r>
          </a:p>
          <a:p>
            <a:r>
              <a:rPr lang="tr-TR" sz="2400" b="1" dirty="0" smtClean="0">
                <a:solidFill>
                  <a:schemeClr val="tx1"/>
                </a:solidFill>
              </a:rPr>
              <a:t>Yine benzer </a:t>
            </a:r>
            <a:r>
              <a:rPr lang="tr-TR" sz="2400" b="1" dirty="0">
                <a:solidFill>
                  <a:schemeClr val="tx1"/>
                </a:solidFill>
              </a:rPr>
              <a:t>şekilde öğretmenlerin, akademik başarılarına değer verdiklerini belirten ergenlerde sigara, alkol ve uyuşturucu madde kullanım oranlarının, anti-sosyal davranış oranlarının azaldığı görülmektedir. </a:t>
            </a:r>
          </a:p>
        </p:txBody>
      </p:sp>
    </p:spTree>
    <p:extLst>
      <p:ext uri="{BB962C8B-B14F-4D97-AF65-F5344CB8AC3E}">
        <p14:creationId xmlns:p14="http://schemas.microsoft.com/office/powerpoint/2010/main" val="2367136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ZOR/RİSKLİ DAVRANIŞ GÖSTEREN ÇOCUKLARA YAKLAŞIMIN TEMELLERİ</a:t>
            </a:r>
            <a:endParaRPr lang="tr-TR" b="1" dirty="0"/>
          </a:p>
        </p:txBody>
      </p:sp>
      <p:sp>
        <p:nvSpPr>
          <p:cNvPr id="3" name="İçerik Yer Tutucusu 2"/>
          <p:cNvSpPr>
            <a:spLocks noGrp="1"/>
          </p:cNvSpPr>
          <p:nvPr>
            <p:ph idx="1"/>
          </p:nvPr>
        </p:nvSpPr>
        <p:spPr>
          <a:xfrm>
            <a:off x="2589212" y="1905000"/>
            <a:ext cx="8915400" cy="3777622"/>
          </a:xfrm>
        </p:spPr>
        <p:txBody>
          <a:bodyPr>
            <a:noAutofit/>
          </a:bodyPr>
          <a:lstStyle/>
          <a:p>
            <a:r>
              <a:rPr lang="tr-TR" sz="2400" b="1" dirty="0" smtClean="0">
                <a:solidFill>
                  <a:schemeClr val="tx1"/>
                </a:solidFill>
              </a:rPr>
              <a:t>Kişiliğine saygı gösterin,</a:t>
            </a:r>
          </a:p>
          <a:p>
            <a:r>
              <a:rPr lang="tr-TR" sz="2400" b="1" dirty="0" smtClean="0">
                <a:solidFill>
                  <a:schemeClr val="tx1"/>
                </a:solidFill>
              </a:rPr>
              <a:t>Dinleyin,</a:t>
            </a:r>
          </a:p>
          <a:p>
            <a:r>
              <a:rPr lang="tr-TR" sz="2400" b="1" dirty="0" smtClean="0">
                <a:solidFill>
                  <a:schemeClr val="tx1"/>
                </a:solidFill>
              </a:rPr>
              <a:t>Tuzaklarına düşmeyin: Sizi sinirlendirmek isteyebilirler,</a:t>
            </a:r>
          </a:p>
          <a:p>
            <a:r>
              <a:rPr lang="tr-TR" sz="2400" b="1" dirty="0" smtClean="0">
                <a:solidFill>
                  <a:schemeClr val="tx1"/>
                </a:solidFill>
              </a:rPr>
              <a:t>İstikrarlı olun,</a:t>
            </a:r>
          </a:p>
          <a:p>
            <a:r>
              <a:rPr lang="tr-TR" sz="2400" b="1" dirty="0" smtClean="0">
                <a:solidFill>
                  <a:schemeClr val="tx1"/>
                </a:solidFill>
              </a:rPr>
              <a:t>Sürekli ve sabırlı olun,</a:t>
            </a:r>
          </a:p>
          <a:p>
            <a:r>
              <a:rPr lang="tr-TR" sz="2400" b="1" dirty="0" smtClean="0">
                <a:solidFill>
                  <a:schemeClr val="tx1"/>
                </a:solidFill>
              </a:rPr>
              <a:t>Kötü davranışlar yerine iyi davranışlar üstüne konsantre olun,</a:t>
            </a:r>
          </a:p>
          <a:p>
            <a:r>
              <a:rPr lang="tr-TR" sz="2400" b="1" dirty="0" smtClean="0">
                <a:solidFill>
                  <a:schemeClr val="tx1"/>
                </a:solidFill>
              </a:rPr>
              <a:t>Onu değil, davranışlarını eleştirin,</a:t>
            </a:r>
          </a:p>
          <a:p>
            <a:r>
              <a:rPr lang="tr-TR" sz="2400" b="1" dirty="0" smtClean="0">
                <a:solidFill>
                  <a:schemeClr val="tx1"/>
                </a:solidFill>
              </a:rPr>
              <a:t>Tutarlı davranın,</a:t>
            </a:r>
          </a:p>
          <a:p>
            <a:r>
              <a:rPr lang="tr-TR" sz="2400" b="1" dirty="0" smtClean="0">
                <a:solidFill>
                  <a:schemeClr val="tx1"/>
                </a:solidFill>
              </a:rPr>
              <a:t>Olumlu tarzda konuşun</a:t>
            </a:r>
            <a:endParaRPr lang="tr-TR" sz="2400" b="1" dirty="0">
              <a:solidFill>
                <a:schemeClr val="tx1"/>
              </a:solidFill>
            </a:endParaRPr>
          </a:p>
        </p:txBody>
      </p:sp>
    </p:spTree>
    <p:extLst>
      <p:ext uri="{BB962C8B-B14F-4D97-AF65-F5344CB8AC3E}">
        <p14:creationId xmlns:p14="http://schemas.microsoft.com/office/powerpoint/2010/main" val="2217700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smtClean="0">
                <a:solidFill>
                  <a:schemeClr val="tx1"/>
                </a:solidFill>
              </a:rPr>
              <a:t>Cesaretlendirin,</a:t>
            </a:r>
          </a:p>
          <a:p>
            <a:r>
              <a:rPr lang="tr-TR" sz="2400" b="1" dirty="0" smtClean="0">
                <a:solidFill>
                  <a:schemeClr val="tx1"/>
                </a:solidFill>
              </a:rPr>
              <a:t>Tartışmaktan kaçının,</a:t>
            </a:r>
          </a:p>
          <a:p>
            <a:r>
              <a:rPr lang="tr-TR" sz="2400" b="1" dirty="0" smtClean="0">
                <a:solidFill>
                  <a:schemeClr val="tx1"/>
                </a:solidFill>
              </a:rPr>
              <a:t>Çözüm odaklı olun,</a:t>
            </a:r>
          </a:p>
          <a:p>
            <a:r>
              <a:rPr lang="tr-TR" sz="2400" b="1" dirty="0" smtClean="0">
                <a:solidFill>
                  <a:schemeClr val="tx1"/>
                </a:solidFill>
              </a:rPr>
              <a:t>Her yaşanandan bir ders çıkarın</a:t>
            </a:r>
            <a:endParaRPr lang="tr-TR" sz="2400" b="1" dirty="0">
              <a:solidFill>
                <a:schemeClr val="tx1"/>
              </a:solidFill>
            </a:endParaRPr>
          </a:p>
        </p:txBody>
      </p:sp>
    </p:spTree>
    <p:extLst>
      <p:ext uri="{BB962C8B-B14F-4D97-AF65-F5344CB8AC3E}">
        <p14:creationId xmlns:p14="http://schemas.microsoft.com/office/powerpoint/2010/main" val="1099001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3600" b="1" dirty="0" smtClean="0">
                <a:solidFill>
                  <a:schemeClr val="tx1"/>
                </a:solidFill>
              </a:rPr>
              <a:t>Dinlediğiniz </a:t>
            </a:r>
            <a:r>
              <a:rPr lang="tr-TR" sz="3600" b="1" dirty="0">
                <a:solidFill>
                  <a:schemeClr val="tx1"/>
                </a:solidFill>
              </a:rPr>
              <a:t>İ</a:t>
            </a:r>
            <a:r>
              <a:rPr lang="tr-TR" sz="3600" b="1" dirty="0" smtClean="0">
                <a:solidFill>
                  <a:schemeClr val="tx1"/>
                </a:solidFill>
              </a:rPr>
              <a:t>çin Teşekkürler </a:t>
            </a:r>
            <a:r>
              <a:rPr lang="tr-TR" sz="3600" b="1" dirty="0" smtClean="0">
                <a:solidFill>
                  <a:schemeClr val="tx1"/>
                </a:solidFill>
                <a:sym typeface="Wingdings" panose="05000000000000000000" pitchFamily="2" charset="2"/>
              </a:rPr>
              <a:t></a:t>
            </a:r>
          </a:p>
          <a:p>
            <a:pPr algn="ctr"/>
            <a:endParaRPr lang="tr-TR" sz="3600" dirty="0">
              <a:solidFill>
                <a:schemeClr val="tx1"/>
              </a:solidFill>
              <a:sym typeface="Wingdings" panose="05000000000000000000" pitchFamily="2" charset="2"/>
            </a:endParaRPr>
          </a:p>
          <a:p>
            <a:pPr marL="0" indent="0" algn="ctr">
              <a:buNone/>
            </a:pPr>
            <a:r>
              <a:rPr lang="tr-TR" sz="4400" b="1" dirty="0" smtClean="0">
                <a:solidFill>
                  <a:schemeClr val="tx1"/>
                </a:solidFill>
                <a:sym typeface="Wingdings" panose="05000000000000000000" pitchFamily="2" charset="2"/>
              </a:rPr>
              <a:t>ÖDEMİŞ REHBERLİK VE ARAŞTIRMA MERKEZİ</a:t>
            </a:r>
            <a:endParaRPr lang="tr-TR" sz="4400" b="1" dirty="0">
              <a:solidFill>
                <a:schemeClr val="tx1"/>
              </a:solidFill>
            </a:endParaRPr>
          </a:p>
        </p:txBody>
      </p:sp>
    </p:spTree>
    <p:extLst>
      <p:ext uri="{BB962C8B-B14F-4D97-AF65-F5344CB8AC3E}">
        <p14:creationId xmlns:p14="http://schemas.microsoft.com/office/powerpoint/2010/main" val="401164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26504" y="773723"/>
            <a:ext cx="8915400" cy="3777622"/>
          </a:xfrm>
        </p:spPr>
        <p:txBody>
          <a:bodyPr>
            <a:normAutofit/>
          </a:bodyPr>
          <a:lstStyle/>
          <a:p>
            <a:r>
              <a:rPr lang="tr-TR" sz="2400" b="1" dirty="0" smtClean="0">
                <a:solidFill>
                  <a:schemeClr val="tx1"/>
                </a:solidFill>
              </a:rPr>
              <a:t>Yasal ve sosyal normlara aykırı olan baskın olan kültür tarafından onaylanmayan, otoriteye karşı olan, toplumsal yapı içerisinde problem olarak tanımlanan davranışlardır. </a:t>
            </a:r>
          </a:p>
          <a:p>
            <a:r>
              <a:rPr lang="tr-TR" sz="2400" b="1" dirty="0" smtClean="0">
                <a:solidFill>
                  <a:schemeClr val="tx1"/>
                </a:solidFill>
              </a:rPr>
              <a:t>Kuraldışı davranışları açıklayan kuramların literatürde biyolojik yaklaşımlar; sosyolojik yaklaşımlar ve psikolojik yaklaşımlar şeklinde sınıflandırıldığı görülmektedir.</a:t>
            </a:r>
            <a:endParaRPr lang="tr-TR" sz="2400" b="1" dirty="0">
              <a:solidFill>
                <a:schemeClr val="tx1"/>
              </a:solidFill>
            </a:endParaRPr>
          </a:p>
        </p:txBody>
      </p:sp>
      <p:pic>
        <p:nvPicPr>
          <p:cNvPr id="4" name="Resim 3"/>
          <p:cNvPicPr>
            <a:picLocks noChangeAspect="1"/>
          </p:cNvPicPr>
          <p:nvPr/>
        </p:nvPicPr>
        <p:blipFill>
          <a:blip r:embed="rId2"/>
          <a:stretch>
            <a:fillRect/>
          </a:stretch>
        </p:blipFill>
        <p:spPr>
          <a:xfrm>
            <a:off x="4473655" y="2920565"/>
            <a:ext cx="4021098" cy="3679527"/>
          </a:xfrm>
          <a:prstGeom prst="rect">
            <a:avLst/>
          </a:prstGeom>
        </p:spPr>
      </p:pic>
    </p:spTree>
    <p:extLst>
      <p:ext uri="{BB962C8B-B14F-4D97-AF65-F5344CB8AC3E}">
        <p14:creationId xmlns:p14="http://schemas.microsoft.com/office/powerpoint/2010/main" val="31435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err="1" smtClean="0">
                <a:solidFill>
                  <a:schemeClr val="tx1"/>
                </a:solidFill>
              </a:rPr>
              <a:t>Hirschi</a:t>
            </a:r>
            <a:r>
              <a:rPr lang="tr-TR" sz="2400" b="1" dirty="0" smtClean="0">
                <a:solidFill>
                  <a:schemeClr val="tx1"/>
                </a:solidFill>
              </a:rPr>
              <a:t> (1969) tarafından geliştirilen «Kontrol Teorisi ve Sosyal Gelişim Kuramı» kuraldışı davranışları sosyolojik </a:t>
            </a:r>
            <a:r>
              <a:rPr lang="tr-TR" sz="2400" b="1" dirty="0">
                <a:solidFill>
                  <a:schemeClr val="tx1"/>
                </a:solidFill>
              </a:rPr>
              <a:t>boyutla açıklamaya yarayan </a:t>
            </a:r>
            <a:r>
              <a:rPr lang="tr-TR" sz="2400" b="1" dirty="0" smtClean="0">
                <a:solidFill>
                  <a:schemeClr val="tx1"/>
                </a:solidFill>
              </a:rPr>
              <a:t>yaklaşımlardandır.</a:t>
            </a:r>
          </a:p>
          <a:p>
            <a:r>
              <a:rPr lang="tr-TR" sz="2400" b="1" dirty="0" smtClean="0">
                <a:solidFill>
                  <a:schemeClr val="tx1"/>
                </a:solidFill>
              </a:rPr>
              <a:t>Kuram</a:t>
            </a:r>
            <a:r>
              <a:rPr lang="tr-TR" sz="2400" b="1" dirty="0">
                <a:solidFill>
                  <a:schemeClr val="tx1"/>
                </a:solidFill>
              </a:rPr>
              <a:t>, suçlu davranışı bireyin toplumla kurduğu bağlara dayanarak açıklamaktadır. Bu bağlar zayıfladığında, sosyal kontroller olmadığında genç, suçlu etkinliklerde bulunma girişimlerinde serbest kalır</a:t>
            </a:r>
            <a:r>
              <a:rPr lang="tr-TR" sz="2400" b="1" dirty="0" smtClean="0">
                <a:solidFill>
                  <a:schemeClr val="tx1"/>
                </a:solidFill>
              </a:rPr>
              <a:t>. Yani </a:t>
            </a:r>
            <a:r>
              <a:rPr lang="tr-TR" sz="2400" b="1" dirty="0">
                <a:solidFill>
                  <a:schemeClr val="tx1"/>
                </a:solidFill>
              </a:rPr>
              <a:t>sosyal </a:t>
            </a:r>
            <a:r>
              <a:rPr lang="tr-TR" sz="2400" b="1" dirty="0" smtClean="0">
                <a:solidFill>
                  <a:schemeClr val="tx1"/>
                </a:solidFill>
              </a:rPr>
              <a:t>kontroller yasa </a:t>
            </a:r>
            <a:r>
              <a:rPr lang="tr-TR" sz="2400" b="1" dirty="0">
                <a:solidFill>
                  <a:schemeClr val="tx1"/>
                </a:solidFill>
              </a:rPr>
              <a:t>ve düzeni sağlar</a:t>
            </a:r>
            <a:r>
              <a:rPr lang="tr-TR" sz="2400" b="1" dirty="0" smtClean="0">
                <a:solidFill>
                  <a:schemeClr val="tx1"/>
                </a:solidFill>
              </a:rPr>
              <a:t>; toplumla </a:t>
            </a:r>
            <a:r>
              <a:rPr lang="tr-TR" sz="2400" b="1" dirty="0">
                <a:solidFill>
                  <a:schemeClr val="tx1"/>
                </a:solidFill>
              </a:rPr>
              <a:t>bağları zayıf olan </a:t>
            </a:r>
            <a:r>
              <a:rPr lang="tr-TR" sz="2400" b="1" dirty="0" smtClean="0">
                <a:solidFill>
                  <a:schemeClr val="tx1"/>
                </a:solidFill>
              </a:rPr>
              <a:t>suçlular ise </a:t>
            </a:r>
            <a:r>
              <a:rPr lang="tr-TR" sz="2400" b="1" dirty="0">
                <a:solidFill>
                  <a:schemeClr val="tx1"/>
                </a:solidFill>
              </a:rPr>
              <a:t>bu ahlaki değerlere karşı koyar.</a:t>
            </a:r>
          </a:p>
        </p:txBody>
      </p:sp>
    </p:spTree>
    <p:extLst>
      <p:ext uri="{BB962C8B-B14F-4D97-AF65-F5344CB8AC3E}">
        <p14:creationId xmlns:p14="http://schemas.microsoft.com/office/powerpoint/2010/main" val="113810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err="1">
                <a:solidFill>
                  <a:schemeClr val="tx1"/>
                </a:solidFill>
              </a:rPr>
              <a:t>Jessor</a:t>
            </a:r>
            <a:r>
              <a:rPr lang="tr-TR" sz="2400" b="1" dirty="0">
                <a:solidFill>
                  <a:schemeClr val="tx1"/>
                </a:solidFill>
              </a:rPr>
              <a:t> (1991) tarafından geliştirilen Problem Davranış Teorisi </a:t>
            </a:r>
            <a:r>
              <a:rPr lang="tr-TR" sz="2400" b="1" dirty="0" err="1">
                <a:solidFill>
                  <a:schemeClr val="tx1"/>
                </a:solidFill>
              </a:rPr>
              <a:t>psiko</a:t>
            </a:r>
            <a:r>
              <a:rPr lang="tr-TR" sz="2400" b="1" dirty="0">
                <a:solidFill>
                  <a:schemeClr val="tx1"/>
                </a:solidFill>
              </a:rPr>
              <a:t>-sosyal temelli yaklaşımlar arasındadır. Problem Davranış Teorisi, problem davranışların nedenlerini şu üç sistem ile açıklamaktadır: Kişilik sistemi, algılanan sosyal çevre ve davranış sistemi. Kuramsal olarak başarı ve gelecekle ilgili beklentilerin düşük olması problem davranışlara olan yatkınlığı göstermektedir. </a:t>
            </a:r>
          </a:p>
        </p:txBody>
      </p:sp>
    </p:spTree>
    <p:extLst>
      <p:ext uri="{BB962C8B-B14F-4D97-AF65-F5344CB8AC3E}">
        <p14:creationId xmlns:p14="http://schemas.microsoft.com/office/powerpoint/2010/main" val="165095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tx1"/>
                </a:solidFill>
              </a:rPr>
              <a:t>Ergenlik Dönemi ile İlişkisi</a:t>
            </a:r>
            <a:endParaRPr lang="tr-TR" b="1" dirty="0">
              <a:solidFill>
                <a:schemeClr val="tx1"/>
              </a:solidFill>
            </a:endParaRPr>
          </a:p>
        </p:txBody>
      </p:sp>
      <p:pic>
        <p:nvPicPr>
          <p:cNvPr id="4" name="İçerik Yer Tutucusu 3"/>
          <p:cNvPicPr>
            <a:picLocks noGrp="1" noChangeAspect="1"/>
          </p:cNvPicPr>
          <p:nvPr>
            <p:ph idx="1"/>
          </p:nvPr>
        </p:nvPicPr>
        <p:blipFill>
          <a:blip r:embed="rId2"/>
          <a:stretch>
            <a:fillRect/>
          </a:stretch>
        </p:blipFill>
        <p:spPr>
          <a:xfrm>
            <a:off x="4215431" y="2133600"/>
            <a:ext cx="5662964" cy="3778250"/>
          </a:xfrm>
          <a:prstGeom prst="rect">
            <a:avLst/>
          </a:prstGeom>
        </p:spPr>
      </p:pic>
    </p:spTree>
    <p:extLst>
      <p:ext uri="{BB962C8B-B14F-4D97-AF65-F5344CB8AC3E}">
        <p14:creationId xmlns:p14="http://schemas.microsoft.com/office/powerpoint/2010/main" val="3996552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48269" y="878006"/>
            <a:ext cx="8915400" cy="3777622"/>
          </a:xfrm>
        </p:spPr>
        <p:txBody>
          <a:bodyPr>
            <a:noAutofit/>
          </a:bodyPr>
          <a:lstStyle/>
          <a:p>
            <a:r>
              <a:rPr lang="tr-TR" sz="2400" b="1" dirty="0">
                <a:solidFill>
                  <a:schemeClr val="tx1"/>
                </a:solidFill>
              </a:rPr>
              <a:t>Ergenlerde görülen riskli davranışların en önemli sonuçlarından biri</a:t>
            </a:r>
            <a:r>
              <a:rPr lang="tr-TR" sz="2400" b="1" dirty="0" smtClean="0">
                <a:solidFill>
                  <a:schemeClr val="tx1"/>
                </a:solidFill>
              </a:rPr>
              <a:t>, büyük </a:t>
            </a:r>
            <a:r>
              <a:rPr lang="tr-TR" sz="2400" b="1" dirty="0">
                <a:solidFill>
                  <a:schemeClr val="tx1"/>
                </a:solidFill>
              </a:rPr>
              <a:t>ölçüde gençlikte ve yetişkinlikte ölüme, hastalığa, engele, sosyal </a:t>
            </a:r>
            <a:r>
              <a:rPr lang="tr-TR" sz="2400" b="1" dirty="0" smtClean="0">
                <a:solidFill>
                  <a:schemeClr val="tx1"/>
                </a:solidFill>
              </a:rPr>
              <a:t>ve psikolojik </a:t>
            </a:r>
            <a:r>
              <a:rPr lang="tr-TR" sz="2400" b="1" dirty="0">
                <a:solidFill>
                  <a:schemeClr val="tx1"/>
                </a:solidFill>
              </a:rPr>
              <a:t>problemlere neden olmasıdır</a:t>
            </a:r>
            <a:r>
              <a:rPr lang="tr-TR" sz="2400" b="1" dirty="0" smtClean="0">
                <a:solidFill>
                  <a:schemeClr val="tx1"/>
                </a:solidFill>
              </a:rPr>
              <a:t>.</a:t>
            </a:r>
          </a:p>
          <a:p>
            <a:r>
              <a:rPr lang="tr-TR" sz="2400" b="1" dirty="0">
                <a:solidFill>
                  <a:schemeClr val="tx1"/>
                </a:solidFill>
              </a:rPr>
              <a:t>Riskli ve kuraldışı davranışları gösterme eğiliminin, ergenlik dönemde arttığı gözlenmektedir</a:t>
            </a:r>
            <a:r>
              <a:rPr lang="tr-TR" sz="2400" b="1" dirty="0" smtClean="0">
                <a:solidFill>
                  <a:schemeClr val="tx1"/>
                </a:solidFill>
              </a:rPr>
              <a:t>.</a:t>
            </a:r>
          </a:p>
          <a:p>
            <a:r>
              <a:rPr lang="tr-TR" sz="2400" b="1" dirty="0">
                <a:solidFill>
                  <a:schemeClr val="tx1"/>
                </a:solidFill>
              </a:rPr>
              <a:t>Bu durumun nedeni araştırıldığında, kuraldışı davranışlarda bulunmanın ergene bir takım kazanımları olduğu bulunmuştur</a:t>
            </a:r>
            <a:r>
              <a:rPr lang="tr-TR" sz="2400" b="1" dirty="0" smtClean="0">
                <a:solidFill>
                  <a:schemeClr val="tx1"/>
                </a:solidFill>
              </a:rPr>
              <a:t>.</a:t>
            </a:r>
          </a:p>
          <a:p>
            <a:r>
              <a:rPr lang="tr-TR" sz="2400" b="1" dirty="0">
                <a:solidFill>
                  <a:schemeClr val="tx1"/>
                </a:solidFill>
              </a:rPr>
              <a:t>Bu kazanımlar arasında: Kendini ispat etme, kişisel kimliğini doğrulama, kendi yaşamını kontrol edebilme, yetişkin otoritesine ve geleneksel topluma karşı açıkça karşı koyma, akran grubuna kabul edilme, kaygı, engellenme, yetersizlik ve başarısızlıkla </a:t>
            </a:r>
            <a:r>
              <a:rPr lang="tr-TR" sz="2400" b="1" dirty="0" smtClean="0">
                <a:solidFill>
                  <a:schemeClr val="tx1"/>
                </a:solidFill>
              </a:rPr>
              <a:t>baş etme </a:t>
            </a:r>
            <a:r>
              <a:rPr lang="tr-TR" sz="2400" b="1" dirty="0">
                <a:solidFill>
                  <a:schemeClr val="tx1"/>
                </a:solidFill>
              </a:rPr>
              <a:t>sayılabilir.</a:t>
            </a:r>
          </a:p>
        </p:txBody>
      </p:sp>
    </p:spTree>
    <p:extLst>
      <p:ext uri="{BB962C8B-B14F-4D97-AF65-F5344CB8AC3E}">
        <p14:creationId xmlns:p14="http://schemas.microsoft.com/office/powerpoint/2010/main" val="2233835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694</TotalTime>
  <Words>1604</Words>
  <Application>Microsoft Office PowerPoint</Application>
  <PresentationFormat>Geniş ekran</PresentationFormat>
  <Paragraphs>125</Paragraphs>
  <Slides>43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Calibri</vt:lpstr>
      <vt:lpstr>Century Gothic</vt:lpstr>
      <vt:lpstr>Wingdings</vt:lpstr>
      <vt:lpstr>Wingdings 3</vt:lpstr>
      <vt:lpstr>Duman</vt:lpstr>
      <vt:lpstr>RİSK GRUBUNDAKİ ÇOCUKLAR VE YAKLAŞIM STRATEJİLERİ  ÖDEMİŞ REHBERLİK VE ARAŞTIRMA MERKEZİ</vt:lpstr>
      <vt:lpstr>Risk faktörleri, problem davranışlarla ilgilenme olasılığını arttıran faktörlerdir! </vt:lpstr>
      <vt:lpstr>PowerPoint Sunusu</vt:lpstr>
      <vt:lpstr>Kuraldışı/ Problemli davranış nedir?</vt:lpstr>
      <vt:lpstr>PowerPoint Sunusu</vt:lpstr>
      <vt:lpstr>PowerPoint Sunusu</vt:lpstr>
      <vt:lpstr>PowerPoint Sunusu</vt:lpstr>
      <vt:lpstr>Ergenlik Dönemi ile İlişkisi</vt:lpstr>
      <vt:lpstr>PowerPoint Sunusu</vt:lpstr>
      <vt:lpstr>PowerPoint Sunusu</vt:lpstr>
      <vt:lpstr>PowerPoint Sunusu</vt:lpstr>
      <vt:lpstr>PowerPoint Sunusu</vt:lpstr>
      <vt:lpstr>PowerPoint Sunusu</vt:lpstr>
      <vt:lpstr>PowerPoint Sunusu</vt:lpstr>
      <vt:lpstr>PowerPoint Sunusu</vt:lpstr>
      <vt:lpstr>Risk Faktörleri</vt:lpstr>
      <vt:lpstr>PowerPoint Sunusu</vt:lpstr>
      <vt:lpstr>Genel olarak risk faktörleri nelerdir?</vt:lpstr>
      <vt:lpstr>PowerPoint Sunusu</vt:lpstr>
      <vt:lpstr>Psiko-sosyal koruyucu faktörler</vt:lpstr>
      <vt:lpstr>PowerPoint Sunusu</vt:lpstr>
      <vt:lpstr>PowerPoint Sunusu</vt:lpstr>
      <vt:lpstr>PowerPoint Sunusu</vt:lpstr>
      <vt:lpstr>Riski Azaltma</vt:lpstr>
      <vt:lpstr>PowerPoint Sunusu</vt:lpstr>
      <vt:lpstr>PowerPoint Sunusu</vt:lpstr>
      <vt:lpstr>PowerPoint Sunusu</vt:lpstr>
      <vt:lpstr>Kendini Toparlama</vt:lpstr>
      <vt:lpstr>PowerPoint Sunusu</vt:lpstr>
      <vt:lpstr>PowerPoint Sunusu</vt:lpstr>
      <vt:lpstr>PowerPoint Sunusu</vt:lpstr>
      <vt:lpstr>PowerPoint Sunusu</vt:lpstr>
      <vt:lpstr>PowerPoint Sunusu</vt:lpstr>
      <vt:lpstr>Sonuç</vt:lpstr>
      <vt:lpstr>PowerPoint Sunusu</vt:lpstr>
      <vt:lpstr>PowerPoint Sunusu</vt:lpstr>
      <vt:lpstr>PowerPoint Sunusu</vt:lpstr>
      <vt:lpstr>PowerPoint Sunusu</vt:lpstr>
      <vt:lpstr>PowerPoint Sunusu</vt:lpstr>
      <vt:lpstr>PowerPoint Sunusu</vt:lpstr>
      <vt:lpstr>ZOR/RİSKLİ DAVRANIŞ GÖSTEREN ÇOCUKLARA YAKLAŞIMIN TEMELLERİ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(öğrt ve o.yönet. için)RİSK GRUBUNDAKİ ÇOCUKLAR VE YAKLAŞIM STRATEJİLERİ</dc:title>
  <dc:creator>user</dc:creator>
  <cp:lastModifiedBy>user</cp:lastModifiedBy>
  <cp:revision>23</cp:revision>
  <dcterms:created xsi:type="dcterms:W3CDTF">2021-10-19T08:33:03Z</dcterms:created>
  <dcterms:modified xsi:type="dcterms:W3CDTF">2021-11-15T08:00:59Z</dcterms:modified>
</cp:coreProperties>
</file>