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40" autoAdjust="0"/>
  </p:normalViewPr>
  <p:slideViewPr>
    <p:cSldViewPr>
      <p:cViewPr varScale="1">
        <p:scale>
          <a:sx n="67" d="100"/>
          <a:sy n="67"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6C96ACC2-0981-421C-AB93-FC4808ADD7FA}"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6C96ACC2-0981-421C-AB93-FC4808ADD7FA}"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6C96ACC2-0981-421C-AB93-FC4808ADD7FA}"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C96ACC2-0981-421C-AB93-FC4808ADD7FA}"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06E0DF49-03E2-449E-A66D-7FD0DC152C88}" type="datetimeFigureOut">
              <a:rPr lang="tr-TR" smtClean="0"/>
              <a:t>6.09.2024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6C96ACC2-0981-421C-AB93-FC4808ADD7FA}"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6E0DF49-03E2-449E-A66D-7FD0DC152C88}" type="datetimeFigureOut">
              <a:rPr lang="tr-TR" smtClean="0"/>
              <a:t>6.09.2024</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C96ACC2-0981-421C-AB93-FC4808ADD7FA}"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8" y="2204864"/>
            <a:ext cx="7406640" cy="4064472"/>
          </a:xfrm>
        </p:spPr>
        <p:txBody>
          <a:bodyPr>
            <a:normAutofit fontScale="90000"/>
          </a:bodyPr>
          <a:lstStyle/>
          <a:p>
            <a:pPr algn="ctr"/>
            <a:r>
              <a:rPr lang="tr-TR" sz="2900" b="1" dirty="0" smtClean="0"/>
              <a:t/>
            </a:r>
            <a:br>
              <a:rPr lang="tr-TR" sz="2900" b="1" dirty="0" smtClean="0"/>
            </a:br>
            <a:r>
              <a:rPr lang="tr-TR" sz="2900" b="1" dirty="0" smtClean="0"/>
              <a:t>TRAVMATİK </a:t>
            </a:r>
            <a:r>
              <a:rPr lang="tr-TR" sz="2900" b="1" dirty="0" smtClean="0"/>
              <a:t>YAŞAM </a:t>
            </a:r>
            <a:r>
              <a:rPr lang="tr-TR" sz="2900" b="1" dirty="0" smtClean="0"/>
              <a:t>OLAYLARI</a:t>
            </a:r>
            <a:br>
              <a:rPr lang="tr-TR" sz="2900" b="1" dirty="0" smtClean="0"/>
            </a:br>
            <a:r>
              <a:rPr lang="tr-TR" sz="2900" b="1" dirty="0" smtClean="0"/>
              <a:t/>
            </a:r>
            <a:br>
              <a:rPr lang="tr-TR" sz="2900" b="1" dirty="0" smtClean="0"/>
            </a:br>
            <a:r>
              <a:rPr lang="tr-TR" b="1" dirty="0" smtClean="0"/>
              <a:t>AİLEDE</a:t>
            </a:r>
            <a:r>
              <a:rPr lang="tr-TR" b="1" dirty="0" smtClean="0"/>
              <a:t/>
            </a:r>
            <a:br>
              <a:rPr lang="tr-TR" b="1" dirty="0" smtClean="0"/>
            </a:br>
            <a:r>
              <a:rPr lang="tr-TR" b="1" dirty="0" smtClean="0"/>
              <a:t>PSİKOLOJİK </a:t>
            </a:r>
            <a:r>
              <a:rPr lang="tr-TR" b="1" dirty="0" smtClean="0"/>
              <a:t>SAĞLAMLILIK</a:t>
            </a:r>
            <a:br>
              <a:rPr lang="tr-TR" b="1" dirty="0" smtClean="0"/>
            </a:br>
            <a:r>
              <a:rPr lang="tr-TR" b="1" dirty="0" smtClean="0"/>
              <a:t/>
            </a:r>
            <a:br>
              <a:rPr lang="tr-TR" b="1" dirty="0" smtClean="0"/>
            </a:br>
            <a:r>
              <a:rPr lang="tr-TR" sz="2200" b="1" dirty="0" smtClean="0"/>
              <a:t>2024</a:t>
            </a:r>
            <a:r>
              <a:rPr lang="tr-TR" b="1" dirty="0"/>
              <a:t/>
            </a:r>
            <a:br>
              <a:rPr lang="tr-TR" b="1" dirty="0"/>
            </a:br>
            <a:endParaRPr lang="tr-TR" b="1"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60648"/>
            <a:ext cx="2915816" cy="1798624"/>
          </a:xfrm>
          <a:prstGeom prst="rect">
            <a:avLst/>
          </a:prstGeom>
        </p:spPr>
      </p:pic>
    </p:spTree>
    <p:extLst>
      <p:ext uri="{BB962C8B-B14F-4D97-AF65-F5344CB8AC3E}">
        <p14:creationId xmlns:p14="http://schemas.microsoft.com/office/powerpoint/2010/main" val="272366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6" name="Group 17"/>
          <p:cNvGrpSpPr>
            <a:grpSpLocks/>
          </p:cNvGrpSpPr>
          <p:nvPr/>
        </p:nvGrpSpPr>
        <p:grpSpPr bwMode="auto">
          <a:xfrm>
            <a:off x="1022397" y="2799208"/>
            <a:ext cx="7740352" cy="1769616"/>
            <a:chOff x="0" y="0"/>
            <a:chExt cx="5581" cy="2560"/>
          </a:xfrm>
        </p:grpSpPr>
        <p:sp>
          <p:nvSpPr>
            <p:cNvPr id="17" name="Freeform 20"/>
            <p:cNvSpPr>
              <a:spLocks/>
            </p:cNvSpPr>
            <p:nvPr/>
          </p:nvSpPr>
          <p:spPr bwMode="auto">
            <a:xfrm>
              <a:off x="0" y="0"/>
              <a:ext cx="5581" cy="2560"/>
            </a:xfrm>
            <a:custGeom>
              <a:avLst/>
              <a:gdLst>
                <a:gd name="T0" fmla="*/ 5502 w 5581"/>
                <a:gd name="T1" fmla="*/ 0 h 2560"/>
                <a:gd name="T2" fmla="*/ 0 w 5581"/>
                <a:gd name="T3" fmla="*/ 198 h 2560"/>
                <a:gd name="T4" fmla="*/ 78 w 5581"/>
                <a:gd name="T5" fmla="*/ 2560 h 2560"/>
                <a:gd name="T6" fmla="*/ 5580 w 5581"/>
                <a:gd name="T7" fmla="*/ 2361 h 2560"/>
                <a:gd name="T8" fmla="*/ 5502 w 5581"/>
                <a:gd name="T9" fmla="*/ 0 h 2560"/>
              </a:gdLst>
              <a:ahLst/>
              <a:cxnLst>
                <a:cxn ang="0">
                  <a:pos x="T0" y="T1"/>
                </a:cxn>
                <a:cxn ang="0">
                  <a:pos x="T2" y="T3"/>
                </a:cxn>
                <a:cxn ang="0">
                  <a:pos x="T4" y="T5"/>
                </a:cxn>
                <a:cxn ang="0">
                  <a:pos x="T6" y="T7"/>
                </a:cxn>
                <a:cxn ang="0">
                  <a:pos x="T8" y="T9"/>
                </a:cxn>
              </a:cxnLst>
              <a:rect l="0" t="0" r="r" b="b"/>
              <a:pathLst>
                <a:path w="5581" h="2560">
                  <a:moveTo>
                    <a:pt x="5502" y="0"/>
                  </a:moveTo>
                  <a:lnTo>
                    <a:pt x="0" y="198"/>
                  </a:lnTo>
                  <a:lnTo>
                    <a:pt x="78" y="2560"/>
                  </a:lnTo>
                  <a:lnTo>
                    <a:pt x="5580" y="2361"/>
                  </a:lnTo>
                  <a:lnTo>
                    <a:pt x="5502" y="0"/>
                  </a:lnTo>
                  <a:close/>
                </a:path>
              </a:pathLst>
            </a:custGeom>
            <a:solidFill>
              <a:srgbClr val="B76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8" name="Rectangle 19"/>
            <p:cNvSpPr>
              <a:spLocks noChangeArrowheads="1"/>
            </p:cNvSpPr>
            <p:nvPr/>
          </p:nvSpPr>
          <p:spPr bwMode="auto">
            <a:xfrm>
              <a:off x="51" y="98"/>
              <a:ext cx="5506" cy="2363"/>
            </a:xfrm>
            <a:prstGeom prst="rect">
              <a:avLst/>
            </a:prstGeom>
            <a:solidFill>
              <a:srgbClr val="F687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9" name="Text Box 18"/>
            <p:cNvSpPr txBox="1">
              <a:spLocks noChangeArrowheads="1"/>
            </p:cNvSpPr>
            <p:nvPr/>
          </p:nvSpPr>
          <p:spPr bwMode="auto">
            <a:xfrm>
              <a:off x="67" y="182"/>
              <a:ext cx="5395" cy="2184"/>
            </a:xfrm>
            <a:prstGeom prst="rect">
              <a:avLst/>
            </a:prstGeom>
            <a:solidFill>
              <a:srgbClr val="F6871F"/>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rgbClr val="FFFFFF"/>
                </a:solidFill>
                <a:effectLst/>
                <a:latin typeface="Arial" pitchFamily="34" charset="0"/>
                <a:ea typeface="Verdana" pitchFamily="34"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rgbClr val="FFFFFF"/>
                  </a:solidFill>
                  <a:effectLst/>
                  <a:latin typeface="Arial" pitchFamily="34" charset="0"/>
                  <a:ea typeface="Verdana" pitchFamily="34" charset="0"/>
                  <a:cs typeface="Verdana" pitchFamily="34" charset="0"/>
                </a:rPr>
                <a:t>Aile üyeleri birbirlerinin güvende olup olmadıklarından endişe edebilirler. Bu durumda çocuklar sürekli olarak ana-babalarının yanında kalmak isteyebilir ya da ebeveynler çocuklarını okula göndermek istemeyebilir. Ailedeki herkes sürekli bir arada ve evde kalmak isteyebilir. Bu durumda sürece uyum göstermek zorlaşabilir, normalleşme uzayabilir ve çevreye güvensizlik artabilir.</a:t>
              </a:r>
              <a:endParaRPr kumimoji="0" lang="tr-TR" altLang="tr-TR" sz="14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24"/>
          <p:cNvGrpSpPr>
            <a:grpSpLocks/>
          </p:cNvGrpSpPr>
          <p:nvPr/>
        </p:nvGrpSpPr>
        <p:grpSpPr bwMode="auto">
          <a:xfrm>
            <a:off x="1026936" y="179302"/>
            <a:ext cx="7570418" cy="2374052"/>
            <a:chOff x="1405" y="1791"/>
            <a:chExt cx="5581" cy="2560"/>
          </a:xfrm>
        </p:grpSpPr>
        <p:sp>
          <p:nvSpPr>
            <p:cNvPr id="21" name="Freeform 25"/>
            <p:cNvSpPr>
              <a:spLocks/>
            </p:cNvSpPr>
            <p:nvPr/>
          </p:nvSpPr>
          <p:spPr bwMode="auto">
            <a:xfrm>
              <a:off x="1405" y="1790"/>
              <a:ext cx="5581" cy="2560"/>
            </a:xfrm>
            <a:custGeom>
              <a:avLst/>
              <a:gdLst>
                <a:gd name="T0" fmla="+- 0 6907 1405"/>
                <a:gd name="T1" fmla="*/ T0 w 5581"/>
                <a:gd name="T2" fmla="+- 0 1791 1791"/>
                <a:gd name="T3" fmla="*/ 1791 h 2560"/>
                <a:gd name="T4" fmla="+- 0 1405 1405"/>
                <a:gd name="T5" fmla="*/ T4 w 5581"/>
                <a:gd name="T6" fmla="+- 0 1989 1791"/>
                <a:gd name="T7" fmla="*/ 1989 h 2560"/>
                <a:gd name="T8" fmla="+- 0 1483 1405"/>
                <a:gd name="T9" fmla="*/ T8 w 5581"/>
                <a:gd name="T10" fmla="+- 0 4351 1791"/>
                <a:gd name="T11" fmla="*/ 4351 h 2560"/>
                <a:gd name="T12" fmla="+- 0 6985 1405"/>
                <a:gd name="T13" fmla="*/ T12 w 5581"/>
                <a:gd name="T14" fmla="+- 0 4152 1791"/>
                <a:gd name="T15" fmla="*/ 4152 h 2560"/>
                <a:gd name="T16" fmla="+- 0 6907 1405"/>
                <a:gd name="T17" fmla="*/ T16 w 5581"/>
                <a:gd name="T18" fmla="+- 0 1791 1791"/>
                <a:gd name="T19" fmla="*/ 1791 h 2560"/>
              </a:gdLst>
              <a:ahLst/>
              <a:cxnLst>
                <a:cxn ang="0">
                  <a:pos x="T1" y="T3"/>
                </a:cxn>
                <a:cxn ang="0">
                  <a:pos x="T5" y="T7"/>
                </a:cxn>
                <a:cxn ang="0">
                  <a:pos x="T9" y="T11"/>
                </a:cxn>
                <a:cxn ang="0">
                  <a:pos x="T13" y="T15"/>
                </a:cxn>
                <a:cxn ang="0">
                  <a:pos x="T17" y="T19"/>
                </a:cxn>
              </a:cxnLst>
              <a:rect l="0" t="0" r="r" b="b"/>
              <a:pathLst>
                <a:path w="5581" h="2560">
                  <a:moveTo>
                    <a:pt x="5502" y="0"/>
                  </a:moveTo>
                  <a:lnTo>
                    <a:pt x="0" y="198"/>
                  </a:lnTo>
                  <a:lnTo>
                    <a:pt x="78" y="2560"/>
                  </a:lnTo>
                  <a:lnTo>
                    <a:pt x="5580" y="2361"/>
                  </a:lnTo>
                  <a:lnTo>
                    <a:pt x="5502" y="0"/>
                  </a:lnTo>
                  <a:close/>
                </a:path>
              </a:pathLst>
            </a:custGeom>
            <a:solidFill>
              <a:srgbClr val="BF4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2" name="Rectangle 26"/>
            <p:cNvSpPr>
              <a:spLocks noChangeArrowheads="1"/>
            </p:cNvSpPr>
            <p:nvPr/>
          </p:nvSpPr>
          <p:spPr bwMode="auto">
            <a:xfrm>
              <a:off x="1442" y="1889"/>
              <a:ext cx="5506" cy="2363"/>
            </a:xfrm>
            <a:prstGeom prst="rect">
              <a:avLst/>
            </a:prstGeom>
            <a:solidFill>
              <a:srgbClr val="F15E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Text Box 27"/>
            <p:cNvSpPr txBox="1">
              <a:spLocks noChangeArrowheads="1"/>
            </p:cNvSpPr>
            <p:nvPr/>
          </p:nvSpPr>
          <p:spPr bwMode="auto">
            <a:xfrm>
              <a:off x="1583" y="1979"/>
              <a:ext cx="5247" cy="2184"/>
            </a:xfrm>
            <a:prstGeom prst="rect">
              <a:avLst/>
            </a:prstGeom>
            <a:solidFill>
              <a:srgbClr val="F15E2A"/>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altLang="tr-TR" sz="1400" b="1" i="0" u="none" strike="noStrike" cap="none" normalizeH="0" baseline="0" dirty="0" smtClean="0">
                <a:ln>
                  <a:noFill/>
                </a:ln>
                <a:solidFill>
                  <a:schemeClr val="tx1"/>
                </a:solidFill>
                <a:effectLst/>
                <a:latin typeface="Arial" panose="020B0604020202020204" pitchFamily="34" charset="0"/>
                <a:cs typeface="Arial" pitchFamily="34" charset="0"/>
              </a:endParaRPr>
            </a:p>
            <a:p>
              <a:pPr marL="457200" marR="295275" lvl="1" indent="0" algn="just" defTabSz="914400" rtl="0" eaLnBrk="1" fontAlgn="base" latinLnBrk="0" hangingPunct="1">
                <a:lnSpc>
                  <a:spcPct val="100000"/>
                </a:lnSpc>
                <a:spcBef>
                  <a:spcPct val="0"/>
                </a:spcBef>
                <a:spcAft>
                  <a:spcPts val="1000"/>
                </a:spcAft>
                <a:buClrTx/>
                <a:buSzTx/>
                <a:buFontTx/>
                <a:buNone/>
                <a:tabLst/>
              </a:pPr>
              <a:r>
                <a:rPr kumimoji="0" lang="tr-TR" altLang="tr-TR"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Ailenin günlük düzeni ve işleyişi bozulabilir. Bazı aile üyeleri rol ve sorumluluklarını yerine getiremeyebilir. Bu durumda aile içindeki görev paylaşımında çeşitli değişiklikler oluşabilir. Özellikle ebeveynlerin yaşadığı psikolojik travmaya bağlı olarak çocuklar yeterli bakım, destek ve korunma alamayabilir. Bu durumda çocukların </a:t>
              </a:r>
              <a:r>
                <a:rPr kumimoji="0" lang="tr-TR" altLang="tr-TR" sz="1400" b="1"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rPr>
                <a:t>travmatik</a:t>
              </a:r>
              <a:r>
                <a:rPr kumimoji="0" lang="tr-TR" altLang="tr-TR"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stres tepkileri daha da artabilir.</a:t>
              </a:r>
              <a:endParaRPr kumimoji="0" lang="tr-TR" altLang="tr-TR" sz="14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4" name="Group 28"/>
          <p:cNvGrpSpPr>
            <a:grpSpLocks/>
          </p:cNvGrpSpPr>
          <p:nvPr/>
        </p:nvGrpSpPr>
        <p:grpSpPr bwMode="auto">
          <a:xfrm>
            <a:off x="2627784" y="4854252"/>
            <a:ext cx="6147311" cy="1604739"/>
            <a:chOff x="0" y="0"/>
            <a:chExt cx="5581" cy="1580"/>
          </a:xfrm>
        </p:grpSpPr>
        <p:sp>
          <p:nvSpPr>
            <p:cNvPr id="25" name="Freeform 29"/>
            <p:cNvSpPr>
              <a:spLocks/>
            </p:cNvSpPr>
            <p:nvPr/>
          </p:nvSpPr>
          <p:spPr bwMode="auto">
            <a:xfrm>
              <a:off x="0" y="0"/>
              <a:ext cx="5581" cy="1580"/>
            </a:xfrm>
            <a:custGeom>
              <a:avLst/>
              <a:gdLst>
                <a:gd name="T0" fmla="*/ 5502 w 5581"/>
                <a:gd name="T1" fmla="*/ 0 h 1580"/>
                <a:gd name="T2" fmla="*/ 0 w 5581"/>
                <a:gd name="T3" fmla="*/ 198 h 1580"/>
                <a:gd name="T4" fmla="*/ 78 w 5581"/>
                <a:gd name="T5" fmla="*/ 1580 h 1580"/>
                <a:gd name="T6" fmla="*/ 5580 w 5581"/>
                <a:gd name="T7" fmla="*/ 1381 h 1580"/>
                <a:gd name="T8" fmla="*/ 5502 w 5581"/>
                <a:gd name="T9" fmla="*/ 0 h 1580"/>
              </a:gdLst>
              <a:ahLst/>
              <a:cxnLst>
                <a:cxn ang="0">
                  <a:pos x="T0" y="T1"/>
                </a:cxn>
                <a:cxn ang="0">
                  <a:pos x="T2" y="T3"/>
                </a:cxn>
                <a:cxn ang="0">
                  <a:pos x="T4" y="T5"/>
                </a:cxn>
                <a:cxn ang="0">
                  <a:pos x="T6" y="T7"/>
                </a:cxn>
                <a:cxn ang="0">
                  <a:pos x="T8" y="T9"/>
                </a:cxn>
              </a:cxnLst>
              <a:rect l="0" t="0" r="r" b="b"/>
              <a:pathLst>
                <a:path w="5581" h="1580">
                  <a:moveTo>
                    <a:pt x="5502" y="0"/>
                  </a:moveTo>
                  <a:lnTo>
                    <a:pt x="0" y="198"/>
                  </a:lnTo>
                  <a:lnTo>
                    <a:pt x="78" y="1580"/>
                  </a:lnTo>
                  <a:lnTo>
                    <a:pt x="5580" y="1381"/>
                  </a:lnTo>
                  <a:lnTo>
                    <a:pt x="5502" y="0"/>
                  </a:lnTo>
                  <a:close/>
                </a:path>
              </a:pathLst>
            </a:custGeom>
            <a:solidFill>
              <a:srgbClr val="3F5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6" name="Rectangle 30"/>
            <p:cNvSpPr>
              <a:spLocks noChangeArrowheads="1"/>
            </p:cNvSpPr>
            <p:nvPr/>
          </p:nvSpPr>
          <p:spPr bwMode="auto">
            <a:xfrm>
              <a:off x="37" y="98"/>
              <a:ext cx="5506" cy="1383"/>
            </a:xfrm>
            <a:prstGeom prst="rect">
              <a:avLst/>
            </a:prstGeom>
            <a:solidFill>
              <a:srgbClr val="507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7" name="Text Box 31"/>
            <p:cNvSpPr txBox="1">
              <a:spLocks noChangeArrowheads="1"/>
            </p:cNvSpPr>
            <p:nvPr/>
          </p:nvSpPr>
          <p:spPr bwMode="auto">
            <a:xfrm>
              <a:off x="37" y="188"/>
              <a:ext cx="5388" cy="1204"/>
            </a:xfrm>
            <a:prstGeom prst="rect">
              <a:avLst/>
            </a:prstGeom>
            <a:solidFill>
              <a:srgbClr val="5075BA"/>
            </a:solidFill>
            <a:ln w="13157">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50"/>
                </a:spcBef>
                <a:spcAft>
                  <a:spcPts val="1000"/>
                </a:spcAft>
                <a:buClrTx/>
                <a:buSzTx/>
                <a:buFontTx/>
                <a:buNone/>
                <a:tabLst/>
              </a:pPr>
              <a:endParaRPr kumimoji="0" lang="tr-TR" altLang="tr-TR" sz="1400" b="0" i="0" u="none" strike="noStrike" cap="none" normalizeH="0" baseline="0" dirty="0" smtClean="0">
                <a:ln>
                  <a:noFill/>
                </a:ln>
                <a:solidFill>
                  <a:schemeClr val="tx1"/>
                </a:solidFill>
                <a:effectLst/>
                <a:latin typeface="Arial" panose="020B0604020202020204" pitchFamily="34" charset="0"/>
                <a:cs typeface="Arial" pitchFamily="34" charset="0"/>
              </a:endParaRPr>
            </a:p>
            <a:p>
              <a:pPr marL="457200" marR="246063" lvl="1" indent="0" algn="just" defTabSz="914400" rtl="0" eaLnBrk="1" fontAlgn="base" latinLnBrk="0" hangingPunct="1">
                <a:lnSpc>
                  <a:spcPct val="100000"/>
                </a:lnSpc>
                <a:spcBef>
                  <a:spcPct val="0"/>
                </a:spcBef>
                <a:spcAft>
                  <a:spcPts val="1000"/>
                </a:spcAft>
                <a:buClrTx/>
                <a:buSzTx/>
                <a:buFontTx/>
                <a:buNone/>
                <a:tabLst/>
              </a:pPr>
              <a:r>
                <a:rPr kumimoji="0" lang="tr-TR" altLang="tr-TR" sz="14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Aile üyeleri birbirinin desteğine ihtiyaç duyabilir ancak yaşanan olaylar tüm aileyi olumsuz etkileyebileceğinden hiç kimse bir diğerine destek verecek durumda olmayabilir.</a:t>
              </a:r>
              <a:endParaRPr kumimoji="0" lang="tr-TR" altLang="tr-TR" sz="1400" b="1"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65216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38782"/>
            <a:ext cx="5472608" cy="183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492896"/>
            <a:ext cx="626469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4869160"/>
            <a:ext cx="705678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26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63546" y="188640"/>
            <a:ext cx="578471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916832"/>
            <a:ext cx="511256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445701"/>
            <a:ext cx="6004272" cy="146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5085185"/>
            <a:ext cx="6220296" cy="160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852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043608" y="1161331"/>
            <a:ext cx="7858120" cy="5580037"/>
          </a:xfrm>
        </p:spPr>
        <p:txBody>
          <a:bodyPr>
            <a:noAutofit/>
          </a:bodyPr>
          <a:lstStyle/>
          <a:p>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 karşısında, gelişimsel özelliklerine bağlı olarak, aile üyelerinin birbirinden farklı stres tepkileri göstermesi olağan bir durumdur. </a:t>
            </a:r>
            <a:endParaRPr lang="tr-TR" sz="1600" dirty="0" smtClean="0">
              <a:latin typeface="Arial" panose="020B0604020202020204" pitchFamily="34" charset="0"/>
              <a:cs typeface="Arial" panose="020B0604020202020204" pitchFamily="34" charset="0"/>
            </a:endParaRPr>
          </a:p>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Özellikle </a:t>
            </a:r>
            <a:r>
              <a:rPr lang="tr-TR" sz="1600" dirty="0">
                <a:latin typeface="Arial" panose="020B0604020202020204" pitchFamily="34" charset="0"/>
                <a:cs typeface="Arial" panose="020B0604020202020204" pitchFamily="34" charset="0"/>
              </a:rPr>
              <a:t>çocuk ve ergenler, aile içindeki yetişkinlere göre yaşadıkları stresi farklı biçimlerde gösterebilirler. Başka bir deyişle, çocuk ve ergenlerin bilişsel (zihinsel) gelişimleri hâlâ devam ettiğinden henüz olgunlaşmamışlardır. Bununla </a:t>
            </a:r>
            <a:r>
              <a:rPr lang="tr-TR" sz="1600" dirty="0" smtClean="0">
                <a:latin typeface="Arial" panose="020B0604020202020204" pitchFamily="34" charset="0"/>
                <a:cs typeface="Arial" panose="020B0604020202020204" pitchFamily="34" charset="0"/>
              </a:rPr>
              <a:t>birlikte</a:t>
            </a:r>
            <a:r>
              <a:rPr lang="tr-TR" sz="1600" dirty="0">
                <a:latin typeface="Arial" panose="020B0604020202020204" pitchFamily="34" charset="0"/>
                <a:cs typeface="Arial" panose="020B0604020202020204" pitchFamily="34" charset="0"/>
              </a:rPr>
              <a:t>, her konuda duygularını yönetmeyi henüz bilememekte, duygularını söze dökme konusunda sınırlılıklar yaşamakta ve yaşıtlarından farklı algılanmaktan kaçınmaktadırlar. Dolayısıyla çocuk ve ergenlerde gözlemlenen psikolojik travma belirtileri yetişkinlere göre farklılık gösterebilir. </a:t>
            </a:r>
            <a:endParaRPr lang="tr-TR" sz="1600" dirty="0" smtClean="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nedenle aile içinde çocuk ve ergenlerde gözlemlenebilecek çeşitli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tepkilerine duyarlı olmak çok önemlidir. </a:t>
            </a:r>
            <a:endParaRPr lang="tr-TR" sz="1600" dirty="0" smtClean="0">
              <a:latin typeface="Arial" panose="020B0604020202020204" pitchFamily="34" charset="0"/>
              <a:cs typeface="Arial" panose="020B0604020202020204" pitchFamily="34" charset="0"/>
            </a:endParaRPr>
          </a:p>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Aşağıda </a:t>
            </a:r>
            <a:r>
              <a:rPr lang="tr-TR" sz="1600" dirty="0">
                <a:latin typeface="Arial" panose="020B0604020202020204" pitchFamily="34" charset="0"/>
                <a:cs typeface="Arial" panose="020B0604020202020204" pitchFamily="34" charset="0"/>
              </a:rPr>
              <a:t>zorlu yaşam olayları karşısında çocuk ve ergenlerde </a:t>
            </a:r>
            <a:r>
              <a:rPr lang="tr-TR" sz="1600" dirty="0" smtClean="0">
                <a:latin typeface="Arial" panose="020B0604020202020204" pitchFamily="34" charset="0"/>
                <a:cs typeface="Arial" panose="020B0604020202020204" pitchFamily="34" charset="0"/>
              </a:rPr>
              <a:t>görülebilecek </a:t>
            </a:r>
            <a:r>
              <a:rPr lang="tr-TR" sz="1600" dirty="0">
                <a:latin typeface="Arial" panose="020B0604020202020204" pitchFamily="34" charset="0"/>
                <a:cs typeface="Arial" panose="020B0604020202020204" pitchFamily="34" charset="0"/>
              </a:rPr>
              <a:t>psikolojik travma belirtileri sunulmaktadır. Çocuklarınızda gözlemlediğiniz bu ve benzeri belirtilerde zamanla herhangi bir azalma olmuyorsa ya da bu belirtilerin sıklığı ve şiddeti giderek artıyorsa, psikolojik yardım almak en sağlıklı çözüm yolu olacaktır. Bu süreçte çocuklarınızın okulundaki psikolojik danışma ve rehberlik servisine ya da bulunduğunuz yerdeki rehberlik ve </a:t>
            </a:r>
            <a:r>
              <a:rPr lang="tr-TR" sz="1600" dirty="0" smtClean="0">
                <a:latin typeface="Arial" panose="020B0604020202020204" pitchFamily="34" charset="0"/>
                <a:cs typeface="Arial" panose="020B0604020202020204" pitchFamily="34" charset="0"/>
              </a:rPr>
              <a:t>araştırma </a:t>
            </a:r>
            <a:r>
              <a:rPr lang="tr-TR" sz="1600" dirty="0">
                <a:latin typeface="Arial" panose="020B0604020202020204" pitchFamily="34" charset="0"/>
                <a:cs typeface="Arial" panose="020B0604020202020204" pitchFamily="34" charset="0"/>
              </a:rPr>
              <a:t>merkezine de başvurabilirsiniz.</a:t>
            </a:r>
          </a:p>
          <a:p>
            <a:endParaRPr lang="tr-TR" sz="1600" dirty="0">
              <a:latin typeface="Arial" panose="020B0604020202020204" pitchFamily="34" charset="0"/>
              <a:cs typeface="Arial" panose="020B0604020202020204" pitchFamily="34" charset="0"/>
            </a:endParaRPr>
          </a:p>
        </p:txBody>
      </p:sp>
      <p:sp>
        <p:nvSpPr>
          <p:cNvPr id="6" name="Başlık 1"/>
          <p:cNvSpPr>
            <a:spLocks noGrp="1"/>
          </p:cNvSpPr>
          <p:nvPr>
            <p:ph type="title"/>
          </p:nvPr>
        </p:nvSpPr>
        <p:spPr>
          <a:xfrm>
            <a:off x="1403648" y="18331"/>
            <a:ext cx="7498080" cy="1143000"/>
          </a:xfrm>
        </p:spPr>
        <p:txBody>
          <a:bodyPr>
            <a:normAutofit fontScale="90000"/>
          </a:bodyPr>
          <a:lstStyle/>
          <a:p>
            <a:pPr algn="ctr"/>
            <a:r>
              <a:rPr lang="tr-TR" dirty="0" smtClean="0"/>
              <a:t>ÇOCUK VE ERGENLERDE TRAVMA BELİRTİLERİ</a:t>
            </a:r>
            <a:endParaRPr lang="tr-TR" dirty="0"/>
          </a:p>
        </p:txBody>
      </p:sp>
    </p:spTree>
    <p:extLst>
      <p:ext uri="{BB962C8B-B14F-4D97-AF65-F5344CB8AC3E}">
        <p14:creationId xmlns:p14="http://schemas.microsoft.com/office/powerpoint/2010/main" val="3452773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16632"/>
            <a:ext cx="7498080" cy="864096"/>
          </a:xfrm>
        </p:spPr>
        <p:txBody>
          <a:bodyPr>
            <a:normAutofit/>
          </a:bodyPr>
          <a:lstStyle/>
          <a:p>
            <a:pPr algn="ctr"/>
            <a:r>
              <a:rPr lang="tr-TR" sz="2000" b="1" dirty="0" smtClean="0">
                <a:effectLst/>
              </a:rPr>
              <a:t>ÇOCUK VE ERGENLERDE GÖZLEMLENEN PSİKOLOJİK TRAVMA BELİRTİLERİ</a:t>
            </a:r>
            <a:endParaRPr lang="tr-TR" sz="20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052735"/>
            <a:ext cx="2520280" cy="540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052803"/>
            <a:ext cx="259228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8120" y="1052735"/>
            <a:ext cx="2324360" cy="540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36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850106"/>
          </a:xfrm>
        </p:spPr>
        <p:txBody>
          <a:bodyPr>
            <a:normAutofit/>
          </a:bodyPr>
          <a:lstStyle/>
          <a:p>
            <a:pPr algn="ctr"/>
            <a:r>
              <a:rPr lang="tr-TR" sz="3000" b="1" dirty="0" err="1"/>
              <a:t>AiLE</a:t>
            </a:r>
            <a:r>
              <a:rPr lang="tr-TR" sz="3000" b="1" dirty="0"/>
              <a:t> VE </a:t>
            </a:r>
            <a:r>
              <a:rPr lang="tr-TR" sz="3000" b="1" dirty="0" err="1"/>
              <a:t>PSiKOLOJiK</a:t>
            </a:r>
            <a:r>
              <a:rPr lang="tr-TR" sz="3000" b="1" dirty="0"/>
              <a:t> </a:t>
            </a:r>
            <a:r>
              <a:rPr lang="tr-TR" sz="3000" b="1" dirty="0" smtClean="0"/>
              <a:t>SAĞLAMLIK</a:t>
            </a:r>
            <a:endParaRPr lang="tr-TR" sz="3000" dirty="0"/>
          </a:p>
        </p:txBody>
      </p:sp>
      <p:sp>
        <p:nvSpPr>
          <p:cNvPr id="3" name="İçerik Yer Tutucusu 2"/>
          <p:cNvSpPr>
            <a:spLocks noGrp="1"/>
          </p:cNvSpPr>
          <p:nvPr>
            <p:ph idx="1"/>
          </p:nvPr>
        </p:nvSpPr>
        <p:spPr>
          <a:xfrm>
            <a:off x="1331640" y="1124744"/>
            <a:ext cx="7498080" cy="4800600"/>
          </a:xfrm>
        </p:spPr>
        <p:txBody>
          <a:bodyPr>
            <a:normAutofit/>
          </a:bodyPr>
          <a:lstStyle/>
          <a:p>
            <a:r>
              <a:rPr lang="tr-TR" sz="2000" dirty="0" err="1" smtClean="0"/>
              <a:t>Travmatik</a:t>
            </a:r>
            <a:r>
              <a:rPr lang="tr-TR" sz="2000" dirty="0" smtClean="0"/>
              <a:t> </a:t>
            </a:r>
            <a:r>
              <a:rPr lang="tr-TR" sz="2000" dirty="0"/>
              <a:t>yaşam olayları karşısında ailelerin genellikle karşılaştığı iki durum söz konusudur: </a:t>
            </a:r>
            <a:endParaRPr lang="tr-TR" sz="2000" dirty="0" smtClean="0"/>
          </a:p>
          <a:p>
            <a:endParaRPr lang="tr-TR" sz="2000" dirty="0" smtClean="0"/>
          </a:p>
          <a:p>
            <a:r>
              <a:rPr lang="tr-TR" sz="2000" dirty="0" smtClean="0"/>
              <a:t>Birinci </a:t>
            </a:r>
            <a:r>
              <a:rPr lang="tr-TR" sz="2000" dirty="0"/>
              <a:t>durumda, yaşadıkları zorlu olayın olumsuz etkileriyle nasıl başa çıkabileceklerini bilemediklerinden aileler psikolojik travma yaşayabilir, aile içi etkileşim ya da destek azalabilir ve ailenin işlevselliği bozulabilir. </a:t>
            </a:r>
            <a:endParaRPr lang="tr-TR" sz="2000" dirty="0" smtClean="0"/>
          </a:p>
          <a:p>
            <a:endParaRPr lang="tr-TR" sz="2000" dirty="0" smtClean="0"/>
          </a:p>
          <a:p>
            <a:r>
              <a:rPr lang="tr-TR" sz="2000" dirty="0" smtClean="0"/>
              <a:t>İkinci </a:t>
            </a:r>
            <a:r>
              <a:rPr lang="tr-TR" sz="2000" dirty="0"/>
              <a:t>durumda ise aileler psikolojik sağlamlıklarını koruyarak </a:t>
            </a:r>
            <a:r>
              <a:rPr lang="tr-TR" sz="2000" dirty="0" err="1"/>
              <a:t>travmatik</a:t>
            </a:r>
            <a:r>
              <a:rPr lang="tr-TR" sz="2000" dirty="0"/>
              <a:t> olayın </a:t>
            </a:r>
            <a:r>
              <a:rPr lang="tr-TR" sz="2000" dirty="0" smtClean="0"/>
              <a:t>olumsuz </a:t>
            </a:r>
            <a:r>
              <a:rPr lang="tr-TR" sz="2000" dirty="0"/>
              <a:t>psikolojik etkileriyle daha iyi başa çıkabilir ve yaşanan sürece sağlıklı uyum gösterebilirler.</a:t>
            </a:r>
          </a:p>
          <a:p>
            <a:endParaRPr lang="tr-TR" sz="2000" dirty="0"/>
          </a:p>
        </p:txBody>
      </p:sp>
      <p:pic>
        <p:nvPicPr>
          <p:cNvPr id="5" name="image63.png"/>
          <p:cNvPicPr/>
          <p:nvPr/>
        </p:nvPicPr>
        <p:blipFill>
          <a:blip r:embed="rId2" cstate="print"/>
          <a:stretch>
            <a:fillRect/>
          </a:stretch>
        </p:blipFill>
        <p:spPr>
          <a:xfrm>
            <a:off x="7236296" y="4869160"/>
            <a:ext cx="1726188" cy="1726188"/>
          </a:xfrm>
          <a:prstGeom prst="rect">
            <a:avLst/>
          </a:prstGeom>
        </p:spPr>
      </p:pic>
    </p:spTree>
    <p:extLst>
      <p:ext uri="{BB962C8B-B14F-4D97-AF65-F5344CB8AC3E}">
        <p14:creationId xmlns:p14="http://schemas.microsoft.com/office/powerpoint/2010/main" val="618560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88640"/>
            <a:ext cx="7498080" cy="1143000"/>
          </a:xfrm>
        </p:spPr>
        <p:txBody>
          <a:bodyPr/>
          <a:lstStyle/>
          <a:p>
            <a:pPr algn="ctr"/>
            <a:r>
              <a:rPr lang="tr-TR" sz="4400" b="1" dirty="0" err="1"/>
              <a:t>PSiKOLOJiK</a:t>
            </a:r>
            <a:r>
              <a:rPr lang="tr-TR" sz="4400" b="1" dirty="0"/>
              <a:t> SAĞLAMLIK</a:t>
            </a:r>
            <a:endParaRPr lang="tr-TR" dirty="0"/>
          </a:p>
        </p:txBody>
      </p:sp>
      <p:sp>
        <p:nvSpPr>
          <p:cNvPr id="3" name="İçerik Yer Tutucusu 2"/>
          <p:cNvSpPr>
            <a:spLocks noGrp="1"/>
          </p:cNvSpPr>
          <p:nvPr>
            <p:ph idx="1"/>
          </p:nvPr>
        </p:nvSpPr>
        <p:spPr>
          <a:xfrm>
            <a:off x="971600" y="1436712"/>
            <a:ext cx="7498080" cy="3576464"/>
          </a:xfrm>
        </p:spPr>
        <p:txBody>
          <a:bodyPr>
            <a:normAutofit/>
          </a:bodyPr>
          <a:lstStyle/>
          <a:p>
            <a:pPr algn="just"/>
            <a:r>
              <a:rPr lang="tr-TR" sz="2400" dirty="0">
                <a:latin typeface="Times New Roman" panose="02020603050405020304" pitchFamily="18" charset="0"/>
                <a:cs typeface="Times New Roman" panose="02020603050405020304" pitchFamily="18" charset="0"/>
              </a:rPr>
              <a:t>Psikolojik sağlamlık, </a:t>
            </a:r>
            <a:r>
              <a:rPr lang="tr-TR" sz="2400" b="1" dirty="0">
                <a:latin typeface="Times New Roman" panose="02020603050405020304" pitchFamily="18" charset="0"/>
                <a:cs typeface="Times New Roman" panose="02020603050405020304" pitchFamily="18" charset="0"/>
              </a:rPr>
              <a:t>“yaşamdaki zorlu deneyimler karşısında ruh sağlığını koruyabilme ve yaşam kalitesini ya da iyilik hâlini sürdürebilme” </a:t>
            </a:r>
            <a:r>
              <a:rPr lang="tr-TR" sz="2400" dirty="0">
                <a:latin typeface="Times New Roman" panose="02020603050405020304" pitchFamily="18" charset="0"/>
                <a:cs typeface="Times New Roman" panose="02020603050405020304" pitchFamily="18" charset="0"/>
              </a:rPr>
              <a:t>anlamına gelmektedir. </a:t>
            </a:r>
            <a:endParaRPr lang="tr-TR" sz="2400" dirty="0" smtClean="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Başka </a:t>
            </a:r>
            <a:r>
              <a:rPr lang="tr-TR" sz="2400" dirty="0">
                <a:latin typeface="Times New Roman" panose="02020603050405020304" pitchFamily="18" charset="0"/>
                <a:cs typeface="Times New Roman" panose="02020603050405020304" pitchFamily="18" charset="0"/>
              </a:rPr>
              <a:t>bir deyişle psikolojik sağlamlık, </a:t>
            </a:r>
            <a:r>
              <a:rPr lang="tr-TR" sz="2400" b="1" dirty="0">
                <a:latin typeface="Times New Roman" panose="02020603050405020304" pitchFamily="18" charset="0"/>
                <a:cs typeface="Times New Roman" panose="02020603050405020304" pitchFamily="18" charset="0"/>
              </a:rPr>
              <a:t>“</a:t>
            </a:r>
            <a:r>
              <a:rPr lang="tr-TR" sz="2400" b="1" dirty="0" err="1">
                <a:latin typeface="Times New Roman" panose="02020603050405020304" pitchFamily="18" charset="0"/>
                <a:cs typeface="Times New Roman" panose="02020603050405020304" pitchFamily="18" charset="0"/>
              </a:rPr>
              <a:t>travmatik</a:t>
            </a:r>
            <a:r>
              <a:rPr lang="tr-TR" sz="2400" b="1" dirty="0">
                <a:latin typeface="Times New Roman" panose="02020603050405020304" pitchFamily="18" charset="0"/>
                <a:cs typeface="Times New Roman" panose="02020603050405020304" pitchFamily="18" charset="0"/>
              </a:rPr>
              <a:t> yaşam olayları karşısında yaşanan riskli sürece sağlıklı bir şekilde uyum göstermeyi ve etkili bir şekilde yeniden toparlanmayı” </a:t>
            </a:r>
            <a:r>
              <a:rPr lang="tr-TR" sz="2400" dirty="0">
                <a:latin typeface="Times New Roman" panose="02020603050405020304" pitchFamily="18" charset="0"/>
                <a:cs typeface="Times New Roman" panose="02020603050405020304" pitchFamily="18" charset="0"/>
              </a:rPr>
              <a:t>ifade etmektedir.</a:t>
            </a:r>
          </a:p>
          <a:p>
            <a:pPr algn="just"/>
            <a:endParaRPr lang="tr-TR" sz="2400" dirty="0">
              <a:latin typeface="Times New Roman" panose="02020603050405020304" pitchFamily="18" charset="0"/>
              <a:cs typeface="Times New Roman" panose="02020603050405020304" pitchFamily="18" charset="0"/>
            </a:endParaRPr>
          </a:p>
        </p:txBody>
      </p:sp>
      <p:pic>
        <p:nvPicPr>
          <p:cNvPr id="5" name="image63.png"/>
          <p:cNvPicPr/>
          <p:nvPr/>
        </p:nvPicPr>
        <p:blipFill>
          <a:blip r:embed="rId2" cstate="print"/>
          <a:stretch>
            <a:fillRect/>
          </a:stretch>
        </p:blipFill>
        <p:spPr>
          <a:xfrm>
            <a:off x="7236296" y="5013176"/>
            <a:ext cx="1726188" cy="1726188"/>
          </a:xfrm>
          <a:prstGeom prst="rect">
            <a:avLst/>
          </a:prstGeom>
        </p:spPr>
      </p:pic>
    </p:spTree>
    <p:extLst>
      <p:ext uri="{BB962C8B-B14F-4D97-AF65-F5344CB8AC3E}">
        <p14:creationId xmlns:p14="http://schemas.microsoft.com/office/powerpoint/2010/main" val="93327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850106"/>
          </a:xfrm>
        </p:spPr>
        <p:txBody>
          <a:bodyPr>
            <a:noAutofit/>
          </a:bodyPr>
          <a:lstStyle/>
          <a:p>
            <a:r>
              <a:rPr lang="tr-TR" sz="2400" b="1" dirty="0" smtClean="0"/>
              <a:t/>
            </a:r>
            <a:br>
              <a:rPr lang="tr-TR" sz="2400" b="1" dirty="0" smtClean="0"/>
            </a:br>
            <a:r>
              <a:rPr lang="tr-TR" sz="2400" b="1" dirty="0" smtClean="0"/>
              <a:t>Ailede </a:t>
            </a:r>
            <a:r>
              <a:rPr lang="tr-TR" sz="2400" b="1" dirty="0"/>
              <a:t>psikolojik sağlamlık ise zorlu yaşam olayları karşısında aile </a:t>
            </a:r>
            <a:r>
              <a:rPr lang="tr-TR" sz="2400" b="1" dirty="0" smtClean="0"/>
              <a:t>üyelerinin;</a:t>
            </a:r>
            <a:r>
              <a:rPr lang="tr-TR" sz="2400" dirty="0"/>
              <a:t/>
            </a:r>
            <a:br>
              <a:rPr lang="tr-TR" sz="2400" dirty="0"/>
            </a:br>
            <a:endParaRPr lang="tr-TR" sz="2400" dirty="0"/>
          </a:p>
        </p:txBody>
      </p:sp>
      <p:sp>
        <p:nvSpPr>
          <p:cNvPr id="3" name="İçerik Yer Tutucusu 2"/>
          <p:cNvSpPr>
            <a:spLocks noGrp="1"/>
          </p:cNvSpPr>
          <p:nvPr>
            <p:ph idx="1"/>
          </p:nvPr>
        </p:nvSpPr>
        <p:spPr>
          <a:xfrm>
            <a:off x="1115616" y="1412776"/>
            <a:ext cx="7848872" cy="4800600"/>
          </a:xfrm>
        </p:spPr>
        <p:txBody>
          <a:bodyPr>
            <a:normAutofit fontScale="70000" lnSpcReduction="20000"/>
          </a:bodyPr>
          <a:lstStyle/>
          <a:p>
            <a:endParaRPr lang="tr-TR" b="1" dirty="0" smtClean="0"/>
          </a:p>
          <a:p>
            <a:r>
              <a:rPr lang="tr-TR" dirty="0" smtClean="0"/>
              <a:t>Birbirlerine </a:t>
            </a:r>
            <a:r>
              <a:rPr lang="tr-TR" dirty="0"/>
              <a:t>ilgi, anlayış ve şefkat </a:t>
            </a:r>
            <a:r>
              <a:rPr lang="tr-TR" dirty="0" smtClean="0"/>
              <a:t>göstermelerini,</a:t>
            </a:r>
          </a:p>
          <a:p>
            <a:endParaRPr lang="tr-TR" dirty="0"/>
          </a:p>
          <a:p>
            <a:r>
              <a:rPr lang="tr-TR" dirty="0" smtClean="0"/>
              <a:t>Birbirlerine </a:t>
            </a:r>
            <a:r>
              <a:rPr lang="tr-TR" dirty="0"/>
              <a:t>destek vererek aile içindeki güven duygusunu </a:t>
            </a:r>
            <a:r>
              <a:rPr lang="tr-TR" dirty="0" smtClean="0"/>
              <a:t>artırmalarını,</a:t>
            </a:r>
          </a:p>
          <a:p>
            <a:endParaRPr lang="tr-TR" dirty="0"/>
          </a:p>
          <a:p>
            <a:r>
              <a:rPr lang="tr-TR" dirty="0" smtClean="0"/>
              <a:t>Ailenin </a:t>
            </a:r>
            <a:r>
              <a:rPr lang="tr-TR" dirty="0"/>
              <a:t>güçlü yönlerini kullanarak sağlıklı çözüm yolları </a:t>
            </a:r>
            <a:r>
              <a:rPr lang="tr-TR" dirty="0" smtClean="0"/>
              <a:t>geliştirmelerini,</a:t>
            </a:r>
          </a:p>
          <a:p>
            <a:endParaRPr lang="tr-TR" dirty="0"/>
          </a:p>
          <a:p>
            <a:r>
              <a:rPr lang="tr-TR" dirty="0" smtClean="0"/>
              <a:t>Kısa </a:t>
            </a:r>
            <a:r>
              <a:rPr lang="tr-TR" dirty="0"/>
              <a:t>süre içinde toparlanarak aile birliğini yeniden inşa </a:t>
            </a:r>
            <a:r>
              <a:rPr lang="tr-TR" dirty="0" smtClean="0"/>
              <a:t>etmelerini,</a:t>
            </a:r>
          </a:p>
          <a:p>
            <a:endParaRPr lang="tr-TR" dirty="0"/>
          </a:p>
          <a:p>
            <a:r>
              <a:rPr lang="tr-TR" dirty="0" smtClean="0"/>
              <a:t>Risk </a:t>
            </a:r>
            <a:r>
              <a:rPr lang="tr-TR" dirty="0"/>
              <a:t>altında dayanıklı kalmayı başarmalarını </a:t>
            </a:r>
            <a:endParaRPr lang="tr-TR" dirty="0" smtClean="0"/>
          </a:p>
          <a:p>
            <a:pPr marL="82296" indent="0">
              <a:buNone/>
            </a:pPr>
            <a:r>
              <a:rPr lang="tr-TR" dirty="0" smtClean="0"/>
              <a:t>ifade etmektedir.</a:t>
            </a:r>
          </a:p>
          <a:p>
            <a:endParaRPr lang="tr-TR" sz="3200" dirty="0"/>
          </a:p>
          <a:p>
            <a:endParaRPr lang="tr-TR" dirty="0"/>
          </a:p>
        </p:txBody>
      </p:sp>
      <p:pic>
        <p:nvPicPr>
          <p:cNvPr id="5" name="image63.png"/>
          <p:cNvPicPr/>
          <p:nvPr/>
        </p:nvPicPr>
        <p:blipFill>
          <a:blip r:embed="rId2" cstate="print"/>
          <a:stretch>
            <a:fillRect/>
          </a:stretch>
        </p:blipFill>
        <p:spPr>
          <a:xfrm>
            <a:off x="7236296" y="5013176"/>
            <a:ext cx="1726188" cy="1726188"/>
          </a:xfrm>
          <a:prstGeom prst="rect">
            <a:avLst/>
          </a:prstGeom>
        </p:spPr>
      </p:pic>
    </p:spTree>
    <p:extLst>
      <p:ext uri="{BB962C8B-B14F-4D97-AF65-F5344CB8AC3E}">
        <p14:creationId xmlns:p14="http://schemas.microsoft.com/office/powerpoint/2010/main" val="377584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764704"/>
            <a:ext cx="7498080" cy="4800600"/>
          </a:xfrm>
        </p:spPr>
        <p:txBody>
          <a:bodyPr>
            <a:normAutofit fontScale="70000" lnSpcReduction="20000"/>
          </a:bodyPr>
          <a:lstStyle/>
          <a:p>
            <a:r>
              <a:rPr lang="tr-TR" dirty="0"/>
              <a:t>Karşılaşılan zorlu ya da örseleyici yaşam olayları karşısında her şeyi kontrol etmek elbette ki mümkün değildir. Diğer yandan, aile üyeleri arasındaki güven ilişkisini geliştirerek, aile içi iletişim, iş birliği ve desteği artırarak, aile değerlerini koruyarak, birlikte ortak amaç ve çözümler üreterek olası riskler karşısında aileniz ile </a:t>
            </a:r>
            <a:r>
              <a:rPr lang="tr-TR" dirty="0" smtClean="0"/>
              <a:t>birlikte </a:t>
            </a:r>
            <a:r>
              <a:rPr lang="tr-TR" dirty="0"/>
              <a:t>güçlü kalmayı ve yaşanan zorlukların üstesinden gelmeyi </a:t>
            </a:r>
            <a:r>
              <a:rPr lang="tr-TR" dirty="0" smtClean="0"/>
              <a:t>başarabilirsiniz.</a:t>
            </a:r>
          </a:p>
          <a:p>
            <a:endParaRPr lang="tr-TR" dirty="0" smtClean="0"/>
          </a:p>
          <a:p>
            <a:endParaRPr lang="tr-TR" dirty="0"/>
          </a:p>
          <a:p>
            <a:r>
              <a:rPr lang="tr-TR" dirty="0"/>
              <a:t>Unutmayın ki sağlıklı bir aile yaşamı, olası riskler karşısında aile üyelerinin kişisel psikolojik sağlamlığını da artıran oldukça önemli bir koruyucu faktördür. Dolayısıyla, ailede psikolojik sağlamlığı geliştirerek hem karşılaşılan zorluklarla daha etkili bir şekilde başa çıkabilir hem de çocuklarınızın gelecekte karşılaşabilecekleri olası riskler karşısında daha dayanıklı olmalarına yardımcı olabilirsiniz.</a:t>
            </a:r>
          </a:p>
          <a:p>
            <a:endParaRPr lang="tr-TR" dirty="0"/>
          </a:p>
        </p:txBody>
      </p:sp>
      <p:pic>
        <p:nvPicPr>
          <p:cNvPr id="4" name="image63.png"/>
          <p:cNvPicPr/>
          <p:nvPr/>
        </p:nvPicPr>
        <p:blipFill>
          <a:blip r:embed="rId2" cstate="print"/>
          <a:stretch>
            <a:fillRect/>
          </a:stretch>
        </p:blipFill>
        <p:spPr>
          <a:xfrm>
            <a:off x="7236296" y="5013176"/>
            <a:ext cx="1726188" cy="1726188"/>
          </a:xfrm>
          <a:prstGeom prst="rect">
            <a:avLst/>
          </a:prstGeom>
        </p:spPr>
      </p:pic>
    </p:spTree>
    <p:extLst>
      <p:ext uri="{BB962C8B-B14F-4D97-AF65-F5344CB8AC3E}">
        <p14:creationId xmlns:p14="http://schemas.microsoft.com/office/powerpoint/2010/main" val="291126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Ailede Psikolojik Sağlamlığı Korumak ve </a:t>
            </a:r>
            <a:r>
              <a:rPr lang="tr-TR" b="1" dirty="0" smtClean="0"/>
              <a:t>Geliştirmek</a:t>
            </a:r>
            <a:endParaRPr lang="tr-TR" dirty="0"/>
          </a:p>
        </p:txBody>
      </p:sp>
      <p:sp>
        <p:nvSpPr>
          <p:cNvPr id="3" name="İçerik Yer Tutucusu 2"/>
          <p:cNvSpPr>
            <a:spLocks noGrp="1"/>
          </p:cNvSpPr>
          <p:nvPr>
            <p:ph idx="1"/>
          </p:nvPr>
        </p:nvSpPr>
        <p:spPr>
          <a:xfrm>
            <a:off x="1080740" y="1432521"/>
            <a:ext cx="7818072" cy="4547592"/>
          </a:xfrm>
        </p:spPr>
        <p:txBody>
          <a:bodyPr>
            <a:normAutofit fontScale="92500" lnSpcReduction="20000"/>
          </a:bodyPr>
          <a:lstStyle/>
          <a:p>
            <a:pPr marL="82296" indent="0">
              <a:buNone/>
            </a:pPr>
            <a:endParaRPr lang="tr-TR" dirty="0" smtClean="0"/>
          </a:p>
          <a:p>
            <a:r>
              <a:rPr lang="tr-TR" dirty="0" err="1" smtClean="0"/>
              <a:t>Travmatik</a:t>
            </a:r>
            <a:r>
              <a:rPr lang="tr-TR" dirty="0" smtClean="0"/>
              <a:t> </a:t>
            </a:r>
            <a:r>
              <a:rPr lang="tr-TR" dirty="0"/>
              <a:t>yaşam olayları aile bütünlüğü açısından ciddi bir risk oluşturduğu gibi ailenin çeşitli zorluklar karşısında birlik ve </a:t>
            </a:r>
            <a:r>
              <a:rPr lang="tr-TR" dirty="0" smtClean="0"/>
              <a:t>dayanışma </a:t>
            </a:r>
            <a:r>
              <a:rPr lang="tr-TR" dirty="0"/>
              <a:t>göstererek daha güçlü olmasına katkı da sağlayabilir. </a:t>
            </a:r>
            <a:endParaRPr lang="tr-TR" dirty="0" smtClean="0"/>
          </a:p>
          <a:p>
            <a:pPr marL="82296" indent="0">
              <a:buNone/>
            </a:pPr>
            <a:endParaRPr lang="tr-TR" dirty="0" smtClean="0"/>
          </a:p>
          <a:p>
            <a:r>
              <a:rPr lang="tr-TR" dirty="0" smtClean="0"/>
              <a:t>Aşağıda</a:t>
            </a:r>
            <a:r>
              <a:rPr lang="tr-TR" dirty="0"/>
              <a:t>, zorlu yaşam olayları </a:t>
            </a:r>
            <a:r>
              <a:rPr lang="tr-TR" dirty="0" smtClean="0"/>
              <a:t>karşısında </a:t>
            </a:r>
            <a:r>
              <a:rPr lang="tr-TR" dirty="0"/>
              <a:t>ailenizin psikolojik sağlamlığını artırmaya yardımcı olmak için öneriler sunulmaktadır</a:t>
            </a:r>
            <a:r>
              <a:rPr lang="tr-TR" dirty="0" smtClean="0"/>
              <a:t>:</a:t>
            </a:r>
            <a:r>
              <a:rPr lang="tr-TR" dirty="0"/>
              <a:t/>
            </a:r>
            <a:br>
              <a:rPr lang="tr-TR" dirty="0"/>
            </a:br>
            <a:endParaRPr lang="tr-TR" dirty="0"/>
          </a:p>
          <a:p>
            <a:endParaRPr lang="tr-TR" dirty="0"/>
          </a:p>
        </p:txBody>
      </p:sp>
      <p:pic>
        <p:nvPicPr>
          <p:cNvPr id="5" name="image63.png"/>
          <p:cNvPicPr/>
          <p:nvPr/>
        </p:nvPicPr>
        <p:blipFill>
          <a:blip r:embed="rId2" cstate="print"/>
          <a:stretch>
            <a:fillRect/>
          </a:stretch>
        </p:blipFill>
        <p:spPr>
          <a:xfrm>
            <a:off x="7596336" y="5373216"/>
            <a:ext cx="1337352" cy="1484784"/>
          </a:xfrm>
          <a:prstGeom prst="rect">
            <a:avLst/>
          </a:prstGeom>
        </p:spPr>
      </p:pic>
    </p:spTree>
    <p:extLst>
      <p:ext uri="{BB962C8B-B14F-4D97-AF65-F5344CB8AC3E}">
        <p14:creationId xmlns:p14="http://schemas.microsoft.com/office/powerpoint/2010/main" val="11769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16632"/>
            <a:ext cx="7498080" cy="1143000"/>
          </a:xfrm>
        </p:spPr>
        <p:txBody>
          <a:bodyPr/>
          <a:lstStyle/>
          <a:p>
            <a:pPr algn="ctr"/>
            <a:r>
              <a:rPr lang="tr-TR" dirty="0" smtClean="0"/>
              <a:t>TRAVMA</a:t>
            </a:r>
            <a:endParaRPr lang="tr-TR" dirty="0"/>
          </a:p>
        </p:txBody>
      </p:sp>
      <p:sp>
        <p:nvSpPr>
          <p:cNvPr id="3" name="İçerik Yer Tutucusu 2"/>
          <p:cNvSpPr>
            <a:spLocks noGrp="1"/>
          </p:cNvSpPr>
          <p:nvPr>
            <p:ph idx="1"/>
          </p:nvPr>
        </p:nvSpPr>
        <p:spPr>
          <a:xfrm>
            <a:off x="1115616" y="1052736"/>
            <a:ext cx="7498080" cy="3816424"/>
          </a:xfrm>
        </p:spPr>
        <p:txBody>
          <a:bodyPr>
            <a:normAutofit/>
          </a:bodyPr>
          <a:lstStyle/>
          <a:p>
            <a:pPr algn="just"/>
            <a:r>
              <a:rPr lang="tr-TR" sz="3000" b="1" dirty="0" err="1"/>
              <a:t>Travmatik</a:t>
            </a:r>
            <a:r>
              <a:rPr lang="tr-TR" sz="3000" b="1" dirty="0"/>
              <a:t> yaşam olayları</a:t>
            </a:r>
            <a:r>
              <a:rPr lang="tr-TR" sz="3000" dirty="0"/>
              <a:t>, insan yaşamını fiziksel, psikolojik ve sosyal açıdan ciddi biçimde tehdit eden, güvenlik ve kontrol algısını zedeleyen, bireylerde yoğun kaygı, korku ve çaresizlik duyguları hissettiren zorlu ya da örseleyici olayları tanımlamak için kullanılır. </a:t>
            </a:r>
            <a:endParaRPr lang="tr-TR" sz="3000" dirty="0" smtClean="0"/>
          </a:p>
          <a:p>
            <a:pPr algn="just"/>
            <a:endParaRPr lang="tr-TR" sz="30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44" r="17567" b="14478"/>
          <a:stretch/>
        </p:blipFill>
        <p:spPr bwMode="auto">
          <a:xfrm>
            <a:off x="3131840" y="4581128"/>
            <a:ext cx="3895677" cy="203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8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44624"/>
            <a:ext cx="7498080" cy="720080"/>
          </a:xfrm>
        </p:spPr>
        <p:txBody>
          <a:bodyPr>
            <a:normAutofit/>
          </a:bodyPr>
          <a:lstStyle/>
          <a:p>
            <a:pPr algn="ctr"/>
            <a:r>
              <a:rPr lang="tr-TR" sz="2400" b="1" dirty="0">
                <a:effectLst/>
              </a:rPr>
              <a:t>Bilimsel, Somut ve </a:t>
            </a:r>
            <a:r>
              <a:rPr lang="tr-TR" sz="2400" b="1" dirty="0" smtClean="0">
                <a:effectLst/>
              </a:rPr>
              <a:t>Gerçekçi Bilgiler Edinin</a:t>
            </a:r>
            <a:endParaRPr lang="tr-TR" sz="2400" b="1" dirty="0"/>
          </a:p>
        </p:txBody>
      </p:sp>
      <p:sp>
        <p:nvSpPr>
          <p:cNvPr id="3" name="İçerik Yer Tutucusu 2"/>
          <p:cNvSpPr>
            <a:spLocks noGrp="1"/>
          </p:cNvSpPr>
          <p:nvPr>
            <p:ph idx="1"/>
          </p:nvPr>
        </p:nvSpPr>
        <p:spPr>
          <a:xfrm>
            <a:off x="1043608" y="836712"/>
            <a:ext cx="7992888" cy="3024336"/>
          </a:xfrm>
        </p:spPr>
        <p:txBody>
          <a:bodyPr>
            <a:noAutofit/>
          </a:bodyPr>
          <a:lstStyle/>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süreçte güvenilir olmayan çok farklı kaynaklardan gelen ve birbiriyle uyuşmayan bilgiler, </a:t>
            </a:r>
            <a:r>
              <a:rPr lang="tr-TR" sz="1600" dirty="0" smtClean="0">
                <a:latin typeface="Arial" panose="020B0604020202020204" pitchFamily="34" charset="0"/>
                <a:cs typeface="Arial" panose="020B0604020202020204" pitchFamily="34" charset="0"/>
              </a:rPr>
              <a:t>yaşadığınız </a:t>
            </a:r>
            <a:r>
              <a:rPr lang="tr-TR" sz="1600" dirty="0">
                <a:latin typeface="Arial" panose="020B0604020202020204" pitchFamily="34" charset="0"/>
                <a:cs typeface="Arial" panose="020B0604020202020204" pitchFamily="34" charset="0"/>
              </a:rPr>
              <a:t>belirsizliklerin çoğalmasına ve aile içinde karmaşaya yol açabilir. Dolayısıyla ailenizin yaşayabileceği endişe ve kaygı gereksiz yere artabilir. </a:t>
            </a:r>
            <a:endParaRPr lang="tr-TR" sz="1600" dirty="0" smtClean="0">
              <a:latin typeface="Arial" panose="020B0604020202020204" pitchFamily="34" charset="0"/>
              <a:cs typeface="Arial" panose="020B0604020202020204" pitchFamily="34" charset="0"/>
            </a:endParaRPr>
          </a:p>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Zorlu </a:t>
            </a:r>
            <a:r>
              <a:rPr lang="tr-TR" sz="1600" dirty="0">
                <a:latin typeface="Arial" panose="020B0604020202020204" pitchFamily="34" charset="0"/>
                <a:cs typeface="Arial" panose="020B0604020202020204" pitchFamily="34" charset="0"/>
              </a:rPr>
              <a:t>ya da örseleyici bir yaşam olayı içinde stres ve kaygınızı sağlıklı şekilde yönetmenin en iyi yolu öncelikle doğru ve gerçekçi bilgi edinmektir. Bu nedenle yaşadığınız olay ile ilgili olarak yetkili kişi, kurum ve kuruluşlardan gelen doğru </a:t>
            </a:r>
            <a:r>
              <a:rPr lang="tr-TR" sz="1600" dirty="0" smtClean="0">
                <a:latin typeface="Arial" panose="020B0604020202020204" pitchFamily="34" charset="0"/>
                <a:cs typeface="Arial" panose="020B0604020202020204" pitchFamily="34" charset="0"/>
              </a:rPr>
              <a:t>bilgilere </a:t>
            </a:r>
            <a:r>
              <a:rPr lang="tr-TR" sz="1600" dirty="0">
                <a:latin typeface="Arial" panose="020B0604020202020204" pitchFamily="34" charset="0"/>
                <a:cs typeface="Arial" panose="020B0604020202020204" pitchFamily="34" charset="0"/>
              </a:rPr>
              <a:t>göre hareket </a:t>
            </a:r>
            <a:r>
              <a:rPr lang="tr-TR" sz="1600" dirty="0" smtClean="0">
                <a:latin typeface="Arial" panose="020B0604020202020204" pitchFamily="34" charset="0"/>
                <a:cs typeface="Arial" panose="020B0604020202020204" pitchFamily="34" charset="0"/>
              </a:rPr>
              <a:t>edin.</a:t>
            </a:r>
          </a:p>
          <a:p>
            <a:endParaRPr lang="tr-TR" sz="1600" dirty="0" smtClean="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99" r="23262"/>
          <a:stretch/>
        </p:blipFill>
        <p:spPr bwMode="auto">
          <a:xfrm>
            <a:off x="3131840" y="3958753"/>
            <a:ext cx="3600400"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99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54293"/>
            <a:ext cx="7498080" cy="898443"/>
          </a:xfrm>
        </p:spPr>
        <p:txBody>
          <a:bodyPr>
            <a:normAutofit/>
          </a:bodyPr>
          <a:lstStyle/>
          <a:p>
            <a:pPr algn="ctr"/>
            <a:r>
              <a:rPr lang="tr-TR" sz="2400" b="1" dirty="0" smtClean="0">
                <a:effectLst/>
              </a:rPr>
              <a:t>Medyayı Sağlıklı Kullanın</a:t>
            </a:r>
            <a:endParaRPr lang="tr-TR" sz="2400" b="1" dirty="0">
              <a:effectLst/>
            </a:endParaRPr>
          </a:p>
        </p:txBody>
      </p:sp>
      <p:sp>
        <p:nvSpPr>
          <p:cNvPr id="4" name="İçerik Yer Tutucusu 3"/>
          <p:cNvSpPr>
            <a:spLocks noGrp="1"/>
          </p:cNvSpPr>
          <p:nvPr>
            <p:ph idx="1"/>
          </p:nvPr>
        </p:nvSpPr>
        <p:spPr>
          <a:xfrm>
            <a:off x="1259632" y="1196752"/>
            <a:ext cx="7498080" cy="5088632"/>
          </a:xfrm>
        </p:spPr>
        <p:txBody>
          <a:bodyPr>
            <a:noAutofit/>
          </a:bodyPr>
          <a:lstStyle/>
          <a:p>
            <a:pPr algn="just"/>
            <a:r>
              <a:rPr lang="tr-TR" sz="1600" dirty="0">
                <a:latin typeface="Arial" panose="020B0604020202020204" pitchFamily="34" charset="0"/>
                <a:cs typeface="Arial" panose="020B0604020202020204" pitchFamily="34" charset="0"/>
              </a:rPr>
              <a:t>Özellikle doğal afetler (deprem, sel vb.) ya da salgın hastalıklar (</a:t>
            </a:r>
            <a:r>
              <a:rPr lang="tr-TR" sz="1600" dirty="0" smtClean="0">
                <a:latin typeface="Arial" panose="020B0604020202020204" pitchFamily="34" charset="0"/>
                <a:cs typeface="Arial" panose="020B0604020202020204" pitchFamily="34" charset="0"/>
              </a:rPr>
              <a:t>COVID-19 </a:t>
            </a:r>
            <a:r>
              <a:rPr lang="tr-TR" sz="1600" dirty="0" err="1" smtClean="0">
                <a:latin typeface="Arial" panose="020B0604020202020204" pitchFamily="34" charset="0"/>
                <a:cs typeface="Arial" panose="020B0604020202020204" pitchFamily="34" charset="0"/>
              </a:rPr>
              <a:t>pandemisi</a:t>
            </a:r>
            <a:r>
              <a:rPr lang="tr-TR" sz="1600" dirty="0">
                <a:latin typeface="Arial" panose="020B0604020202020204" pitchFamily="34" charset="0"/>
                <a:cs typeface="Arial" panose="020B0604020202020204" pitchFamily="34" charset="0"/>
              </a:rPr>
              <a:t>) gibi toplumu derinden etkileyen örseleyici yaşam olayları karşısında medya ya da sosyal medya üzerinden neler olup bittiğini öğrenmek istemeniz oldukça doğaldır. Ancak, yaşanan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olay ile ilgili haberleri 7/24 aralıksız ve aşırı şekilde takip etmekten, sürekli tekrarlayan görüntüleri ve </a:t>
            </a:r>
            <a:r>
              <a:rPr lang="tr-TR" sz="1600" dirty="0" smtClean="0">
                <a:latin typeface="Arial" panose="020B0604020202020204" pitchFamily="34" charset="0"/>
                <a:cs typeface="Arial" panose="020B0604020202020204" pitchFamily="34" charset="0"/>
              </a:rPr>
              <a:t>tartışmaları </a:t>
            </a:r>
            <a:r>
              <a:rPr lang="tr-TR" sz="1600" dirty="0">
                <a:latin typeface="Arial" panose="020B0604020202020204" pitchFamily="34" charset="0"/>
                <a:cs typeface="Arial" panose="020B0604020202020204" pitchFamily="34" charset="0"/>
              </a:rPr>
              <a:t>izlemekten kaçının. Çocukların ve aile üyelerinin medyayı sınırlı düzeyde ve sağlıklı kullanmalarına özen gösterin</a:t>
            </a:r>
            <a:r>
              <a:rPr lang="tr-TR" sz="1600" dirty="0" smtClean="0">
                <a:latin typeface="Arial" panose="020B0604020202020204" pitchFamily="34" charset="0"/>
                <a:cs typeface="Arial" panose="020B0604020202020204" pitchFamily="34" charset="0"/>
              </a:rPr>
              <a:t>.</a:t>
            </a:r>
          </a:p>
          <a:p>
            <a:pPr marL="82296" indent="0" algn="just">
              <a:buNone/>
            </a:pPr>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Aile olarak, bu süreçte yaşananlara ait görüntü, resim, haber ve tartışmalara gereğinden fazla odaklanmak, sizi ve ailenizi yoğun tehlike ya da tehdit altında hissettirebilir, aile üyelerinin paniğe kapılmasına ve stres tepkilerinizin artmasına neden olabilir. </a:t>
            </a:r>
            <a:r>
              <a:rPr lang="tr-TR" sz="1600" dirty="0" smtClean="0">
                <a:latin typeface="Arial" panose="020B0604020202020204" pitchFamily="34" charset="0"/>
                <a:cs typeface="Arial" panose="020B0604020202020204" pitchFamily="34" charset="0"/>
              </a:rPr>
              <a:t>Dolayısıyla </a:t>
            </a:r>
            <a:r>
              <a:rPr lang="tr-TR" sz="1600" dirty="0">
                <a:latin typeface="Arial" panose="020B0604020202020204" pitchFamily="34" charset="0"/>
                <a:cs typeface="Arial" panose="020B0604020202020204" pitchFamily="34" charset="0"/>
              </a:rPr>
              <a:t>gün içinde kendinize belirli zaman aralıkları belirleyin ve yaşanan olay ile ilgili haberleri sadece bu zaman aralıklarında takip </a:t>
            </a:r>
            <a:r>
              <a:rPr lang="tr-TR" sz="1600" dirty="0" smtClean="0">
                <a:latin typeface="Arial" panose="020B0604020202020204" pitchFamily="34" charset="0"/>
                <a:cs typeface="Arial" panose="020B0604020202020204" pitchFamily="34" charset="0"/>
              </a:rPr>
              <a:t>edin.</a:t>
            </a:r>
          </a:p>
          <a:p>
            <a:pPr algn="just"/>
            <a:endParaRPr lang="tr-TR" sz="1600" dirty="0" smtClean="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Ç</a:t>
            </a:r>
            <a:r>
              <a:rPr lang="tr-TR" sz="1600" dirty="0" smtClean="0">
                <a:latin typeface="Arial" panose="020B0604020202020204" pitchFamily="34" charset="0"/>
                <a:cs typeface="Arial" panose="020B0604020202020204" pitchFamily="34" charset="0"/>
              </a:rPr>
              <a:t>ocuklarınızın </a:t>
            </a:r>
            <a:r>
              <a:rPr lang="tr-TR" sz="1600" dirty="0">
                <a:latin typeface="Arial" panose="020B0604020202020204" pitchFamily="34" charset="0"/>
                <a:cs typeface="Arial" panose="020B0604020202020204" pitchFamily="34" charset="0"/>
              </a:rPr>
              <a:t>televizyon, sosyal medya ya da internet üzerinden yaşanan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olay ile ilgili haber ya da tartışmaları sınırlı sürelerde takip etmelerine özen gösterin.</a:t>
            </a: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37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0"/>
            <a:ext cx="7498080" cy="836712"/>
          </a:xfrm>
        </p:spPr>
        <p:txBody>
          <a:bodyPr>
            <a:normAutofit/>
          </a:bodyPr>
          <a:lstStyle/>
          <a:p>
            <a:pPr algn="ctr"/>
            <a:r>
              <a:rPr lang="tr-TR" sz="2400" b="1" dirty="0">
                <a:effectLst/>
              </a:rPr>
              <a:t>Edindiğiniz Doğru Bilgileri Aile Üyeleriyle </a:t>
            </a:r>
            <a:r>
              <a:rPr lang="tr-TR" sz="2400" b="1" dirty="0" smtClean="0">
                <a:effectLst/>
              </a:rPr>
              <a:t>Paylaşın</a:t>
            </a:r>
            <a:endParaRPr lang="tr-TR" sz="2400" dirty="0">
              <a:effectLst/>
            </a:endParaRPr>
          </a:p>
        </p:txBody>
      </p:sp>
      <p:sp>
        <p:nvSpPr>
          <p:cNvPr id="3" name="İçerik Yer Tutucusu 2"/>
          <p:cNvSpPr>
            <a:spLocks noGrp="1"/>
          </p:cNvSpPr>
          <p:nvPr>
            <p:ph idx="1"/>
          </p:nvPr>
        </p:nvSpPr>
        <p:spPr>
          <a:xfrm>
            <a:off x="1043608" y="764704"/>
            <a:ext cx="8100392" cy="3816424"/>
          </a:xfrm>
        </p:spPr>
        <p:txBody>
          <a:bodyPr>
            <a:noAutofit/>
          </a:bodyPr>
          <a:lstStyle/>
          <a:p>
            <a:pPr algn="just"/>
            <a:r>
              <a:rPr lang="tr-TR" sz="1600" dirty="0" err="1" smtClean="0">
                <a:latin typeface="Arial" panose="020B0604020202020204" pitchFamily="34" charset="0"/>
                <a:cs typeface="Arial" panose="020B0604020202020204" pitchFamily="34" charset="0"/>
              </a:rPr>
              <a:t>Travmatik</a:t>
            </a:r>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yaşam olayları karşısında oluşabilecek çeşitli riskler hakkında bilgi edinmek, bu risklerden korunma yöntemlerini öğrenmek ve uygulamak oldukça önemlidir. A</a:t>
            </a:r>
            <a:r>
              <a:rPr lang="tr-TR" sz="1600" dirty="0" smtClean="0">
                <a:latin typeface="Arial" panose="020B0604020202020204" pitchFamily="34" charset="0"/>
                <a:cs typeface="Arial" panose="020B0604020202020204" pitchFamily="34" charset="0"/>
              </a:rPr>
              <a:t>ile </a:t>
            </a:r>
            <a:r>
              <a:rPr lang="tr-TR" sz="1600" dirty="0">
                <a:latin typeface="Arial" panose="020B0604020202020204" pitchFamily="34" charset="0"/>
                <a:cs typeface="Arial" panose="020B0604020202020204" pitchFamily="34" charset="0"/>
              </a:rPr>
              <a:t>üyeleriyle bir araya gelmek, onların yaşadıklarını, gözlemlediklerini, duyduklarını ya da öğrendiklerini paylaşmalarına olanak sağlamak büyük önem taşır. Aile üyelerinin yaşanan olayları birbirinden farklı şekillerde algılamaları, </a:t>
            </a:r>
            <a:r>
              <a:rPr lang="tr-TR" sz="1600" dirty="0" smtClean="0">
                <a:latin typeface="Arial" panose="020B0604020202020204" pitchFamily="34" charset="0"/>
                <a:cs typeface="Arial" panose="020B0604020202020204" pitchFamily="34" charset="0"/>
              </a:rPr>
              <a:t>değerlendirmeleri </a:t>
            </a:r>
            <a:r>
              <a:rPr lang="tr-TR" sz="1600" dirty="0">
                <a:latin typeface="Arial" panose="020B0604020202020204" pitchFamily="34" charset="0"/>
                <a:cs typeface="Arial" panose="020B0604020202020204" pitchFamily="34" charset="0"/>
              </a:rPr>
              <a:t>ve deneyimlemeleri oldukça olasıdır</a:t>
            </a:r>
            <a:r>
              <a:rPr lang="tr-TR" sz="1600" dirty="0" smtClean="0">
                <a:latin typeface="Arial" panose="020B0604020202020204" pitchFamily="34" charset="0"/>
                <a:cs typeface="Arial" panose="020B0604020202020204" pitchFamily="34" charset="0"/>
              </a:rPr>
              <a:t>.</a:t>
            </a:r>
          </a:p>
          <a:p>
            <a:pPr marL="82296" indent="0" algn="just">
              <a:buNone/>
            </a:pPr>
            <a:endParaRPr lang="tr-TR" sz="1600" dirty="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Aynı </a:t>
            </a:r>
            <a:r>
              <a:rPr lang="tr-TR" sz="1600" dirty="0">
                <a:latin typeface="Arial" panose="020B0604020202020204" pitchFamily="34" charset="0"/>
                <a:cs typeface="Arial" panose="020B0604020202020204" pitchFamily="34" charset="0"/>
              </a:rPr>
              <a:t>zamanda aile üyelerinin kendi </a:t>
            </a:r>
            <a:r>
              <a:rPr lang="tr-TR" sz="1600" dirty="0" smtClean="0">
                <a:latin typeface="Arial" panose="020B0604020202020204" pitchFamily="34" charset="0"/>
                <a:cs typeface="Arial" panose="020B0604020202020204" pitchFamily="34" charset="0"/>
              </a:rPr>
              <a:t>öğrendiklerini </a:t>
            </a:r>
            <a:r>
              <a:rPr lang="tr-TR" sz="1600" dirty="0">
                <a:latin typeface="Arial" panose="020B0604020202020204" pitchFamily="34" charset="0"/>
                <a:cs typeface="Arial" panose="020B0604020202020204" pitchFamily="34" charset="0"/>
              </a:rPr>
              <a:t>de paylaşmasına yardımcı olun. Zorlu yaşam olayları </a:t>
            </a:r>
            <a:r>
              <a:rPr lang="tr-TR" sz="1600" dirty="0" smtClean="0">
                <a:latin typeface="Arial" panose="020B0604020202020204" pitchFamily="34" charset="0"/>
                <a:cs typeface="Arial" panose="020B0604020202020204" pitchFamily="34" charset="0"/>
              </a:rPr>
              <a:t>karşısında </a:t>
            </a:r>
            <a:r>
              <a:rPr lang="tr-TR" sz="1600" dirty="0">
                <a:latin typeface="Arial" panose="020B0604020202020204" pitchFamily="34" charset="0"/>
                <a:cs typeface="Arial" panose="020B0604020202020204" pitchFamily="34" charset="0"/>
              </a:rPr>
              <a:t>tüm aile üyelerinin yaşadıklarını birbiriyle paylaşması </a:t>
            </a:r>
            <a:r>
              <a:rPr lang="tr-TR" sz="1600" dirty="0" smtClean="0">
                <a:latin typeface="Arial" panose="020B0604020202020204" pitchFamily="34" charset="0"/>
                <a:cs typeface="Arial" panose="020B0604020202020204" pitchFamily="34" charset="0"/>
              </a:rPr>
              <a:t>sayesinde </a:t>
            </a:r>
            <a:r>
              <a:rPr lang="tr-TR" sz="1600" dirty="0">
                <a:latin typeface="Arial" panose="020B0604020202020204" pitchFamily="34" charset="0"/>
                <a:cs typeface="Arial" panose="020B0604020202020204" pitchFamily="34" charset="0"/>
              </a:rPr>
              <a:t>yanlış anlaşılmalar azalır, öğrenilen doğru ve somut bilgiler zenginleşir, aile içi birliktelik ve güven artar, gerçekçi bir iyimserlik ve umut oluşur.</a:t>
            </a:r>
          </a:p>
          <a:p>
            <a:pPr algn="just"/>
            <a:endParaRPr lang="tr-TR" sz="1600" dirty="0">
              <a:latin typeface="Arial" panose="020B0604020202020204" pitchFamily="34" charset="0"/>
              <a:cs typeface="Arial" panose="020B0604020202020204" pitchFamily="34"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598243"/>
            <a:ext cx="489654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2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16632"/>
            <a:ext cx="7498080" cy="936104"/>
          </a:xfrm>
        </p:spPr>
        <p:txBody>
          <a:bodyPr>
            <a:noAutofit/>
          </a:bodyPr>
          <a:lstStyle/>
          <a:p>
            <a:pPr algn="ctr"/>
            <a:r>
              <a:rPr lang="tr-TR" sz="2400" b="1" dirty="0" smtClean="0">
                <a:effectLst/>
              </a:rPr>
              <a:t/>
            </a:r>
            <a:br>
              <a:rPr lang="tr-TR" sz="2400" b="1" dirty="0" smtClean="0">
                <a:effectLst/>
              </a:rPr>
            </a:br>
            <a:r>
              <a:rPr lang="tr-TR" sz="2400" b="1" dirty="0" smtClean="0">
                <a:effectLst/>
              </a:rPr>
              <a:t>Edindiğiniz </a:t>
            </a:r>
            <a:r>
              <a:rPr lang="tr-TR" sz="2400" b="1" dirty="0">
                <a:effectLst/>
              </a:rPr>
              <a:t>Bilgileri Paylaşırken Aile Üyelerinin Gelişimsel Özelliklerine Dikkat Edin</a:t>
            </a:r>
            <a:br>
              <a:rPr lang="tr-TR" sz="2400" b="1" dirty="0">
                <a:effectLst/>
              </a:rPr>
            </a:br>
            <a:endParaRPr lang="tr-TR" sz="2400" b="1" dirty="0">
              <a:effectLst/>
            </a:endParaRPr>
          </a:p>
        </p:txBody>
      </p:sp>
      <p:sp>
        <p:nvSpPr>
          <p:cNvPr id="3" name="İçerik Yer Tutucusu 2"/>
          <p:cNvSpPr>
            <a:spLocks noGrp="1"/>
          </p:cNvSpPr>
          <p:nvPr>
            <p:ph idx="1"/>
          </p:nvPr>
        </p:nvSpPr>
        <p:spPr>
          <a:xfrm>
            <a:off x="1259632" y="1196752"/>
            <a:ext cx="7498080" cy="3744416"/>
          </a:xfrm>
        </p:spPr>
        <p:txBody>
          <a:bodyPr>
            <a:normAutofit/>
          </a:bodyPr>
          <a:lstStyle/>
          <a:p>
            <a:r>
              <a:rPr lang="tr-TR" sz="1600" dirty="0" smtClean="0">
                <a:latin typeface="Times New Roman" panose="02020603050405020304" pitchFamily="18" charset="0"/>
                <a:cs typeface="Times New Roman" panose="02020603050405020304" pitchFamily="18" charset="0"/>
              </a:rPr>
              <a:t>Aile </a:t>
            </a:r>
            <a:r>
              <a:rPr lang="tr-TR" sz="1600" dirty="0">
                <a:latin typeface="Times New Roman" panose="02020603050405020304" pitchFamily="18" charset="0"/>
                <a:cs typeface="Times New Roman" panose="02020603050405020304" pitchFamily="18" charset="0"/>
              </a:rPr>
              <a:t>içindeki çocuk, ergen ve diğer yetişkinlerin yaşadıkları olayları anlama, değerlendirme ve ele alma biçimleri farklılık gösterebilir. Bilindiği üzere, çocuk ve ergenlerin bilişsel (zihinsel) gelişimleri hâlâ devam ettiğinden henüz tam anlamıyla olgunlaşmamışlardır. Dolayısıyla çocuk ve ergenler duyduklarından, gördüklerinden ya da yaşadıklarından yetişkin aile üyelerine göre daha fazla </a:t>
            </a:r>
            <a:r>
              <a:rPr lang="tr-TR" sz="1600" dirty="0" smtClean="0">
                <a:latin typeface="Times New Roman" panose="02020603050405020304" pitchFamily="18" charset="0"/>
                <a:cs typeface="Times New Roman" panose="02020603050405020304" pitchFamily="18" charset="0"/>
              </a:rPr>
              <a:t>etkilenebilirler</a:t>
            </a:r>
            <a:r>
              <a:rPr lang="tr-TR" sz="1600" dirty="0">
                <a:latin typeface="Times New Roman" panose="02020603050405020304" pitchFamily="18" charset="0"/>
                <a:cs typeface="Times New Roman" panose="02020603050405020304" pitchFamily="18" charset="0"/>
              </a:rPr>
              <a:t>. </a:t>
            </a:r>
            <a:endParaRPr lang="tr-TR" sz="1600" dirty="0" smtClean="0">
              <a:latin typeface="Times New Roman" panose="02020603050405020304" pitchFamily="18" charset="0"/>
              <a:cs typeface="Times New Roman" panose="02020603050405020304" pitchFamily="18" charset="0"/>
            </a:endParaRPr>
          </a:p>
          <a:p>
            <a:endParaRPr lang="tr-TR" sz="1600" dirty="0" smtClean="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Bu </a:t>
            </a:r>
            <a:r>
              <a:rPr lang="tr-TR" sz="1600" dirty="0">
                <a:latin typeface="Times New Roman" panose="02020603050405020304" pitchFamily="18" charset="0"/>
                <a:cs typeface="Times New Roman" panose="02020603050405020304" pitchFamily="18" charset="0"/>
              </a:rPr>
              <a:t>nedenle, sahip olduğunuz bilgileri aile üyeleriyle paylaşırken dikkatli davranmalı, çocuklarınızı </a:t>
            </a:r>
            <a:r>
              <a:rPr lang="tr-TR" sz="1600" dirty="0" smtClean="0">
                <a:latin typeface="Times New Roman" panose="02020603050405020304" pitchFamily="18" charset="0"/>
                <a:cs typeface="Times New Roman" panose="02020603050405020304" pitchFamily="18" charset="0"/>
              </a:rPr>
              <a:t>endişelendirmemeye </a:t>
            </a:r>
            <a:r>
              <a:rPr lang="tr-TR" sz="1600" dirty="0">
                <a:latin typeface="Times New Roman" panose="02020603050405020304" pitchFamily="18" charset="0"/>
                <a:cs typeface="Times New Roman" panose="02020603050405020304" pitchFamily="18" charset="0"/>
              </a:rPr>
              <a:t>özen göstermeli ve olayları onların anlayabileceği şekilde basit, somut ve iyimser bir dille anlatmalısınız. </a:t>
            </a:r>
            <a:endParaRPr lang="tr-TR" sz="1600" dirty="0" smtClean="0">
              <a:latin typeface="Times New Roman" panose="02020603050405020304" pitchFamily="18" charset="0"/>
              <a:cs typeface="Times New Roman" panose="02020603050405020304" pitchFamily="18" charset="0"/>
            </a:endParaRPr>
          </a:p>
          <a:p>
            <a:endParaRPr lang="tr-TR" sz="1600" dirty="0" smtClean="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Bu </a:t>
            </a:r>
            <a:r>
              <a:rPr lang="tr-TR" sz="1600" dirty="0">
                <a:latin typeface="Times New Roman" panose="02020603050405020304" pitchFamily="18" charset="0"/>
                <a:cs typeface="Times New Roman" panose="02020603050405020304" pitchFamily="18" charset="0"/>
              </a:rPr>
              <a:t>süreçte yaşananlarla ilgili ürkütücü olayları, sarsıcı ölüm ve yaralanmaları, gerçek dışı söylentileri ve çocukların bilmesini gerektirmeyen örseleyici </a:t>
            </a:r>
            <a:r>
              <a:rPr lang="tr-TR" sz="1600" dirty="0" smtClean="0">
                <a:latin typeface="Times New Roman" panose="02020603050405020304" pitchFamily="18" charset="0"/>
                <a:cs typeface="Times New Roman" panose="02020603050405020304" pitchFamily="18" charset="0"/>
              </a:rPr>
              <a:t>konuları </a:t>
            </a:r>
            <a:r>
              <a:rPr lang="tr-TR" sz="1600" dirty="0">
                <a:latin typeface="Times New Roman" panose="02020603050405020304" pitchFamily="18" charset="0"/>
                <a:cs typeface="Times New Roman" panose="02020603050405020304" pitchFamily="18" charset="0"/>
              </a:rPr>
              <a:t>onların önünde konuşmamaya ya da tartışmamaya özen gösterin.</a:t>
            </a:r>
          </a:p>
          <a:p>
            <a:endParaRPr lang="tr-TR" sz="1600" dirty="0">
              <a:latin typeface="Times New Roman" panose="02020603050405020304" pitchFamily="18" charset="0"/>
              <a:cs typeface="Times New Roman" panose="02020603050405020304" pitchFamily="18" charset="0"/>
            </a:endParaRPr>
          </a:p>
        </p:txBody>
      </p:sp>
      <p:pic>
        <p:nvPicPr>
          <p:cNvPr id="3083"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06" r="29355" b="25835"/>
          <a:stretch/>
        </p:blipFill>
        <p:spPr bwMode="auto">
          <a:xfrm>
            <a:off x="6660232" y="4437112"/>
            <a:ext cx="2144486" cy="214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24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66408" y="188640"/>
            <a:ext cx="7498080" cy="994122"/>
          </a:xfrm>
        </p:spPr>
        <p:txBody>
          <a:bodyPr>
            <a:noAutofit/>
          </a:bodyPr>
          <a:lstStyle/>
          <a:p>
            <a:pPr algn="ctr"/>
            <a:r>
              <a:rPr lang="tr-TR" sz="2400" b="1" dirty="0">
                <a:effectLst/>
              </a:rPr>
              <a:t>Aileniz ile Bilgi </a:t>
            </a:r>
            <a:r>
              <a:rPr lang="tr-TR" sz="2400" b="1" dirty="0" smtClean="0">
                <a:effectLst/>
              </a:rPr>
              <a:t>Paylaşırken Çocuklarınızın </a:t>
            </a:r>
            <a:r>
              <a:rPr lang="tr-TR" sz="2400" b="1" dirty="0">
                <a:effectLst/>
              </a:rPr>
              <a:t>Soru Sormalarına İzin </a:t>
            </a:r>
            <a:r>
              <a:rPr lang="tr-TR" sz="2400" b="1" dirty="0" smtClean="0">
                <a:effectLst/>
              </a:rPr>
              <a:t>Verin</a:t>
            </a:r>
            <a:endParaRPr lang="tr-TR" sz="2400" b="1" dirty="0">
              <a:effectLst/>
            </a:endParaRPr>
          </a:p>
        </p:txBody>
      </p:sp>
      <p:sp>
        <p:nvSpPr>
          <p:cNvPr id="3" name="İçerik Yer Tutucusu 2"/>
          <p:cNvSpPr>
            <a:spLocks noGrp="1"/>
          </p:cNvSpPr>
          <p:nvPr>
            <p:ph idx="1"/>
          </p:nvPr>
        </p:nvSpPr>
        <p:spPr>
          <a:xfrm>
            <a:off x="1043608" y="1124744"/>
            <a:ext cx="7776864" cy="4320480"/>
          </a:xfrm>
        </p:spPr>
        <p:txBody>
          <a:bodyPr>
            <a:normAutofit/>
          </a:bodyPr>
          <a:lstStyle/>
          <a:p>
            <a:pPr algn="just"/>
            <a:r>
              <a:rPr lang="tr-TR" sz="1600" dirty="0" smtClean="0">
                <a:latin typeface="Times New Roman" panose="02020603050405020304" pitchFamily="18" charset="0"/>
                <a:cs typeface="Times New Roman" panose="02020603050405020304" pitchFamily="18" charset="0"/>
              </a:rPr>
              <a:t>Edindiğiniz </a:t>
            </a:r>
            <a:r>
              <a:rPr lang="tr-TR" sz="1600" dirty="0">
                <a:latin typeface="Times New Roman" panose="02020603050405020304" pitchFamily="18" charset="0"/>
                <a:cs typeface="Times New Roman" panose="02020603050405020304" pitchFamily="18" charset="0"/>
              </a:rPr>
              <a:t>bilgileri ailenizle paylaşırken özellikle çocuklarınız merak ettikleri her şeyi sorabilirler. Bu noktada, çocuklarınızın sorularına gerçeğe uygun, somut, içten ve kısa cevaplar vermeye çalışın. Yine, verdiğiniz cevapların çocukların yaşına uygun </a:t>
            </a:r>
            <a:r>
              <a:rPr lang="tr-TR" sz="1600" dirty="0" smtClean="0">
                <a:latin typeface="Times New Roman" panose="02020603050405020304" pitchFamily="18" charset="0"/>
                <a:cs typeface="Times New Roman" panose="02020603050405020304" pitchFamily="18" charset="0"/>
              </a:rPr>
              <a:t>olduğuna </a:t>
            </a:r>
            <a:r>
              <a:rPr lang="tr-TR" sz="1600" dirty="0">
                <a:latin typeface="Times New Roman" panose="02020603050405020304" pitchFamily="18" charset="0"/>
                <a:cs typeface="Times New Roman" panose="02020603050405020304" pitchFamily="18" charset="0"/>
              </a:rPr>
              <a:t>dikkat </a:t>
            </a:r>
            <a:r>
              <a:rPr lang="tr-TR" sz="1600" dirty="0" smtClean="0">
                <a:latin typeface="Times New Roman" panose="02020603050405020304" pitchFamily="18" charset="0"/>
                <a:cs typeface="Times New Roman" panose="02020603050405020304" pitchFamily="18" charset="0"/>
              </a:rPr>
              <a:t>edin.</a:t>
            </a:r>
          </a:p>
          <a:p>
            <a:pPr algn="just"/>
            <a:r>
              <a:rPr lang="tr-TR" sz="1600" dirty="0" smtClean="0">
                <a:latin typeface="Times New Roman" panose="02020603050405020304" pitchFamily="18" charset="0"/>
                <a:cs typeface="Times New Roman" panose="02020603050405020304" pitchFamily="18" charset="0"/>
              </a:rPr>
              <a:t>Çocuğunuzun </a:t>
            </a:r>
            <a:r>
              <a:rPr lang="tr-TR" sz="1600" dirty="0">
                <a:latin typeface="Times New Roman" panose="02020603050405020304" pitchFamily="18" charset="0"/>
                <a:cs typeface="Times New Roman" panose="02020603050405020304" pitchFamily="18" charset="0"/>
              </a:rPr>
              <a:t>sorduğu soruların dışına çıkarak çok detaylı cevaplar vermemeye özen gösterin. Yine, çocukların sormadıkları sorular üzerine (gerekmedikçe) açıklama yapmayın. </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Cevabını </a:t>
            </a:r>
            <a:r>
              <a:rPr lang="tr-TR" sz="1600" dirty="0">
                <a:latin typeface="Times New Roman" panose="02020603050405020304" pitchFamily="18" charset="0"/>
                <a:cs typeface="Times New Roman" panose="02020603050405020304" pitchFamily="18" charset="0"/>
              </a:rPr>
              <a:t>bilmediğiniz sorularla karşılaşırsanız paniğe kapılmayın ve bilmiyorum diyerek geçiştirmek yerine bu soruların cevabını en kısa sürede öğrenerek ona açıklayacağınızı söyleyin. Bu sayede hem yeni bir şeyler öğrenmek için fırsat yakalamış olursunuz hem çocuğunuza istediği zaman size soru yöneltebileceğine dair güven verirsiniz ve hem de yeni bilgileri çocuğunuzu ürkütmeden nasıl anlatabileceğinizi düşünmek için zaman kazanırsınız. </a:t>
            </a:r>
            <a:endParaRPr lang="tr-TR" sz="1600" dirty="0" smtClean="0">
              <a:latin typeface="Times New Roman" panose="02020603050405020304" pitchFamily="18" charset="0"/>
              <a:cs typeface="Times New Roman" panose="02020603050405020304" pitchFamily="18" charset="0"/>
            </a:endParaRPr>
          </a:p>
          <a:p>
            <a:pPr algn="just"/>
            <a:r>
              <a:rPr lang="tr-TR" sz="1600" dirty="0" smtClean="0">
                <a:latin typeface="Times New Roman" panose="02020603050405020304" pitchFamily="18" charset="0"/>
                <a:cs typeface="Times New Roman" panose="02020603050405020304" pitchFamily="18" charset="0"/>
              </a:rPr>
              <a:t>Diğer </a:t>
            </a:r>
            <a:r>
              <a:rPr lang="tr-TR" sz="1600" dirty="0">
                <a:latin typeface="Times New Roman" panose="02020603050405020304" pitchFamily="18" charset="0"/>
                <a:cs typeface="Times New Roman" panose="02020603050405020304" pitchFamily="18" charset="0"/>
              </a:rPr>
              <a:t>yandan, bazı çocuklar pek soru sormaz ya da konuyla </a:t>
            </a:r>
            <a:r>
              <a:rPr lang="tr-TR" sz="1600" dirty="0" smtClean="0">
                <a:latin typeface="Times New Roman" panose="02020603050405020304" pitchFamily="18" charset="0"/>
                <a:cs typeface="Times New Roman" panose="02020603050405020304" pitchFamily="18" charset="0"/>
              </a:rPr>
              <a:t>ilgilenmezler</a:t>
            </a:r>
            <a:r>
              <a:rPr lang="tr-TR" sz="1600" dirty="0">
                <a:latin typeface="Times New Roman" panose="02020603050405020304" pitchFamily="18" charset="0"/>
                <a:cs typeface="Times New Roman" panose="02020603050405020304" pitchFamily="18" charset="0"/>
              </a:rPr>
              <a:t>. Bu tür durumlarda çocuklarınızı soru sormaları için asla </a:t>
            </a:r>
            <a:r>
              <a:rPr lang="tr-TR" sz="1600" dirty="0" smtClean="0">
                <a:latin typeface="Times New Roman" panose="02020603050405020304" pitchFamily="18" charset="0"/>
                <a:cs typeface="Times New Roman" panose="02020603050405020304" pitchFamily="18" charset="0"/>
              </a:rPr>
              <a:t>zorlamayın</a:t>
            </a:r>
            <a:r>
              <a:rPr lang="tr-TR" sz="1600" dirty="0">
                <a:latin typeface="Times New Roman" panose="02020603050405020304" pitchFamily="18" charset="0"/>
                <a:cs typeface="Times New Roman" panose="02020603050405020304" pitchFamily="18" charset="0"/>
              </a:rPr>
              <a:t>, sadece merak ettikleri bir şey olduğunda istedikleri zaman size sorabileceklerini söyleyin.</a:t>
            </a:r>
          </a:p>
          <a:p>
            <a:pPr algn="just"/>
            <a:endParaRPr lang="tr-TR" sz="1600" dirty="0">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826" r="33944" b="30259"/>
          <a:stretch/>
        </p:blipFill>
        <p:spPr bwMode="auto">
          <a:xfrm>
            <a:off x="6804248" y="5157192"/>
            <a:ext cx="2160240" cy="144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848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0"/>
            <a:ext cx="7498080" cy="1143000"/>
          </a:xfrm>
        </p:spPr>
        <p:txBody>
          <a:bodyPr>
            <a:noAutofit/>
          </a:bodyPr>
          <a:lstStyle/>
          <a:p>
            <a:pPr algn="ctr"/>
            <a:r>
              <a:rPr lang="tr-TR" sz="2400" b="1" dirty="0">
                <a:effectLst/>
              </a:rPr>
              <a:t>Aile İçindeki Günlük Aktivitelerin </a:t>
            </a:r>
            <a:r>
              <a:rPr lang="tr-TR" sz="2400" b="1" dirty="0" smtClean="0">
                <a:effectLst/>
              </a:rPr>
              <a:t>ve Rollerin </a:t>
            </a:r>
            <a:r>
              <a:rPr lang="tr-TR" sz="2400" b="1" dirty="0">
                <a:effectLst/>
              </a:rPr>
              <a:t>Sürdürülmesine Özen </a:t>
            </a:r>
            <a:r>
              <a:rPr lang="tr-TR" sz="2400" b="1" dirty="0" smtClean="0">
                <a:effectLst/>
              </a:rPr>
              <a:t>Gösterin</a:t>
            </a:r>
            <a:endParaRPr lang="tr-TR" sz="2400" dirty="0">
              <a:effectLst/>
            </a:endParaRPr>
          </a:p>
        </p:txBody>
      </p:sp>
      <p:sp>
        <p:nvSpPr>
          <p:cNvPr id="4" name="İçerik Yer Tutucusu 3"/>
          <p:cNvSpPr>
            <a:spLocks noGrp="1"/>
          </p:cNvSpPr>
          <p:nvPr>
            <p:ph idx="1"/>
          </p:nvPr>
        </p:nvSpPr>
        <p:spPr>
          <a:xfrm>
            <a:off x="971600" y="980728"/>
            <a:ext cx="7930128" cy="4104456"/>
          </a:xfrm>
        </p:spPr>
        <p:txBody>
          <a:bodyPr>
            <a:noAutofit/>
          </a:bodyPr>
          <a:lstStyle/>
          <a:p>
            <a:pPr algn="just"/>
            <a:r>
              <a:rPr lang="tr-TR" sz="1400" dirty="0" err="1" smtClean="0">
                <a:latin typeface="Arial" panose="020B0604020202020204" pitchFamily="34" charset="0"/>
                <a:cs typeface="Arial" panose="020B0604020202020204" pitchFamily="34" charset="0"/>
              </a:rPr>
              <a:t>Travmatik</a:t>
            </a:r>
            <a:r>
              <a:rPr lang="tr-TR" sz="1400" dirty="0" smtClean="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yaşam olayları karşısında ailenizin psikolojik </a:t>
            </a:r>
            <a:r>
              <a:rPr lang="tr-TR" sz="1400" dirty="0" smtClean="0">
                <a:latin typeface="Arial" panose="020B0604020202020204" pitchFamily="34" charset="0"/>
                <a:cs typeface="Arial" panose="020B0604020202020204" pitchFamily="34" charset="0"/>
              </a:rPr>
              <a:t>sağlamlığını </a:t>
            </a:r>
            <a:r>
              <a:rPr lang="tr-TR" sz="1400" dirty="0">
                <a:latin typeface="Arial" panose="020B0604020202020204" pitchFamily="34" charset="0"/>
                <a:cs typeface="Arial" panose="020B0604020202020204" pitchFamily="34" charset="0"/>
              </a:rPr>
              <a:t>korumanın en etkin yollarından biri de aile içindeki günlük işleyişi mümkün olduğunca devam ettirmektir. </a:t>
            </a:r>
            <a:endParaRPr lang="tr-TR" sz="1400" dirty="0" smtClean="0">
              <a:latin typeface="Arial" panose="020B0604020202020204" pitchFamily="34" charset="0"/>
              <a:cs typeface="Arial" panose="020B0604020202020204" pitchFamily="34" charset="0"/>
            </a:endParaRPr>
          </a:p>
          <a:p>
            <a:pPr algn="just"/>
            <a:r>
              <a:rPr lang="tr-TR" sz="1400" dirty="0" smtClean="0">
                <a:latin typeface="Arial" panose="020B0604020202020204" pitchFamily="34" charset="0"/>
                <a:cs typeface="Arial" panose="020B0604020202020204" pitchFamily="34" charset="0"/>
              </a:rPr>
              <a:t>Elbette </a:t>
            </a:r>
            <a:r>
              <a:rPr lang="tr-TR" sz="1400" dirty="0">
                <a:latin typeface="Arial" panose="020B0604020202020204" pitchFamily="34" charset="0"/>
                <a:cs typeface="Arial" panose="020B0604020202020204" pitchFamily="34" charset="0"/>
              </a:rPr>
              <a:t>ki içinde bulunulan </a:t>
            </a:r>
            <a:r>
              <a:rPr lang="tr-TR" sz="1400" dirty="0" err="1">
                <a:latin typeface="Arial" panose="020B0604020202020204" pitchFamily="34" charset="0"/>
                <a:cs typeface="Arial" panose="020B0604020202020204" pitchFamily="34" charset="0"/>
              </a:rPr>
              <a:t>travmatik</a:t>
            </a:r>
            <a:r>
              <a:rPr lang="tr-TR" sz="1400" dirty="0">
                <a:latin typeface="Arial" panose="020B0604020202020204" pitchFamily="34" charset="0"/>
                <a:cs typeface="Arial" panose="020B0604020202020204" pitchFamily="34" charset="0"/>
              </a:rPr>
              <a:t> yaşam olayına bağlı olarak ailenin </a:t>
            </a:r>
            <a:r>
              <a:rPr lang="tr-TR" sz="1400" dirty="0" smtClean="0">
                <a:latin typeface="Arial" panose="020B0604020202020204" pitchFamily="34" charset="0"/>
                <a:cs typeface="Arial" panose="020B0604020202020204" pitchFamily="34" charset="0"/>
              </a:rPr>
              <a:t>işlevselliğinde </a:t>
            </a:r>
            <a:r>
              <a:rPr lang="tr-TR" sz="1400" dirty="0">
                <a:latin typeface="Arial" panose="020B0604020202020204" pitchFamily="34" charset="0"/>
                <a:cs typeface="Arial" panose="020B0604020202020204" pitchFamily="34" charset="0"/>
              </a:rPr>
              <a:t>kısa ya da uzun süreli değişiklikler veya sınırlılıklar meydana gelebilir. </a:t>
            </a:r>
            <a:endParaRPr lang="tr-TR" sz="1400" dirty="0" smtClean="0">
              <a:latin typeface="Arial" panose="020B0604020202020204" pitchFamily="34" charset="0"/>
              <a:cs typeface="Arial" panose="020B0604020202020204" pitchFamily="34" charset="0"/>
            </a:endParaRPr>
          </a:p>
          <a:p>
            <a:pPr algn="just"/>
            <a:r>
              <a:rPr lang="tr-TR" sz="1400" dirty="0" smtClean="0">
                <a:latin typeface="Arial" panose="020B0604020202020204" pitchFamily="34" charset="0"/>
                <a:cs typeface="Arial" panose="020B0604020202020204" pitchFamily="34" charset="0"/>
              </a:rPr>
              <a:t>Örneğin</a:t>
            </a:r>
            <a:r>
              <a:rPr lang="tr-TR" sz="1400" dirty="0">
                <a:latin typeface="Arial" panose="020B0604020202020204" pitchFamily="34" charset="0"/>
                <a:cs typeface="Arial" panose="020B0604020202020204" pitchFamily="34" charset="0"/>
              </a:rPr>
              <a:t>, doğal afetler sonucunda bir süreliğine eviniz yerine bir çadırda yaşamaya başlayabilirsiniz, salgın hastalık nedeniyle bir süre işe ya da okula gidemeyip evde karantina </a:t>
            </a:r>
            <a:r>
              <a:rPr lang="tr-TR" sz="1400" dirty="0" smtClean="0">
                <a:latin typeface="Arial" panose="020B0604020202020204" pitchFamily="34" charset="0"/>
                <a:cs typeface="Arial" panose="020B0604020202020204" pitchFamily="34" charset="0"/>
              </a:rPr>
              <a:t>altında </a:t>
            </a:r>
            <a:r>
              <a:rPr lang="tr-TR" sz="1400" dirty="0">
                <a:latin typeface="Arial" panose="020B0604020202020204" pitchFamily="34" charset="0"/>
                <a:cs typeface="Arial" panose="020B0604020202020204" pitchFamily="34" charset="0"/>
              </a:rPr>
              <a:t>kalabilirsiniz ya da bir ebeveynin hastanede tedavi görmesi nedeniyle aile içi roller aksayabilir, sorumluluklar değişebilir. Bu tür durumlarda, içinde bulunduğunuz yeni koşullara göre ev içinde ya da aile üyelerinin rol ve sorumluluklarında yeni </a:t>
            </a:r>
            <a:r>
              <a:rPr lang="tr-TR" sz="1400" dirty="0" smtClean="0">
                <a:latin typeface="Arial" panose="020B0604020202020204" pitchFamily="34" charset="0"/>
                <a:cs typeface="Arial" panose="020B0604020202020204" pitchFamily="34" charset="0"/>
              </a:rPr>
              <a:t>düzenlemeler </a:t>
            </a:r>
            <a:r>
              <a:rPr lang="tr-TR" sz="1400" dirty="0">
                <a:latin typeface="Arial" panose="020B0604020202020204" pitchFamily="34" charset="0"/>
                <a:cs typeface="Arial" panose="020B0604020202020204" pitchFamily="34" charset="0"/>
              </a:rPr>
              <a:t>oluşturabilirsiniz</a:t>
            </a:r>
            <a:r>
              <a:rPr lang="tr-TR" sz="1400" dirty="0" smtClean="0">
                <a:latin typeface="Arial" panose="020B0604020202020204" pitchFamily="34" charset="0"/>
                <a:cs typeface="Arial" panose="020B0604020202020204" pitchFamily="34" charset="0"/>
              </a:rPr>
              <a:t>.</a:t>
            </a:r>
          </a:p>
          <a:p>
            <a:pPr algn="just"/>
            <a:r>
              <a:rPr lang="tr-TR" sz="1400" dirty="0">
                <a:latin typeface="Arial" panose="020B0604020202020204" pitchFamily="34" charset="0"/>
                <a:cs typeface="Arial" panose="020B0604020202020204" pitchFamily="34" charset="0"/>
              </a:rPr>
              <a:t>Özellikle küçük çocuklar belirsizlikten, ani değişimlerden ya da günlük düzenlerinin sürekli değişmesinden pek hoşlanmazlar. Dolayısıyla, çocukların günlük aktivitelerini ve alışkanlıklarını korumak çok önemlidir. Bu nedenle çocuklarınızın yemek, oyun ya da uyku saatlerinin mümkün olduğunca değişmemesine özen gösterin. Özellikle küçük çocukların gün içinde (bir yetişkin </a:t>
            </a:r>
            <a:r>
              <a:rPr lang="tr-TR" sz="1400" dirty="0" smtClean="0">
                <a:latin typeface="Arial" panose="020B0604020202020204" pitchFamily="34" charset="0"/>
                <a:cs typeface="Arial" panose="020B0604020202020204" pitchFamily="34" charset="0"/>
              </a:rPr>
              <a:t>gözetiminde</a:t>
            </a:r>
            <a:r>
              <a:rPr lang="tr-TR" sz="1400" dirty="0">
                <a:latin typeface="Arial" panose="020B0604020202020204" pitchFamily="34" charset="0"/>
                <a:cs typeface="Arial" panose="020B0604020202020204" pitchFamily="34" charset="0"/>
              </a:rPr>
              <a:t>) arkadaşlarıyla oyun oynamaları için olanak sağlayın. Yine, aile üyelerinin arkadaşlarıyla, yakınlarınızla ya da </a:t>
            </a:r>
            <a:r>
              <a:rPr lang="tr-TR" sz="1400" dirty="0" smtClean="0">
                <a:latin typeface="Arial" panose="020B0604020202020204" pitchFamily="34" charset="0"/>
                <a:cs typeface="Arial" panose="020B0604020202020204" pitchFamily="34" charset="0"/>
              </a:rPr>
              <a:t>akrabalarınızla </a:t>
            </a:r>
            <a:r>
              <a:rPr lang="tr-TR" sz="1400" dirty="0">
                <a:latin typeface="Arial" panose="020B0604020202020204" pitchFamily="34" charset="0"/>
                <a:cs typeface="Arial" panose="020B0604020202020204" pitchFamily="34" charset="0"/>
              </a:rPr>
              <a:t>olabildiğince iletişim ve etkileşim içinde olmalarına yardımcı olun.</a:t>
            </a:r>
          </a:p>
          <a:p>
            <a:pPr algn="just"/>
            <a:endParaRPr lang="tr-TR" sz="1400" dirty="0">
              <a:latin typeface="Arial" panose="020B0604020202020204" pitchFamily="34" charset="0"/>
              <a:cs typeface="Arial" panose="020B0604020202020204" pitchFamily="34" charset="0"/>
            </a:endParaRPr>
          </a:p>
          <a:p>
            <a:pPr algn="just"/>
            <a:endParaRPr lang="tr-TR" sz="14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08"/>
          <a:stretch/>
        </p:blipFill>
        <p:spPr bwMode="auto">
          <a:xfrm>
            <a:off x="2483768" y="5085184"/>
            <a:ext cx="4824536" cy="141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353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16632"/>
            <a:ext cx="7498080" cy="922114"/>
          </a:xfrm>
        </p:spPr>
        <p:txBody>
          <a:bodyPr>
            <a:noAutofit/>
          </a:bodyPr>
          <a:lstStyle/>
          <a:p>
            <a:pPr algn="ctr"/>
            <a:r>
              <a:rPr lang="tr-TR" sz="2400" b="1" dirty="0">
                <a:effectLst/>
              </a:rPr>
              <a:t>Aile İçindeki Herkesin Yaşına </a:t>
            </a:r>
            <a:r>
              <a:rPr lang="tr-TR" sz="2400" b="1" dirty="0" smtClean="0">
                <a:effectLst/>
              </a:rPr>
              <a:t>Uygun Düzeyde </a:t>
            </a:r>
            <a:r>
              <a:rPr lang="tr-TR" sz="2400" b="1" dirty="0">
                <a:effectLst/>
              </a:rPr>
              <a:t>Sorumluluk Almasını </a:t>
            </a:r>
            <a:r>
              <a:rPr lang="tr-TR" sz="2400" b="1" dirty="0" smtClean="0">
                <a:effectLst/>
              </a:rPr>
              <a:t>Sağlayın</a:t>
            </a:r>
            <a:endParaRPr lang="tr-TR" sz="2400" b="1" dirty="0">
              <a:effectLst/>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46" r="28703" b="25979"/>
          <a:stretch/>
        </p:blipFill>
        <p:spPr bwMode="auto">
          <a:xfrm>
            <a:off x="6876256" y="5219662"/>
            <a:ext cx="1872208" cy="128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1043607" y="1124744"/>
            <a:ext cx="8100393" cy="4094918"/>
          </a:xfrm>
        </p:spPr>
        <p:txBody>
          <a:bodyPr>
            <a:noAutofit/>
          </a:bodyPr>
          <a:lstStyle/>
          <a:p>
            <a:pPr algn="just"/>
            <a:r>
              <a:rPr lang="tr-TR" sz="1400" dirty="0" smtClean="0">
                <a:latin typeface="Arial" panose="020B0604020202020204" pitchFamily="34" charset="0"/>
                <a:cs typeface="Arial" panose="020B0604020202020204" pitchFamily="34" charset="0"/>
              </a:rPr>
              <a:t>Ailenizdeki </a:t>
            </a:r>
            <a:r>
              <a:rPr lang="tr-TR" sz="1400" dirty="0">
                <a:latin typeface="Arial" panose="020B0604020202020204" pitchFamily="34" charset="0"/>
                <a:cs typeface="Arial" panose="020B0604020202020204" pitchFamily="34" charset="0"/>
              </a:rPr>
              <a:t>her bir üyenin sorumluluk almasına ve gönüllü olarak diğerlerine yardım etmesine izin verin. Özellikle </a:t>
            </a:r>
            <a:r>
              <a:rPr lang="tr-TR" sz="1400" b="1" dirty="0">
                <a:latin typeface="Arial" panose="020B0604020202020204" pitchFamily="34" charset="0"/>
                <a:cs typeface="Arial" panose="020B0604020202020204" pitchFamily="34" charset="0"/>
              </a:rPr>
              <a:t>“her şey kontrol altında” </a:t>
            </a:r>
            <a:r>
              <a:rPr lang="tr-TR" sz="1400" dirty="0">
                <a:latin typeface="Arial" panose="020B0604020202020204" pitchFamily="34" charset="0"/>
                <a:cs typeface="Arial" panose="020B0604020202020204" pitchFamily="34" charset="0"/>
              </a:rPr>
              <a:t>algısının zarar görmemesi için çocukların bir yetişkin gözetiminde yaşlarına ve gelişimlerine uygun bazı işlerde aileye yardımcı olmaları çok önemlidir. Ancak, çocuğunuzun sağlığını ya da güvenliğini riske atacak işlerde yer almamasına özen </a:t>
            </a:r>
            <a:r>
              <a:rPr lang="tr-TR" sz="1400" dirty="0" smtClean="0">
                <a:latin typeface="Arial" panose="020B0604020202020204" pitchFamily="34" charset="0"/>
                <a:cs typeface="Arial" panose="020B0604020202020204" pitchFamily="34" charset="0"/>
              </a:rPr>
              <a:t>gösterin.</a:t>
            </a:r>
          </a:p>
          <a:p>
            <a:pPr algn="just"/>
            <a:r>
              <a:rPr lang="tr-TR" sz="1400" dirty="0" smtClean="0">
                <a:latin typeface="Arial" panose="020B0604020202020204" pitchFamily="34" charset="0"/>
                <a:cs typeface="Arial" panose="020B0604020202020204" pitchFamily="34" charset="0"/>
              </a:rPr>
              <a:t>Unutmayın </a:t>
            </a:r>
            <a:r>
              <a:rPr lang="tr-TR" sz="1400" dirty="0">
                <a:latin typeface="Arial" panose="020B0604020202020204" pitchFamily="34" charset="0"/>
                <a:cs typeface="Arial" panose="020B0604020202020204" pitchFamily="34" charset="0"/>
              </a:rPr>
              <a:t>ki çocuklar, kendi sağlıklarını koruyup başkalarına yardım ederek zorlu yaşam olayları ile daha iyi baş edebilirler. </a:t>
            </a:r>
          </a:p>
          <a:p>
            <a:pPr algn="just"/>
            <a:r>
              <a:rPr lang="tr-TR" sz="1400" dirty="0" smtClean="0">
                <a:latin typeface="Arial" panose="020B0604020202020204" pitchFamily="34" charset="0"/>
                <a:cs typeface="Arial" panose="020B0604020202020204" pitchFamily="34" charset="0"/>
              </a:rPr>
              <a:t>Çocuk </a:t>
            </a:r>
            <a:r>
              <a:rPr lang="tr-TR" sz="1400" dirty="0">
                <a:latin typeface="Arial" panose="020B0604020202020204" pitchFamily="34" charset="0"/>
                <a:cs typeface="Arial" panose="020B0604020202020204" pitchFamily="34" charset="0"/>
              </a:rPr>
              <a:t>ve ergenler, ev içinde bazı işlerde ebeveynlere yardım etmek, zaman zaman kardeşleriyle ilgilenmek, kendi kişisel bakımlarını gerçekleştirmek, ders ve ödevlerine zaman ayırmak, diğer yetişkinlere yardımcı olmak gibi aile içinde çeşitli rol ve sorumluluklar üstlenebilirler. Bu sayede aile içinde aidiyet </a:t>
            </a:r>
            <a:r>
              <a:rPr lang="tr-TR" sz="1400" dirty="0" smtClean="0">
                <a:latin typeface="Arial" panose="020B0604020202020204" pitchFamily="34" charset="0"/>
                <a:cs typeface="Arial" panose="020B0604020202020204" pitchFamily="34" charset="0"/>
              </a:rPr>
              <a:t>duygusu </a:t>
            </a:r>
            <a:r>
              <a:rPr lang="tr-TR" sz="1400" dirty="0">
                <a:latin typeface="Arial" panose="020B0604020202020204" pitchFamily="34" charset="0"/>
                <a:cs typeface="Arial" panose="020B0604020202020204" pitchFamily="34" charset="0"/>
              </a:rPr>
              <a:t>pekişir, ilgi ve destek artar, yaşanan sorunların hep birlikte ve yardımlaşmayla aşılabileceğine dair umut gelişir. </a:t>
            </a:r>
            <a:endParaRPr lang="tr-TR" sz="1400" dirty="0" smtClean="0">
              <a:latin typeface="Arial" panose="020B0604020202020204" pitchFamily="34" charset="0"/>
              <a:cs typeface="Arial" panose="020B0604020202020204" pitchFamily="34" charset="0"/>
            </a:endParaRPr>
          </a:p>
          <a:p>
            <a:pPr algn="just"/>
            <a:r>
              <a:rPr lang="tr-TR" sz="1400" dirty="0" smtClean="0">
                <a:latin typeface="Arial" panose="020B0604020202020204" pitchFamily="34" charset="0"/>
                <a:cs typeface="Arial" panose="020B0604020202020204" pitchFamily="34" charset="0"/>
              </a:rPr>
              <a:t>Bu </a:t>
            </a:r>
            <a:r>
              <a:rPr lang="tr-TR" sz="1400" dirty="0">
                <a:latin typeface="Arial" panose="020B0604020202020204" pitchFamily="34" charset="0"/>
                <a:cs typeface="Arial" panose="020B0604020202020204" pitchFamily="34" charset="0"/>
              </a:rPr>
              <a:t>süreçte, çocuklarınızın dikkatli ve düşünceli davranma, çaba, kararlılık ve fedakârlık gösterme gibi olumlu davranışlarını gördükçe, onları takdir ettiğinizi mutlaka belirtin. Küçük bir şey de olsa aldıkları sorumlulukları başarılı bir şekilde yerine getirdiklerinde ve aileleri tarafından takdir edildiklerinde çocukların başarı duyguları </a:t>
            </a:r>
            <a:r>
              <a:rPr lang="tr-TR" sz="1400" dirty="0" smtClean="0">
                <a:latin typeface="Arial" panose="020B0604020202020204" pitchFamily="34" charset="0"/>
                <a:cs typeface="Arial" panose="020B0604020202020204" pitchFamily="34" charset="0"/>
              </a:rPr>
              <a:t>pekişir</a:t>
            </a:r>
            <a:r>
              <a:rPr lang="tr-TR" sz="1400" dirty="0">
                <a:latin typeface="Arial" panose="020B0604020202020204" pitchFamily="34" charset="0"/>
                <a:cs typeface="Arial" panose="020B0604020202020204" pitchFamily="34" charset="0"/>
              </a:rPr>
              <a:t>. Dolayısıyla, öz güvenleri ve öz saygıları artan çocuk ve </a:t>
            </a:r>
            <a:r>
              <a:rPr lang="tr-TR" sz="1400" dirty="0" smtClean="0">
                <a:latin typeface="Arial" panose="020B0604020202020204" pitchFamily="34" charset="0"/>
                <a:cs typeface="Arial" panose="020B0604020202020204" pitchFamily="34" charset="0"/>
              </a:rPr>
              <a:t>ergenler</a:t>
            </a:r>
            <a:r>
              <a:rPr lang="tr-TR" sz="1400" dirty="0">
                <a:latin typeface="Arial" panose="020B0604020202020204" pitchFamily="34" charset="0"/>
                <a:cs typeface="Arial" panose="020B0604020202020204" pitchFamily="34" charset="0"/>
              </a:rPr>
              <a:t>, yaşanan zorluklarla </a:t>
            </a:r>
            <a:r>
              <a:rPr lang="tr-TR" sz="1400" dirty="0" smtClean="0">
                <a:latin typeface="Arial" panose="020B0604020202020204" pitchFamily="34" charset="0"/>
                <a:cs typeface="Arial" panose="020B0604020202020204" pitchFamily="34" charset="0"/>
              </a:rPr>
              <a:t>daha </a:t>
            </a:r>
            <a:r>
              <a:rPr lang="tr-TR" sz="1400" dirty="0">
                <a:latin typeface="Arial" panose="020B0604020202020204" pitchFamily="34" charset="0"/>
                <a:cs typeface="Arial" panose="020B0604020202020204" pitchFamily="34" charset="0"/>
              </a:rPr>
              <a:t>iyi mücadele ederler.</a:t>
            </a:r>
          </a:p>
          <a:p>
            <a:pPr algn="just"/>
            <a:endParaRPr lang="tr-TR"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92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7498080" cy="850106"/>
          </a:xfrm>
        </p:spPr>
        <p:txBody>
          <a:bodyPr>
            <a:noAutofit/>
          </a:bodyPr>
          <a:lstStyle/>
          <a:p>
            <a:pPr algn="ctr"/>
            <a:r>
              <a:rPr lang="tr-TR" sz="2400" b="1" dirty="0">
                <a:effectLst/>
                <a:latin typeface="Times New Roman" panose="02020603050405020304" pitchFamily="18" charset="0"/>
                <a:cs typeface="Times New Roman" panose="02020603050405020304" pitchFamily="18" charset="0"/>
              </a:rPr>
              <a:t>Yaşanan Tüm  Zorluklara Rağmen Ailenizle	 Birlikte Vakit Geçirin ve Eğlenceli Şeyler </a:t>
            </a:r>
            <a:r>
              <a:rPr lang="tr-TR" sz="2400" b="1" dirty="0" smtClean="0">
                <a:effectLst/>
                <a:latin typeface="Times New Roman" panose="02020603050405020304" pitchFamily="18" charset="0"/>
                <a:cs typeface="Times New Roman" panose="02020603050405020304" pitchFamily="18" charset="0"/>
              </a:rPr>
              <a:t>Yapın</a:t>
            </a:r>
            <a:endParaRPr lang="tr-TR" sz="2400" b="1" dirty="0">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71601" y="1137118"/>
            <a:ext cx="8064896" cy="3576464"/>
          </a:xfrm>
        </p:spPr>
        <p:txBody>
          <a:bodyPr>
            <a:normAutofit fontScale="92500" lnSpcReduction="10000"/>
          </a:bodyPr>
          <a:lstStyle/>
          <a:p>
            <a:pPr algn="just"/>
            <a:r>
              <a:rPr lang="tr-TR" sz="1500" dirty="0" smtClean="0">
                <a:latin typeface="Arial" panose="020B0604020202020204" pitchFamily="34" charset="0"/>
                <a:cs typeface="Arial" panose="020B0604020202020204" pitchFamily="34" charset="0"/>
              </a:rPr>
              <a:t>Çocuklar </a:t>
            </a:r>
            <a:r>
              <a:rPr lang="tr-TR" sz="1500" dirty="0">
                <a:latin typeface="Arial" panose="020B0604020202020204" pitchFamily="34" charset="0"/>
                <a:cs typeface="Arial" panose="020B0604020202020204" pitchFamily="34" charset="0"/>
              </a:rPr>
              <a:t>başta olmak üzere ailenizin psikolojik sağlamlığının korunması için hep birlikte hoşça vakit geçirecek aktiviteler yapmak önemli ve gereklidir. </a:t>
            </a:r>
            <a:endParaRPr lang="tr-TR" sz="1500" dirty="0" smtClean="0">
              <a:latin typeface="Arial" panose="020B0604020202020204" pitchFamily="34" charset="0"/>
              <a:cs typeface="Arial" panose="020B0604020202020204" pitchFamily="34" charset="0"/>
            </a:endParaRPr>
          </a:p>
          <a:p>
            <a:pPr algn="just"/>
            <a:endParaRPr lang="tr-TR" sz="1500" dirty="0" smtClean="0">
              <a:latin typeface="Arial" panose="020B0604020202020204" pitchFamily="34" charset="0"/>
              <a:cs typeface="Arial" panose="020B0604020202020204" pitchFamily="34" charset="0"/>
            </a:endParaRPr>
          </a:p>
          <a:p>
            <a:pPr algn="just"/>
            <a:r>
              <a:rPr lang="tr-TR" sz="1500" dirty="0" smtClean="0">
                <a:latin typeface="Arial" panose="020B0604020202020204" pitchFamily="34" charset="0"/>
                <a:cs typeface="Arial" panose="020B0604020202020204" pitchFamily="34" charset="0"/>
              </a:rPr>
              <a:t>Yaşanan </a:t>
            </a:r>
            <a:r>
              <a:rPr lang="tr-TR" sz="1500" dirty="0" err="1">
                <a:latin typeface="Arial" panose="020B0604020202020204" pitchFamily="34" charset="0"/>
                <a:cs typeface="Arial" panose="020B0604020202020204" pitchFamily="34" charset="0"/>
              </a:rPr>
              <a:t>travmatik</a:t>
            </a:r>
            <a:r>
              <a:rPr lang="tr-TR" sz="1500" dirty="0">
                <a:latin typeface="Arial" panose="020B0604020202020204" pitchFamily="34" charset="0"/>
                <a:cs typeface="Arial" panose="020B0604020202020204" pitchFamily="34" charset="0"/>
              </a:rPr>
              <a:t> olaylar </a:t>
            </a:r>
            <a:r>
              <a:rPr lang="tr-TR" sz="1500" dirty="0" smtClean="0">
                <a:latin typeface="Arial" panose="020B0604020202020204" pitchFamily="34" charset="0"/>
                <a:cs typeface="Arial" panose="020B0604020202020204" pitchFamily="34" charset="0"/>
              </a:rPr>
              <a:t>sonucunda </a:t>
            </a:r>
            <a:r>
              <a:rPr lang="tr-TR" sz="1500" dirty="0">
                <a:latin typeface="Arial" panose="020B0604020202020204" pitchFamily="34" charset="0"/>
                <a:cs typeface="Arial" panose="020B0604020202020204" pitchFamily="34" charset="0"/>
              </a:rPr>
              <a:t>zaman zaman fiziksel, ekonomik ya da sosyal sınırlılıklar oluşsa da özellikle çocuklarınızla ilgilenmek, onlarla güzel vakit </a:t>
            </a:r>
            <a:r>
              <a:rPr lang="tr-TR" sz="1500" dirty="0" smtClean="0">
                <a:latin typeface="Arial" panose="020B0604020202020204" pitchFamily="34" charset="0"/>
                <a:cs typeface="Arial" panose="020B0604020202020204" pitchFamily="34" charset="0"/>
              </a:rPr>
              <a:t>geçirmek</a:t>
            </a:r>
            <a:r>
              <a:rPr lang="tr-TR" sz="1500" dirty="0">
                <a:latin typeface="Arial" panose="020B0604020202020204" pitchFamily="34" charset="0"/>
                <a:cs typeface="Arial" panose="020B0604020202020204" pitchFamily="34" charset="0"/>
              </a:rPr>
              <a:t>, aile üyeleriyle birlikte eğlenceli etkinlikler yapmak psikolojik sağlığınızın korunması açısından oldukça yararlıdır. </a:t>
            </a:r>
            <a:endParaRPr lang="tr-TR" sz="1500" dirty="0" smtClean="0">
              <a:latin typeface="Arial" panose="020B0604020202020204" pitchFamily="34" charset="0"/>
              <a:cs typeface="Arial" panose="020B0604020202020204" pitchFamily="34" charset="0"/>
            </a:endParaRPr>
          </a:p>
          <a:p>
            <a:pPr algn="just"/>
            <a:endParaRPr lang="tr-TR" sz="1500" dirty="0" smtClean="0">
              <a:latin typeface="Arial" panose="020B0604020202020204" pitchFamily="34" charset="0"/>
              <a:cs typeface="Arial" panose="020B0604020202020204" pitchFamily="34" charset="0"/>
            </a:endParaRPr>
          </a:p>
          <a:p>
            <a:pPr algn="just"/>
            <a:r>
              <a:rPr lang="tr-TR" sz="1500" dirty="0" smtClean="0">
                <a:latin typeface="Arial" panose="020B0604020202020204" pitchFamily="34" charset="0"/>
                <a:cs typeface="Arial" panose="020B0604020202020204" pitchFamily="34" charset="0"/>
              </a:rPr>
              <a:t>Çocuklarla </a:t>
            </a:r>
            <a:r>
              <a:rPr lang="tr-TR" sz="1500" dirty="0">
                <a:latin typeface="Arial" panose="020B0604020202020204" pitchFamily="34" charset="0"/>
                <a:cs typeface="Arial" panose="020B0604020202020204" pitchFamily="34" charset="0"/>
              </a:rPr>
              <a:t>birlikte yemek hazırlamak ve yemek, ev içinde hep beraber çeşitli oyunlar oynamak, resim yapmak, şarkı söylemek, zaman zaman eğlenceli masal, fıkra ve öyküler anlatmak, birlikte eğlenceli bir film izlemek ya da sohbet etmek, çocukluk anılarınızı paylaşmak, ailenizin geleneklerine ve kültürüne uygun şekilde kutlama ve eğlenceler düzenlemek gibi çok çeşitli etkinlikler sayesinde aile birlikteliğinizin verdiği sevgi, saygı, güven ve aidiyet duygusunu pekiştirmek oldukça önemlidir. Bu sayede, yaşanan tüm zorluklara ve olumsuzluklara rağmen hayatta mutlu olmanın ve insanca yaşamanın mümkün olabileceğine dair aile içi iyimserlik ve umut gelişir.</a:t>
            </a:r>
          </a:p>
          <a:p>
            <a:pPr algn="just"/>
            <a:endParaRPr lang="tr-TR" sz="15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82" r="23886"/>
          <a:stretch/>
        </p:blipFill>
        <p:spPr bwMode="auto">
          <a:xfrm>
            <a:off x="2411759" y="4959325"/>
            <a:ext cx="5112567"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2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7498080" cy="432048"/>
          </a:xfrm>
        </p:spPr>
        <p:txBody>
          <a:bodyPr>
            <a:normAutofit fontScale="90000"/>
          </a:bodyPr>
          <a:lstStyle/>
          <a:p>
            <a:pPr algn="ctr"/>
            <a:r>
              <a:rPr lang="tr-TR" sz="2400" b="1" dirty="0" smtClean="0">
                <a:effectLst/>
              </a:rPr>
              <a:t/>
            </a:r>
            <a:br>
              <a:rPr lang="tr-TR" sz="2400" b="1" dirty="0" smtClean="0">
                <a:effectLst/>
              </a:rPr>
            </a:br>
            <a:r>
              <a:rPr lang="tr-TR" sz="2400" b="1" dirty="0" smtClean="0">
                <a:effectLst/>
              </a:rPr>
              <a:t>Aile </a:t>
            </a:r>
            <a:r>
              <a:rPr lang="tr-TR" sz="2400" b="1" dirty="0">
                <a:effectLst/>
              </a:rPr>
              <a:t>İçi İletişimi Artırın</a:t>
            </a:r>
            <a:r>
              <a:rPr lang="tr-TR" sz="2400" dirty="0">
                <a:effectLst/>
              </a:rPr>
              <a:t/>
            </a:r>
            <a:br>
              <a:rPr lang="tr-TR" sz="2400" dirty="0">
                <a:effectLst/>
              </a:rPr>
            </a:br>
            <a:endParaRPr lang="tr-TR" sz="2400" dirty="0">
              <a:effectLst/>
            </a:endParaRPr>
          </a:p>
        </p:txBody>
      </p:sp>
      <p:sp>
        <p:nvSpPr>
          <p:cNvPr id="3" name="İçerik Yer Tutucusu 2"/>
          <p:cNvSpPr>
            <a:spLocks noGrp="1"/>
          </p:cNvSpPr>
          <p:nvPr>
            <p:ph idx="1"/>
          </p:nvPr>
        </p:nvSpPr>
        <p:spPr>
          <a:xfrm>
            <a:off x="809836" y="620688"/>
            <a:ext cx="8172400" cy="5904656"/>
          </a:xfrm>
        </p:spPr>
        <p:txBody>
          <a:bodyPr>
            <a:noAutofit/>
          </a:bodyPr>
          <a:lstStyle/>
          <a:p>
            <a:pPr algn="just"/>
            <a:r>
              <a:rPr lang="tr-TR" sz="1600" dirty="0" err="1" smtClean="0">
                <a:latin typeface="Arial" panose="020B0604020202020204" pitchFamily="34" charset="0"/>
                <a:cs typeface="Arial" panose="020B0604020202020204" pitchFamily="34" charset="0"/>
              </a:rPr>
              <a:t>Travmatik</a:t>
            </a:r>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yaşam olayları karşısında ortaya çıkan belirsizlik ya da zorlukların üstesinden gelmeye çalışan aileler, karşılaştıkları </a:t>
            </a:r>
            <a:r>
              <a:rPr lang="tr-TR" sz="1600" dirty="0" smtClean="0">
                <a:latin typeface="Arial" panose="020B0604020202020204" pitchFamily="34" charset="0"/>
                <a:cs typeface="Arial" panose="020B0604020202020204" pitchFamily="34" charset="0"/>
              </a:rPr>
              <a:t>problemleri </a:t>
            </a:r>
            <a:r>
              <a:rPr lang="tr-TR" sz="1600" dirty="0">
                <a:latin typeface="Arial" panose="020B0604020202020204" pitchFamily="34" charset="0"/>
                <a:cs typeface="Arial" panose="020B0604020202020204" pitchFamily="34" charset="0"/>
              </a:rPr>
              <a:t>çözmeye çok fazla odaklanarak aile içi iletişimi ve </a:t>
            </a:r>
            <a:r>
              <a:rPr lang="tr-TR" sz="1600" dirty="0" smtClean="0">
                <a:latin typeface="Arial" panose="020B0604020202020204" pitchFamily="34" charset="0"/>
                <a:cs typeface="Arial" panose="020B0604020202020204" pitchFamily="34" charset="0"/>
              </a:rPr>
              <a:t>etkileşimi </a:t>
            </a:r>
            <a:r>
              <a:rPr lang="tr-TR" sz="1600" dirty="0">
                <a:latin typeface="Arial" panose="020B0604020202020204" pitchFamily="34" charset="0"/>
                <a:cs typeface="Arial" panose="020B0604020202020204" pitchFamily="34" charset="0"/>
              </a:rPr>
              <a:t>geri plana atabilmektedirler. Özellikle doğal afetler, savaş, göç ya da salgın hastalıklar gibi tüm aileyi ve toplumu etkileyen </a:t>
            </a:r>
            <a:r>
              <a:rPr lang="tr-TR" sz="1600" dirty="0" smtClean="0">
                <a:latin typeface="Arial" panose="020B0604020202020204" pitchFamily="34" charset="0"/>
                <a:cs typeface="Arial" panose="020B0604020202020204" pitchFamily="34" charset="0"/>
              </a:rPr>
              <a:t>olaylar </a:t>
            </a:r>
            <a:r>
              <a:rPr lang="tr-TR" sz="1600" dirty="0">
                <a:latin typeface="Arial" panose="020B0604020202020204" pitchFamily="34" charset="0"/>
                <a:cs typeface="Arial" panose="020B0604020202020204" pitchFamily="34" charset="0"/>
              </a:rPr>
              <a:t>sonrasında ebeveynlerin barınma, beslenme, güvenlik, sağlık gibi temel ihtiyaçları karşılamaya öncelik vermesi oldukça </a:t>
            </a:r>
            <a:r>
              <a:rPr lang="tr-TR" sz="1600" dirty="0" smtClean="0">
                <a:latin typeface="Arial" panose="020B0604020202020204" pitchFamily="34" charset="0"/>
                <a:cs typeface="Arial" panose="020B0604020202020204" pitchFamily="34" charset="0"/>
              </a:rPr>
              <a:t>normaldir</a:t>
            </a:r>
            <a:r>
              <a:rPr lang="tr-TR" sz="1600" dirty="0">
                <a:latin typeface="Arial" panose="020B0604020202020204" pitchFamily="34" charset="0"/>
                <a:cs typeface="Arial" panose="020B0604020202020204" pitchFamily="34" charset="0"/>
              </a:rPr>
              <a:t>. Bununla birlikte, aile üyelerinin ekonomik ya da fiziksel ihtiyaçları kadar psikolojik ve sosyal ihtiyaçlarının da mümkün olduğunca karşılanması önemli bir konudur.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Özellikle </a:t>
            </a:r>
            <a:r>
              <a:rPr lang="tr-TR" sz="1600" dirty="0">
                <a:latin typeface="Arial" panose="020B0604020202020204" pitchFamily="34" charset="0"/>
                <a:cs typeface="Arial" panose="020B0604020202020204" pitchFamily="34" charset="0"/>
              </a:rPr>
              <a:t>çocuklar, çevrelerinde olup biten her şeyi sürekli gözlemlemekte ve neler olup </a:t>
            </a:r>
            <a:r>
              <a:rPr lang="tr-TR" sz="1600" dirty="0" smtClean="0">
                <a:latin typeface="Arial" panose="020B0604020202020204" pitchFamily="34" charset="0"/>
                <a:cs typeface="Arial" panose="020B0604020202020204" pitchFamily="34" charset="0"/>
              </a:rPr>
              <a:t>bittiğini </a:t>
            </a:r>
            <a:r>
              <a:rPr lang="tr-TR" sz="1600" dirty="0">
                <a:latin typeface="Arial" panose="020B0604020202020204" pitchFamily="34" charset="0"/>
                <a:cs typeface="Arial" panose="020B0604020202020204" pitchFamily="34" charset="0"/>
              </a:rPr>
              <a:t>anlamaya çalışmaktadırlar. Bu süreçte çocuklar, her şeyin kontrol altında olduğunu, kendilerinin ve ailelerinin güvende olduğunu, gerektiğinde aile üyelerinin onları koruyacaklarını ya da her koşulda sevildikleri ve değerli olduklarını bilmeye daha çok ihtiyaç duyarlar. Bu nedenle, aile içi iletişim ve etkileşimi geri planda tutmak ve yaşananlar hakkında konuşmamak </a:t>
            </a:r>
            <a:r>
              <a:rPr lang="tr-TR" sz="1600" dirty="0" smtClean="0">
                <a:latin typeface="Arial" panose="020B0604020202020204" pitchFamily="34" charset="0"/>
                <a:cs typeface="Arial" panose="020B0604020202020204" pitchFamily="34" charset="0"/>
              </a:rPr>
              <a:t>çocuklarınızın </a:t>
            </a:r>
            <a:r>
              <a:rPr lang="tr-TR" sz="1600" dirty="0">
                <a:latin typeface="Arial" panose="020B0604020202020204" pitchFamily="34" charset="0"/>
                <a:cs typeface="Arial" panose="020B0604020202020204" pitchFamily="34" charset="0"/>
              </a:rPr>
              <a:t>yanlış bilgi edinmelerine ve yoğun kaygı yaşamalarına neden olabilir. </a:t>
            </a:r>
            <a:endParaRPr lang="tr-TR" sz="1600" dirty="0" smtClean="0">
              <a:latin typeface="Arial" panose="020B0604020202020204" pitchFamily="34" charset="0"/>
              <a:cs typeface="Arial" panose="020B0604020202020204" pitchFamily="34" charset="0"/>
            </a:endParaRPr>
          </a:p>
          <a:p>
            <a:pPr algn="just"/>
            <a:endParaRPr lang="tr-TR" sz="1600" dirty="0">
              <a:latin typeface="Arial" panose="020B0604020202020204" pitchFamily="34" charset="0"/>
              <a:cs typeface="Arial" panose="020B0604020202020204" pitchFamily="34" charset="0"/>
            </a:endParaRPr>
          </a:p>
        </p:txBody>
      </p:sp>
      <p:pic>
        <p:nvPicPr>
          <p:cNvPr id="4" name="image103.png"/>
          <p:cNvPicPr/>
          <p:nvPr/>
        </p:nvPicPr>
        <p:blipFill>
          <a:blip r:embed="rId2" cstate="print"/>
          <a:stretch>
            <a:fillRect/>
          </a:stretch>
        </p:blipFill>
        <p:spPr>
          <a:xfrm>
            <a:off x="3851920" y="4663606"/>
            <a:ext cx="2088232" cy="1922790"/>
          </a:xfrm>
          <a:prstGeom prst="rect">
            <a:avLst/>
          </a:prstGeom>
        </p:spPr>
      </p:pic>
    </p:spTree>
    <p:extLst>
      <p:ext uri="{BB962C8B-B14F-4D97-AF65-F5344CB8AC3E}">
        <p14:creationId xmlns:p14="http://schemas.microsoft.com/office/powerpoint/2010/main" val="692017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404664"/>
            <a:ext cx="7498080" cy="3384376"/>
          </a:xfrm>
        </p:spPr>
        <p:txBody>
          <a:bodyPr>
            <a:normAutofit fontScale="92500" lnSpcReduction="10000"/>
          </a:bodyPr>
          <a:lstStyle/>
          <a:p>
            <a:r>
              <a:rPr lang="tr-TR" sz="2000" dirty="0">
                <a:latin typeface="Arial" panose="020B0604020202020204" pitchFamily="34" charset="0"/>
                <a:cs typeface="Arial" panose="020B0604020202020204" pitchFamily="34" charset="0"/>
              </a:rPr>
              <a:t>Aslında çocuklar, genellikle, onları endişelendiren ve strese neden olan şeyler hakkında konuşmak isterler. Dolayısıyla, çocuklarınızla karşılıklı konuşmak ve sohbet etmek, onların yaşadıkları bu zorlu süreci atlatmaları için en sağlıklı ve doğal yoldur. </a:t>
            </a:r>
            <a:endParaRPr lang="tr-TR" sz="2000" dirty="0" smtClean="0">
              <a:latin typeface="Arial" panose="020B0604020202020204" pitchFamily="34" charset="0"/>
              <a:cs typeface="Arial" panose="020B0604020202020204" pitchFamily="34" charset="0"/>
            </a:endParaRPr>
          </a:p>
          <a:p>
            <a:endParaRPr lang="tr-TR" sz="2000" dirty="0" smtClean="0">
              <a:latin typeface="Arial" panose="020B0604020202020204" pitchFamily="34" charset="0"/>
              <a:cs typeface="Arial" panose="020B0604020202020204" pitchFamily="34" charset="0"/>
            </a:endParaRPr>
          </a:p>
          <a:p>
            <a:r>
              <a:rPr lang="tr-TR" sz="2000" dirty="0" smtClean="0">
                <a:latin typeface="Arial" panose="020B0604020202020204" pitchFamily="34" charset="0"/>
                <a:cs typeface="Arial" panose="020B0604020202020204" pitchFamily="34" charset="0"/>
              </a:rPr>
              <a:t>Çocuklarınızı </a:t>
            </a:r>
            <a:r>
              <a:rPr lang="tr-TR" sz="2000" dirty="0">
                <a:latin typeface="Arial" panose="020B0604020202020204" pitchFamily="34" charset="0"/>
                <a:cs typeface="Arial" panose="020B0604020202020204" pitchFamily="34" charset="0"/>
              </a:rPr>
              <a:t>mutlaka dinleyin ve onların görüşlerine saygı gösterin. Unutmayın ki aile üyeleri birbirlerinin neler düşündüklerini her zaman tam olarak bilemezler. Bu nedenle bir araya gelerek yaşananlar hakkında iletişim kurmak, aile bireylerinin birbirlerinin ihtiyaçlarını ve beklentilerini anlamak için önemli bir fırsat olacaktır.</a:t>
            </a:r>
          </a:p>
          <a:p>
            <a:endParaRPr lang="tr-TR" sz="2000" dirty="0">
              <a:latin typeface="Arial" panose="020B0604020202020204" pitchFamily="34" charset="0"/>
              <a:cs typeface="Arial" panose="020B0604020202020204" pitchFamily="34" charset="0"/>
            </a:endParaRPr>
          </a:p>
        </p:txBody>
      </p:sp>
      <p:pic>
        <p:nvPicPr>
          <p:cNvPr id="4" name="image103.png"/>
          <p:cNvPicPr/>
          <p:nvPr/>
        </p:nvPicPr>
        <p:blipFill>
          <a:blip r:embed="rId2" cstate="print"/>
          <a:stretch>
            <a:fillRect/>
          </a:stretch>
        </p:blipFill>
        <p:spPr>
          <a:xfrm>
            <a:off x="5920680" y="3789040"/>
            <a:ext cx="2448272" cy="2520280"/>
          </a:xfrm>
          <a:prstGeom prst="rect">
            <a:avLst/>
          </a:prstGeom>
        </p:spPr>
      </p:pic>
    </p:spTree>
    <p:extLst>
      <p:ext uri="{BB962C8B-B14F-4D97-AF65-F5344CB8AC3E}">
        <p14:creationId xmlns:p14="http://schemas.microsoft.com/office/powerpoint/2010/main" val="187120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124744"/>
            <a:ext cx="7920880" cy="5160640"/>
          </a:xfrm>
        </p:spPr>
        <p:txBody>
          <a:bodyPr>
            <a:normAutofit fontScale="92500" lnSpcReduction="10000"/>
          </a:bodyPr>
          <a:lstStyle/>
          <a:p>
            <a:r>
              <a:rPr lang="tr-TR" sz="2000" dirty="0" smtClean="0"/>
              <a:t>Doğal </a:t>
            </a:r>
            <a:r>
              <a:rPr lang="tr-TR" sz="2000" dirty="0"/>
              <a:t>afetler (deprem, sel, fırtına, yangın vb.), </a:t>
            </a:r>
            <a:endParaRPr lang="tr-TR" sz="2000" dirty="0" smtClean="0"/>
          </a:p>
          <a:p>
            <a:r>
              <a:rPr lang="tr-TR" sz="2000" dirty="0" smtClean="0"/>
              <a:t>Salgın </a:t>
            </a:r>
            <a:r>
              <a:rPr lang="tr-TR" sz="2000" dirty="0"/>
              <a:t>hastalıklar (COVID-19 vb.), </a:t>
            </a:r>
            <a:endParaRPr lang="tr-TR" sz="2000" dirty="0" smtClean="0"/>
          </a:p>
          <a:p>
            <a:r>
              <a:rPr lang="tr-TR" sz="2000" dirty="0"/>
              <a:t>U</a:t>
            </a:r>
            <a:r>
              <a:rPr lang="tr-TR" sz="2000" dirty="0" smtClean="0"/>
              <a:t>zun </a:t>
            </a:r>
            <a:r>
              <a:rPr lang="tr-TR" sz="2000" dirty="0"/>
              <a:t>süreli hastalıklar (kanser, yanık tedavileri, zorlu ameliyatlar vb.), </a:t>
            </a:r>
            <a:endParaRPr lang="tr-TR" sz="2000" dirty="0" smtClean="0"/>
          </a:p>
          <a:p>
            <a:r>
              <a:rPr lang="tr-TR" sz="2000" dirty="0"/>
              <a:t>Ç</a:t>
            </a:r>
            <a:r>
              <a:rPr lang="tr-TR" sz="2000" dirty="0" smtClean="0"/>
              <a:t>eşitli </a:t>
            </a:r>
            <a:r>
              <a:rPr lang="tr-TR" sz="2000" dirty="0"/>
              <a:t>kaza ve yaralanmalar (nükleer kazalar, iş kazaları, trafik kazaları vb.), </a:t>
            </a:r>
            <a:endParaRPr lang="tr-TR" sz="2000" dirty="0" smtClean="0"/>
          </a:p>
          <a:p>
            <a:r>
              <a:rPr lang="tr-TR" sz="2000" dirty="0"/>
              <a:t>S</a:t>
            </a:r>
            <a:r>
              <a:rPr lang="tr-TR" sz="2000" dirty="0" smtClean="0"/>
              <a:t>avaşlar</a:t>
            </a:r>
            <a:r>
              <a:rPr lang="tr-TR" sz="2000" dirty="0"/>
              <a:t>, </a:t>
            </a:r>
            <a:endParaRPr lang="tr-TR" sz="2000" dirty="0" smtClean="0"/>
          </a:p>
          <a:p>
            <a:r>
              <a:rPr lang="tr-TR" sz="2000" dirty="0"/>
              <a:t>T</a:t>
            </a:r>
            <a:r>
              <a:rPr lang="tr-TR" sz="2000" dirty="0" smtClean="0"/>
              <a:t>erör </a:t>
            </a:r>
            <a:r>
              <a:rPr lang="tr-TR" sz="2000" dirty="0"/>
              <a:t>olayları, </a:t>
            </a:r>
            <a:endParaRPr lang="tr-TR" sz="2000" dirty="0" smtClean="0"/>
          </a:p>
          <a:p>
            <a:r>
              <a:rPr lang="tr-TR" sz="2000" dirty="0"/>
              <a:t>Z</a:t>
            </a:r>
            <a:r>
              <a:rPr lang="tr-TR" sz="2000" dirty="0" smtClean="0"/>
              <a:t>orunlu </a:t>
            </a:r>
            <a:r>
              <a:rPr lang="tr-TR" sz="2000" dirty="0"/>
              <a:t>göçler ve mültecilik, </a:t>
            </a:r>
            <a:endParaRPr lang="tr-TR" sz="2000" dirty="0" smtClean="0"/>
          </a:p>
          <a:p>
            <a:r>
              <a:rPr lang="tr-TR" sz="2000" dirty="0"/>
              <a:t>T</a:t>
            </a:r>
            <a:r>
              <a:rPr lang="tr-TR" sz="2000" dirty="0" smtClean="0"/>
              <a:t>oplumsal </a:t>
            </a:r>
            <a:r>
              <a:rPr lang="tr-TR" sz="2000" dirty="0"/>
              <a:t>şiddet olayları (soygun, silahlı saldırı, taciz, yağmalama vb.), </a:t>
            </a:r>
            <a:endParaRPr lang="tr-TR" sz="2000" dirty="0" smtClean="0"/>
          </a:p>
          <a:p>
            <a:r>
              <a:rPr lang="tr-TR" sz="2000" dirty="0"/>
              <a:t>A</a:t>
            </a:r>
            <a:r>
              <a:rPr lang="tr-TR" sz="2000" dirty="0" smtClean="0"/>
              <a:t>ile </a:t>
            </a:r>
            <a:r>
              <a:rPr lang="tr-TR" sz="2000" dirty="0"/>
              <a:t>içi şiddet, </a:t>
            </a:r>
            <a:endParaRPr lang="tr-TR" sz="2000" dirty="0" smtClean="0"/>
          </a:p>
          <a:p>
            <a:r>
              <a:rPr lang="tr-TR" sz="2000" dirty="0"/>
              <a:t>F</a:t>
            </a:r>
            <a:r>
              <a:rPr lang="tr-TR" sz="2000" dirty="0" smtClean="0"/>
              <a:t>iziksel</a:t>
            </a:r>
            <a:r>
              <a:rPr lang="tr-TR" sz="2000" dirty="0"/>
              <a:t>, cinsel ya da duygusal ihmal ve istismar, </a:t>
            </a:r>
            <a:endParaRPr lang="tr-TR" sz="2000" dirty="0" smtClean="0"/>
          </a:p>
          <a:p>
            <a:r>
              <a:rPr lang="tr-TR" sz="2000" dirty="0"/>
              <a:t>B</a:t>
            </a:r>
            <a:r>
              <a:rPr lang="tr-TR" sz="2000" dirty="0" smtClean="0"/>
              <a:t>oşanma</a:t>
            </a:r>
            <a:r>
              <a:rPr lang="tr-TR" sz="2000" dirty="0"/>
              <a:t>, </a:t>
            </a:r>
            <a:endParaRPr lang="tr-TR" sz="2000" dirty="0" smtClean="0"/>
          </a:p>
          <a:p>
            <a:r>
              <a:rPr lang="tr-TR" sz="2000" dirty="0"/>
              <a:t>A</a:t>
            </a:r>
            <a:r>
              <a:rPr lang="tr-TR" sz="2000" dirty="0" smtClean="0"/>
              <a:t>kran </a:t>
            </a:r>
            <a:r>
              <a:rPr lang="tr-TR" sz="2000" dirty="0"/>
              <a:t>zorbalığı </a:t>
            </a:r>
            <a:r>
              <a:rPr lang="tr-TR" sz="2000" dirty="0" smtClean="0"/>
              <a:t>gibi</a:t>
            </a:r>
          </a:p>
          <a:p>
            <a:endParaRPr lang="tr-TR" sz="2000" dirty="0" smtClean="0"/>
          </a:p>
          <a:p>
            <a:pPr marL="82296" indent="0">
              <a:buNone/>
            </a:pPr>
            <a:r>
              <a:rPr lang="tr-TR" sz="2000" dirty="0" smtClean="0"/>
              <a:t>bireyleri</a:t>
            </a:r>
            <a:r>
              <a:rPr lang="tr-TR" sz="2000" dirty="0"/>
              <a:t>, aileleri ya da toplumları derinden etkileyen çok çeşitli olaylar </a:t>
            </a:r>
            <a:r>
              <a:rPr lang="tr-TR" sz="2000" dirty="0" err="1"/>
              <a:t>travmatik</a:t>
            </a:r>
            <a:r>
              <a:rPr lang="tr-TR" sz="2000" dirty="0"/>
              <a:t> yaşam olaylarına örnek olarak gösterilebilir.</a:t>
            </a:r>
          </a:p>
          <a:p>
            <a:endParaRPr lang="tr-TR" sz="2000" dirty="0"/>
          </a:p>
        </p:txBody>
      </p:sp>
      <p:sp>
        <p:nvSpPr>
          <p:cNvPr id="4" name="Başlık 1"/>
          <p:cNvSpPr>
            <a:spLocks noGrp="1"/>
          </p:cNvSpPr>
          <p:nvPr>
            <p:ph type="title"/>
          </p:nvPr>
        </p:nvSpPr>
        <p:spPr>
          <a:xfrm>
            <a:off x="1403648" y="116632"/>
            <a:ext cx="7498080" cy="1143000"/>
          </a:xfrm>
        </p:spPr>
        <p:txBody>
          <a:bodyPr>
            <a:normAutofit/>
          </a:bodyPr>
          <a:lstStyle/>
          <a:p>
            <a:pPr algn="ctr"/>
            <a:r>
              <a:rPr lang="tr-TR" dirty="0" smtClean="0"/>
              <a:t>TRAVMATİK YAŞAM OLAYLARI</a:t>
            </a:r>
            <a:endParaRPr lang="tr-TR" dirty="0"/>
          </a:p>
        </p:txBody>
      </p:sp>
    </p:spTree>
    <p:extLst>
      <p:ext uri="{BB962C8B-B14F-4D97-AF65-F5344CB8AC3E}">
        <p14:creationId xmlns:p14="http://schemas.microsoft.com/office/powerpoint/2010/main" val="429210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88640"/>
            <a:ext cx="7498080" cy="850106"/>
          </a:xfrm>
        </p:spPr>
        <p:txBody>
          <a:bodyPr>
            <a:normAutofit/>
          </a:bodyPr>
          <a:lstStyle/>
          <a:p>
            <a:pPr algn="ctr"/>
            <a:r>
              <a:rPr lang="tr-TR" sz="2400" b="1" dirty="0">
                <a:effectLst/>
              </a:rPr>
              <a:t>Duygulara  Odaklanmaya </a:t>
            </a:r>
            <a:r>
              <a:rPr lang="tr-TR" sz="2400" b="1" dirty="0" smtClean="0">
                <a:effectLst/>
              </a:rPr>
              <a:t>Özen Gösterin</a:t>
            </a:r>
            <a:endParaRPr lang="tr-TR" sz="2400" dirty="0">
              <a:effectLst/>
            </a:endParaRPr>
          </a:p>
        </p:txBody>
      </p:sp>
      <p:sp>
        <p:nvSpPr>
          <p:cNvPr id="3" name="İçerik Yer Tutucusu 2"/>
          <p:cNvSpPr>
            <a:spLocks noGrp="1"/>
          </p:cNvSpPr>
          <p:nvPr>
            <p:ph idx="1"/>
          </p:nvPr>
        </p:nvSpPr>
        <p:spPr>
          <a:xfrm>
            <a:off x="1052856" y="1124744"/>
            <a:ext cx="7911632" cy="5256584"/>
          </a:xfrm>
        </p:spPr>
        <p:txBody>
          <a:bodyPr>
            <a:normAutofit/>
          </a:bodyPr>
          <a:lstStyle/>
          <a:p>
            <a:pPr algn="just"/>
            <a:r>
              <a:rPr lang="tr-TR" sz="1600" dirty="0" smtClean="0">
                <a:latin typeface="Arial" panose="020B0604020202020204" pitchFamily="34" charset="0"/>
                <a:cs typeface="Arial" panose="020B0604020202020204" pitchFamily="34" charset="0"/>
              </a:rPr>
              <a:t>Psikolojik </a:t>
            </a:r>
            <a:r>
              <a:rPr lang="tr-TR" sz="1600" dirty="0">
                <a:latin typeface="Arial" panose="020B0604020202020204" pitchFamily="34" charset="0"/>
                <a:cs typeface="Arial" panose="020B0604020202020204" pitchFamily="34" charset="0"/>
              </a:rPr>
              <a:t>sağlamlığı yüksek ailelerin bir diğer önemli özelliği ise aile üyelerinin yaşadıkları olumlu ya da olumsuz duyguları </a:t>
            </a:r>
            <a:r>
              <a:rPr lang="tr-TR" sz="1600" dirty="0" smtClean="0">
                <a:latin typeface="Arial" panose="020B0604020202020204" pitchFamily="34" charset="0"/>
                <a:cs typeface="Arial" panose="020B0604020202020204" pitchFamily="34" charset="0"/>
              </a:rPr>
              <a:t>birbirlerine </a:t>
            </a:r>
            <a:r>
              <a:rPr lang="tr-TR" sz="1600" dirty="0">
                <a:latin typeface="Arial" panose="020B0604020202020204" pitchFamily="34" charset="0"/>
                <a:cs typeface="Arial" panose="020B0604020202020204" pitchFamily="34" charset="0"/>
              </a:rPr>
              <a:t>sağlıklı bir şekilde ifade edebilmeleridir. Özellikle yaşanan örseleyici olaylar karşısında aile üyelerinin birbirinden farklı duygular hissetmeleri ya da benzer duyguları farklı düzeylerde hissetmeleri oldukça normaldir.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Örneğin</a:t>
            </a:r>
            <a:r>
              <a:rPr lang="tr-TR" sz="1600" dirty="0">
                <a:latin typeface="Arial" panose="020B0604020202020204" pitchFamily="34" charset="0"/>
                <a:cs typeface="Arial" panose="020B0604020202020204" pitchFamily="34" charset="0"/>
              </a:rPr>
              <a:t>, bir ebeveynin ameliyat olmasına ve bir süreliğine hastanede </a:t>
            </a:r>
            <a:r>
              <a:rPr lang="tr-TR" sz="1600" dirty="0" smtClean="0">
                <a:latin typeface="Arial" panose="020B0604020202020204" pitchFamily="34" charset="0"/>
                <a:cs typeface="Arial" panose="020B0604020202020204" pitchFamily="34" charset="0"/>
              </a:rPr>
              <a:t>gözetim </a:t>
            </a:r>
            <a:r>
              <a:rPr lang="tr-TR" sz="1600" dirty="0">
                <a:latin typeface="Arial" panose="020B0604020202020204" pitchFamily="34" charset="0"/>
                <a:cs typeface="Arial" panose="020B0604020202020204" pitchFamily="34" charset="0"/>
              </a:rPr>
              <a:t>altında kalmasına yetişkin aile üyeleri sevinirken (ebeveyn yeniden sağlığına kavuştuğu için) küçük çocuklar bu durum </a:t>
            </a:r>
            <a:r>
              <a:rPr lang="tr-TR" sz="1600" dirty="0" smtClean="0">
                <a:latin typeface="Arial" panose="020B0604020202020204" pitchFamily="34" charset="0"/>
                <a:cs typeface="Arial" panose="020B0604020202020204" pitchFamily="34" charset="0"/>
              </a:rPr>
              <a:t>karşısında </a:t>
            </a:r>
            <a:r>
              <a:rPr lang="tr-TR" sz="1600" dirty="0">
                <a:latin typeface="Arial" panose="020B0604020202020204" pitchFamily="34" charset="0"/>
                <a:cs typeface="Arial" panose="020B0604020202020204" pitchFamily="34" charset="0"/>
              </a:rPr>
              <a:t>kaygılanabilir ve diğer yetişkinlerin sevinçli olmalarına </a:t>
            </a:r>
            <a:r>
              <a:rPr lang="tr-TR" sz="1600" dirty="0" smtClean="0">
                <a:latin typeface="Arial" panose="020B0604020202020204" pitchFamily="34" charset="0"/>
                <a:cs typeface="Arial" panose="020B0604020202020204" pitchFamily="34" charset="0"/>
              </a:rPr>
              <a:t>sinirlenebilir</a:t>
            </a:r>
            <a:r>
              <a:rPr lang="tr-TR" sz="1600" dirty="0">
                <a:latin typeface="Arial" panose="020B0604020202020204" pitchFamily="34" charset="0"/>
                <a:cs typeface="Arial" panose="020B0604020202020204" pitchFamily="34" charset="0"/>
              </a:rPr>
              <a:t>.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noktada, yaşadığınız olumlu (mutluluk, sevgi, </a:t>
            </a:r>
            <a:r>
              <a:rPr lang="tr-TR" sz="1600" dirty="0" smtClean="0">
                <a:latin typeface="Arial" panose="020B0604020202020204" pitchFamily="34" charset="0"/>
                <a:cs typeface="Arial" panose="020B0604020202020204" pitchFamily="34" charset="0"/>
              </a:rPr>
              <a:t>müteşekkir </a:t>
            </a:r>
            <a:r>
              <a:rPr lang="tr-TR" sz="1600" dirty="0">
                <a:latin typeface="Arial" panose="020B0604020202020204" pitchFamily="34" charset="0"/>
                <a:cs typeface="Arial" panose="020B0604020202020204" pitchFamily="34" charset="0"/>
              </a:rPr>
              <a:t>olma) ya da olumsuz (üzüntü, kızgınlık, kırgınlık) </a:t>
            </a:r>
            <a:r>
              <a:rPr lang="tr-TR" sz="1600" dirty="0" smtClean="0">
                <a:latin typeface="Arial" panose="020B0604020202020204" pitchFamily="34" charset="0"/>
                <a:cs typeface="Arial" panose="020B0604020202020204" pitchFamily="34" charset="0"/>
              </a:rPr>
              <a:t>duygularınızı </a:t>
            </a:r>
            <a:r>
              <a:rPr lang="tr-TR" sz="1600" dirty="0">
                <a:latin typeface="Arial" panose="020B0604020202020204" pitchFamily="34" charset="0"/>
                <a:cs typeface="Arial" panose="020B0604020202020204" pitchFamily="34" charset="0"/>
              </a:rPr>
              <a:t>uygun bir şekilde ifade etme konusunda aile üyelerine örnek olun. </a:t>
            </a:r>
          </a:p>
        </p:txBody>
      </p:sp>
    </p:spTree>
    <p:extLst>
      <p:ext uri="{BB962C8B-B14F-4D97-AF65-F5344CB8AC3E}">
        <p14:creationId xmlns:p14="http://schemas.microsoft.com/office/powerpoint/2010/main" val="3416363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188640"/>
            <a:ext cx="7498080" cy="4032448"/>
          </a:xfrm>
        </p:spPr>
        <p:txBody>
          <a:bodyPr>
            <a:normAutofit/>
          </a:bodyPr>
          <a:lstStyle/>
          <a:p>
            <a:pPr marL="82296" indent="0" algn="just">
              <a:buNone/>
            </a:pPr>
            <a:endParaRPr lang="tr-TR" sz="1600" dirty="0" smtClean="0">
              <a:latin typeface="Arial" panose="020B0604020202020204" pitchFamily="34" charset="0"/>
              <a:cs typeface="Arial" panose="020B0604020202020204" pitchFamily="34" charset="0"/>
            </a:endParaRPr>
          </a:p>
          <a:p>
            <a:pPr algn="just"/>
            <a:r>
              <a:rPr lang="tr-TR" sz="1600" dirty="0" err="1" smtClean="0">
                <a:latin typeface="Arial" panose="020B0604020202020204" pitchFamily="34" charset="0"/>
                <a:cs typeface="Arial" panose="020B0604020202020204" pitchFamily="34" charset="0"/>
              </a:rPr>
              <a:t>Travmatik</a:t>
            </a:r>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bir yaşam olayının olası etkileriyle baş etmeye çalışırken çocuklarınızın da (diğer aile üyeleri gibi) zorlandıkları ya da olumsuz tepkiler sergiledikleri dönemler olabileceğini göz önünde bulundurun. Bu nedenle, duygu ve davranışlarında kontrolü kaybettikleri durumlarda çocuk ve ergenler, sakinliğini koruyan, kontrollü hareket eden, tutarlı davranışlarda bulunan ve katı disiplin uygulamayan aile üyelerinin yardımıyla daha kolay sakinleşerek davranışlarını </a:t>
            </a:r>
            <a:r>
              <a:rPr lang="tr-TR" sz="1600" dirty="0" smtClean="0">
                <a:latin typeface="Arial" panose="020B0604020202020204" pitchFamily="34" charset="0"/>
                <a:cs typeface="Arial" panose="020B0604020202020204" pitchFamily="34" charset="0"/>
              </a:rPr>
              <a:t>kontrol </a:t>
            </a:r>
            <a:r>
              <a:rPr lang="tr-TR" sz="1600" dirty="0">
                <a:latin typeface="Arial" panose="020B0604020202020204" pitchFamily="34" charset="0"/>
                <a:cs typeface="Arial" panose="020B0604020202020204" pitchFamily="34" charset="0"/>
              </a:rPr>
              <a:t>edebilirler</a:t>
            </a:r>
            <a:r>
              <a:rPr lang="tr-TR" sz="1600" dirty="0" smtClean="0">
                <a:latin typeface="Arial" panose="020B0604020202020204" pitchFamily="34" charset="0"/>
                <a:cs typeface="Arial" panose="020B0604020202020204" pitchFamily="34" charset="0"/>
              </a:rPr>
              <a:t>.</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Dolayısıyla, ailenizin zor zamanlar geçirdiğini ve sizin yardımınızla bu süreçten güçlenerek çıkabileceklerini kendisine hatırlatın. Çocuklarınızın stres, kaygı ve korku gibi yaşadıkları duyguları size anlatmalarına izin verin. Özellikle çocuklarınıza zorlu olaylar </a:t>
            </a:r>
            <a:r>
              <a:rPr lang="tr-TR" sz="1600" dirty="0" smtClean="0">
                <a:latin typeface="Arial" panose="020B0604020202020204" pitchFamily="34" charset="0"/>
                <a:cs typeface="Arial" panose="020B0604020202020204" pitchFamily="34" charset="0"/>
              </a:rPr>
              <a:t>karşısında </a:t>
            </a:r>
            <a:r>
              <a:rPr lang="tr-TR" sz="1600" dirty="0">
                <a:latin typeface="Arial" panose="020B0604020202020204" pitchFamily="34" charset="0"/>
                <a:cs typeface="Arial" panose="020B0604020202020204" pitchFamily="34" charset="0"/>
              </a:rPr>
              <a:t>yaşanan stres, kaygı, korku ya da üzüntü gibi duyguların normal olduğunu anlatın. Onlara kendilerini üzgün, stresli veya korku dolu hissetmelerinin yanlış olmadığını söyleyin</a:t>
            </a:r>
            <a:r>
              <a:rPr lang="tr-TR" sz="1600" dirty="0" smtClean="0">
                <a:latin typeface="Arial" panose="020B0604020202020204" pitchFamily="34" charset="0"/>
                <a:cs typeface="Arial" panose="020B0604020202020204" pitchFamily="34" charset="0"/>
              </a:rPr>
              <a:t>.</a:t>
            </a:r>
            <a:endParaRPr lang="tr-TR" sz="1600" dirty="0">
              <a:latin typeface="Arial" panose="020B0604020202020204" pitchFamily="34" charset="0"/>
              <a:cs typeface="Arial" panose="020B0604020202020204" pitchFamily="34" charset="0"/>
            </a:endParaRPr>
          </a:p>
        </p:txBody>
      </p:sp>
      <p:pic>
        <p:nvPicPr>
          <p:cNvPr id="4" name="image104.png"/>
          <p:cNvPicPr/>
          <p:nvPr/>
        </p:nvPicPr>
        <p:blipFill>
          <a:blip r:embed="rId2" cstate="print"/>
          <a:stretch>
            <a:fillRect/>
          </a:stretch>
        </p:blipFill>
        <p:spPr>
          <a:xfrm>
            <a:off x="2771800" y="4504690"/>
            <a:ext cx="4234180" cy="2151380"/>
          </a:xfrm>
          <a:prstGeom prst="rect">
            <a:avLst/>
          </a:prstGeom>
        </p:spPr>
      </p:pic>
    </p:spTree>
    <p:extLst>
      <p:ext uri="{BB962C8B-B14F-4D97-AF65-F5344CB8AC3E}">
        <p14:creationId xmlns:p14="http://schemas.microsoft.com/office/powerpoint/2010/main" val="2687276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692696"/>
            <a:ext cx="7498080" cy="3096344"/>
          </a:xfrm>
        </p:spPr>
        <p:txBody>
          <a:bodyPr>
            <a:normAutofit/>
          </a:bodyPr>
          <a:lstStyle/>
          <a:p>
            <a:pPr algn="just"/>
            <a:r>
              <a:rPr lang="tr-TR" sz="1600" dirty="0">
                <a:latin typeface="Arial" panose="020B0604020202020204" pitchFamily="34" charset="0"/>
                <a:cs typeface="Arial" panose="020B0604020202020204" pitchFamily="34" charset="0"/>
              </a:rPr>
              <a:t>Bu stresli dönemin ve yaşadıkları duyguların geçici olduğunu, yaşamın bir süre sonra normale döneceğini belirtin. Yaşananlar ile ilgili haberler ya da çevrenizde olup bitenler hakkında </a:t>
            </a:r>
            <a:r>
              <a:rPr lang="tr-TR" sz="1600" dirty="0" smtClean="0">
                <a:latin typeface="Arial" panose="020B0604020202020204" pitchFamily="34" charset="0"/>
                <a:cs typeface="Arial" panose="020B0604020202020204" pitchFamily="34" charset="0"/>
              </a:rPr>
              <a:t>çocuğunuzla </a:t>
            </a:r>
            <a:r>
              <a:rPr lang="tr-TR" sz="1600" dirty="0">
                <a:latin typeface="Arial" panose="020B0604020202020204" pitchFamily="34" charset="0"/>
                <a:cs typeface="Arial" panose="020B0604020202020204" pitchFamily="34" charset="0"/>
              </a:rPr>
              <a:t>sakin bir ses tonuyla konuşun ve aşırı kaygılı ya da üzgün görünmemeye dikkat edin</a:t>
            </a:r>
            <a:r>
              <a:rPr lang="tr-TR" sz="1600" dirty="0" smtClean="0">
                <a:latin typeface="Arial" panose="020B0604020202020204" pitchFamily="34" charset="0"/>
                <a:cs typeface="Arial" panose="020B0604020202020204" pitchFamily="34" charset="0"/>
              </a:rPr>
              <a:t>.</a:t>
            </a:r>
          </a:p>
          <a:p>
            <a:pPr algn="just"/>
            <a:r>
              <a:rPr lang="tr-TR" sz="1600" dirty="0" smtClean="0">
                <a:latin typeface="Arial" panose="020B0604020202020204" pitchFamily="34" charset="0"/>
                <a:cs typeface="Arial" panose="020B0604020202020204" pitchFamily="34" charset="0"/>
              </a:rPr>
              <a:t> </a:t>
            </a:r>
          </a:p>
          <a:p>
            <a:pPr algn="just"/>
            <a:r>
              <a:rPr lang="tr-TR" sz="1600" dirty="0" smtClean="0">
                <a:latin typeface="Arial" panose="020B0604020202020204" pitchFamily="34" charset="0"/>
                <a:cs typeface="Arial" panose="020B0604020202020204" pitchFamily="34" charset="0"/>
              </a:rPr>
              <a:t>Unutmayın </a:t>
            </a:r>
            <a:r>
              <a:rPr lang="tr-TR" sz="1600" dirty="0">
                <a:latin typeface="Arial" panose="020B0604020202020204" pitchFamily="34" charset="0"/>
                <a:cs typeface="Arial" panose="020B0604020202020204" pitchFamily="34" charset="0"/>
              </a:rPr>
              <a:t>ki çocuklar çok iyi bir gözlemcidirler ve sizin endişeli olup olmadığınızı kolayca anlarlar. Yine, kendilerini üzen ya da endişelendiren bir şey olduğunda her zaman sizinle konuşabileceklerini onlara hatırlatın.</a:t>
            </a:r>
          </a:p>
          <a:p>
            <a:pPr algn="just"/>
            <a:endParaRPr lang="tr-TR" sz="1600" dirty="0">
              <a:latin typeface="Arial" panose="020B0604020202020204" pitchFamily="34" charset="0"/>
              <a:cs typeface="Arial" panose="020B0604020202020204" pitchFamily="34" charset="0"/>
            </a:endParaRPr>
          </a:p>
        </p:txBody>
      </p:sp>
      <p:pic>
        <p:nvPicPr>
          <p:cNvPr id="4" name="image104.png"/>
          <p:cNvPicPr/>
          <p:nvPr/>
        </p:nvPicPr>
        <p:blipFill>
          <a:blip r:embed="rId2" cstate="print"/>
          <a:stretch>
            <a:fillRect/>
          </a:stretch>
        </p:blipFill>
        <p:spPr>
          <a:xfrm>
            <a:off x="2627784" y="4005064"/>
            <a:ext cx="4464496" cy="2376264"/>
          </a:xfrm>
          <a:prstGeom prst="rect">
            <a:avLst/>
          </a:prstGeom>
        </p:spPr>
      </p:pic>
    </p:spTree>
    <p:extLst>
      <p:ext uri="{BB962C8B-B14F-4D97-AF65-F5344CB8AC3E}">
        <p14:creationId xmlns:p14="http://schemas.microsoft.com/office/powerpoint/2010/main" val="2249567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7498080" cy="922114"/>
          </a:xfrm>
        </p:spPr>
        <p:txBody>
          <a:bodyPr>
            <a:noAutofit/>
          </a:bodyPr>
          <a:lstStyle/>
          <a:p>
            <a:pPr algn="ctr"/>
            <a:r>
              <a:rPr lang="tr-TR" sz="2400" b="1" dirty="0">
                <a:effectLst/>
              </a:rPr>
              <a:t>Ailede Güven Duygusunun Gelişmesine Destek </a:t>
            </a:r>
            <a:r>
              <a:rPr lang="tr-TR" sz="2400" b="1" dirty="0" smtClean="0">
                <a:effectLst/>
              </a:rPr>
              <a:t>Olun</a:t>
            </a:r>
            <a:endParaRPr lang="tr-TR" sz="2400" b="1" dirty="0">
              <a:effectLst/>
            </a:endParaRPr>
          </a:p>
        </p:txBody>
      </p:sp>
      <p:sp>
        <p:nvSpPr>
          <p:cNvPr id="3" name="İçerik Yer Tutucusu 2"/>
          <p:cNvSpPr>
            <a:spLocks noGrp="1"/>
          </p:cNvSpPr>
          <p:nvPr>
            <p:ph idx="1"/>
          </p:nvPr>
        </p:nvSpPr>
        <p:spPr>
          <a:xfrm>
            <a:off x="1017360" y="1110754"/>
            <a:ext cx="8126640" cy="5558606"/>
          </a:xfrm>
        </p:spPr>
        <p:txBody>
          <a:bodyPr>
            <a:noAutofit/>
          </a:bodyPr>
          <a:lstStyle/>
          <a:p>
            <a:pPr algn="just"/>
            <a:r>
              <a:rPr lang="tr-TR" sz="1600" dirty="0" smtClean="0">
                <a:latin typeface="Arial" panose="020B0604020202020204" pitchFamily="34" charset="0"/>
                <a:cs typeface="Arial" panose="020B0604020202020204" pitchFamily="34" charset="0"/>
              </a:rPr>
              <a:t>Ailenin </a:t>
            </a:r>
            <a:r>
              <a:rPr lang="tr-TR" sz="1600" dirty="0">
                <a:latin typeface="Arial" panose="020B0604020202020204" pitchFamily="34" charset="0"/>
                <a:cs typeface="Arial" panose="020B0604020202020204" pitchFamily="34" charset="0"/>
              </a:rPr>
              <a:t>psikolojik sağlamlığını artıran etkenlerden birisi de aile üyeleri arasında kurulan sağlıklı ve güçlü bir güven duygusudur. </a:t>
            </a:r>
            <a:r>
              <a:rPr lang="tr-TR" sz="1600" dirty="0" smtClean="0">
                <a:latin typeface="Arial" panose="020B0604020202020204" pitchFamily="34" charset="0"/>
                <a:cs typeface="Arial" panose="020B0604020202020204" pitchFamily="34" charset="0"/>
              </a:rPr>
              <a:t>Aile </a:t>
            </a:r>
            <a:r>
              <a:rPr lang="tr-TR" sz="1600" dirty="0">
                <a:latin typeface="Arial" panose="020B0604020202020204" pitchFamily="34" charset="0"/>
                <a:cs typeface="Arial" panose="020B0604020202020204" pitchFamily="34" charset="0"/>
              </a:rPr>
              <a:t>içinde var olan güven duygusu aynı zamanda çocukların psikolojik sağlamlığını da artırır. Özellikle risk altındaki çocuklar için onları her koşulda seven, onların iyiliğini gözeten, onların başarılı bir birey olacağına inanan ve her zaman onlara destek olan aile üyelerinin varlığı çok önemlidir</a:t>
            </a:r>
            <a:r>
              <a:rPr lang="tr-TR" sz="1600" dirty="0" smtClean="0">
                <a:latin typeface="Arial" panose="020B0604020202020204" pitchFamily="34" charset="0"/>
                <a:cs typeface="Arial" panose="020B0604020202020204" pitchFamily="34" charset="0"/>
              </a:rPr>
              <a:t>.</a:t>
            </a:r>
          </a:p>
          <a:p>
            <a:pPr algn="just"/>
            <a:endParaRPr lang="tr-TR" sz="1600" dirty="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Her zamankinden </a:t>
            </a:r>
            <a:r>
              <a:rPr lang="tr-TR" sz="1600" dirty="0">
                <a:latin typeface="Arial" panose="020B0604020202020204" pitchFamily="34" charset="0"/>
                <a:cs typeface="Arial" panose="020B0604020202020204" pitchFamily="34" charset="0"/>
              </a:rPr>
              <a:t>biraz daha fazla ilgi, yakınlık ve şefkat göstererek çocukların psikolojik sağlamlıklarının artmasına büyük katkı sağlayabilirsiniz.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Gerçekçi bir şekilde güvende olduklarına dair çocuklarınıza moral verin. Çocukların bu konudaki şüphe ve endişelerini giderin. Hem sizin hem de diğer yetişkinlerin meydana gelebilecek olası tehlike ve risklerden onları korumak için gerekli önlemleri aldığınızı ve bundan sonra da almaya devam edeceğinizi çocuklarınıza </a:t>
            </a:r>
            <a:r>
              <a:rPr lang="tr-TR" sz="1600" dirty="0" smtClean="0">
                <a:latin typeface="Arial" panose="020B0604020202020204" pitchFamily="34" charset="0"/>
                <a:cs typeface="Arial" panose="020B0604020202020204" pitchFamily="34" charset="0"/>
              </a:rPr>
              <a:t>hatırlatın</a:t>
            </a:r>
            <a:r>
              <a:rPr lang="tr-TR" sz="1600" dirty="0">
                <a:latin typeface="Arial" panose="020B0604020202020204" pitchFamily="34" charset="0"/>
                <a:cs typeface="Arial" panose="020B0604020202020204" pitchFamily="34" charset="0"/>
              </a:rPr>
              <a:t>. Bu noktada, insanları sağlıklı ve güvende tutmak için neler yapıldığından kısaca söz edin. Örneğin küçük yaştaki çocuklara bir hastalık durumunda doktor, hemşire ve hastanelerin hastalanan insanları iyileştirmek için hazır olduklarını belirtin. Bu noktada, çocuklara alabilecekleri kişisel önlemlerden de söz edin. Bu sayede, her şeyin kontrol altında olduğuna yönelik algıları güçle- nen ve çevresindekilere güvenen çocuklar, yapabilecekleri olumlu kişisel davranışlara daha kolay odaklanırlar.</a:t>
            </a:r>
          </a:p>
          <a:p>
            <a:pPr algn="just"/>
            <a:endParaRPr lang="tr-TR" sz="1600" dirty="0">
              <a:latin typeface="Arial" panose="020B0604020202020204" pitchFamily="34" charset="0"/>
              <a:cs typeface="Arial" panose="020B0604020202020204" pitchFamily="34" charset="0"/>
            </a:endParaRP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9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88640"/>
            <a:ext cx="7498080" cy="706090"/>
          </a:xfrm>
        </p:spPr>
        <p:txBody>
          <a:bodyPr>
            <a:normAutofit fontScale="90000"/>
          </a:bodyPr>
          <a:lstStyle/>
          <a:p>
            <a:r>
              <a:rPr lang="tr-TR" sz="2400" b="1" dirty="0">
                <a:effectLst/>
              </a:rPr>
              <a:t>Çözüm-Odaklı Problem Çözme </a:t>
            </a:r>
            <a:r>
              <a:rPr lang="tr-TR" sz="2400" b="1" dirty="0" smtClean="0">
                <a:effectLst/>
              </a:rPr>
              <a:t>Stratejileri Kullanın</a:t>
            </a:r>
            <a:endParaRPr lang="tr-TR" sz="2400" dirty="0">
              <a:effectLst/>
            </a:endParaRPr>
          </a:p>
        </p:txBody>
      </p:sp>
      <p:sp>
        <p:nvSpPr>
          <p:cNvPr id="3" name="İçerik Yer Tutucusu 2"/>
          <p:cNvSpPr>
            <a:spLocks noGrp="1"/>
          </p:cNvSpPr>
          <p:nvPr>
            <p:ph idx="1"/>
          </p:nvPr>
        </p:nvSpPr>
        <p:spPr>
          <a:xfrm>
            <a:off x="1187624" y="980728"/>
            <a:ext cx="7498080" cy="5184576"/>
          </a:xfrm>
        </p:spPr>
        <p:txBody>
          <a:bodyPr>
            <a:normAutofit/>
          </a:bodyPr>
          <a:lstStyle/>
          <a:p>
            <a:pPr algn="just"/>
            <a:r>
              <a:rPr lang="tr-TR" sz="1600" dirty="0" smtClean="0">
                <a:latin typeface="Arial" panose="020B0604020202020204" pitchFamily="34" charset="0"/>
                <a:cs typeface="Arial" panose="020B0604020202020204" pitchFamily="34" charset="0"/>
              </a:rPr>
              <a:t>Psikolojik </a:t>
            </a:r>
            <a:r>
              <a:rPr lang="tr-TR" sz="1600" dirty="0">
                <a:latin typeface="Arial" panose="020B0604020202020204" pitchFamily="34" charset="0"/>
                <a:cs typeface="Arial" panose="020B0604020202020204" pitchFamily="34" charset="0"/>
              </a:rPr>
              <a:t>sağlamlığı yüksek aileler,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bir olay sonrasında yeniden toparlanmanın zaman alacağını bilirler. Bu nedenle </a:t>
            </a:r>
            <a:r>
              <a:rPr lang="tr-TR" sz="1600" dirty="0" smtClean="0">
                <a:latin typeface="Arial" panose="020B0604020202020204" pitchFamily="34" charset="0"/>
                <a:cs typeface="Arial" panose="020B0604020202020204" pitchFamily="34" charset="0"/>
              </a:rPr>
              <a:t>yaşadıkları </a:t>
            </a:r>
            <a:r>
              <a:rPr lang="tr-TR" sz="1600" dirty="0">
                <a:latin typeface="Arial" panose="020B0604020202020204" pitchFamily="34" charset="0"/>
                <a:cs typeface="Arial" panose="020B0604020202020204" pitchFamily="34" charset="0"/>
              </a:rPr>
              <a:t>olayın geçici bir süreliğine de olsa ailenin var olan düzenini ve işlevselliğini bozabileceğini kabul ederler. </a:t>
            </a:r>
            <a:endParaRPr lang="tr-TR" sz="1600" dirty="0" smtClean="0">
              <a:latin typeface="Arial" panose="020B0604020202020204" pitchFamily="34" charset="0"/>
              <a:cs typeface="Arial" panose="020B0604020202020204" pitchFamily="34" charset="0"/>
            </a:endParaRP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Aile </a:t>
            </a:r>
            <a:r>
              <a:rPr lang="tr-TR" sz="1600" dirty="0">
                <a:latin typeface="Arial" panose="020B0604020202020204" pitchFamily="34" charset="0"/>
                <a:cs typeface="Arial" panose="020B0604020202020204" pitchFamily="34" charset="0"/>
              </a:rPr>
              <a:t>üyeleri, </a:t>
            </a:r>
            <a:r>
              <a:rPr lang="tr-TR" sz="1600" dirty="0" smtClean="0">
                <a:latin typeface="Arial" panose="020B0604020202020204" pitchFamily="34" charset="0"/>
                <a:cs typeface="Arial" panose="020B0604020202020204" pitchFamily="34" charset="0"/>
              </a:rPr>
              <a:t>karşılaştıkları </a:t>
            </a:r>
            <a:r>
              <a:rPr lang="tr-TR" sz="1600" dirty="0">
                <a:latin typeface="Arial" panose="020B0604020202020204" pitchFamily="34" charset="0"/>
                <a:cs typeface="Arial" panose="020B0604020202020204" pitchFamily="34" charset="0"/>
              </a:rPr>
              <a:t>problemler yüzünden birbirlerini suçlamaz ya da bu süreçte geçmişte yaşadıkları anlaşmazlıkları ya da tartışmaları yeniden gündeme getirmezler. Bunun yerine, sahip oldukları beceri ve kaynakları kullanarak karşılaştıkları zorlukların hep birlikte üste- sinden gelebileceklerine dair gerçekçi bir iyimserlik ve umut </a:t>
            </a:r>
            <a:r>
              <a:rPr lang="tr-TR" sz="1600" dirty="0" smtClean="0">
                <a:latin typeface="Arial" panose="020B0604020202020204" pitchFamily="34" charset="0"/>
                <a:cs typeface="Arial" panose="020B0604020202020204" pitchFamily="34" charset="0"/>
              </a:rPr>
              <a:t>taşırlar.</a:t>
            </a:r>
          </a:p>
          <a:p>
            <a:pPr algn="just"/>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noktada, yaşadıklarınıza farklı açılardan bakmanın yararlarını göz ününde bulundurun. Aile için </a:t>
            </a:r>
            <a:r>
              <a:rPr lang="tr-TR" sz="1600" dirty="0" smtClean="0">
                <a:latin typeface="Arial" panose="020B0604020202020204" pitchFamily="34" charset="0"/>
                <a:cs typeface="Arial" panose="020B0604020202020204" pitchFamily="34" charset="0"/>
              </a:rPr>
              <a:t>vereceğiniz </a:t>
            </a:r>
            <a:r>
              <a:rPr lang="tr-TR" sz="1600" dirty="0">
                <a:latin typeface="Arial" panose="020B0604020202020204" pitchFamily="34" charset="0"/>
                <a:cs typeface="Arial" panose="020B0604020202020204" pitchFamily="34" charset="0"/>
              </a:rPr>
              <a:t>önemli kararlar konusunda aile üyeleriyle birlikte ortak bir amaç oluşturmaya özen gösterin. Bu sayede aile üyeleri birlikte hareket edebilir, ortak sorumluluk alabilir, birbirine destek olabilir ve problemlerin çözümüne katkı sağlayabilir</a:t>
            </a:r>
            <a:r>
              <a:rPr lang="tr-TR" sz="1600" dirty="0" smtClean="0">
                <a:latin typeface="Arial" panose="020B0604020202020204" pitchFamily="34" charset="0"/>
                <a:cs typeface="Arial" panose="020B0604020202020204" pitchFamily="34" charset="0"/>
              </a:rPr>
              <a:t>.</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06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7498080" cy="778098"/>
          </a:xfrm>
        </p:spPr>
        <p:txBody>
          <a:bodyPr>
            <a:noAutofit/>
          </a:bodyPr>
          <a:lstStyle/>
          <a:p>
            <a:pPr algn="ctr"/>
            <a:r>
              <a:rPr lang="tr-TR" sz="2400" b="1" dirty="0" smtClean="0">
                <a:effectLst/>
              </a:rPr>
              <a:t/>
            </a:r>
            <a:br>
              <a:rPr lang="tr-TR" sz="2400" b="1" dirty="0" smtClean="0">
                <a:effectLst/>
              </a:rPr>
            </a:br>
            <a:r>
              <a:rPr lang="tr-TR" sz="2400" b="1" dirty="0" smtClean="0">
                <a:effectLst/>
              </a:rPr>
              <a:t>Tutum </a:t>
            </a:r>
            <a:r>
              <a:rPr lang="tr-TR" sz="2400" b="1" dirty="0">
                <a:effectLst/>
              </a:rPr>
              <a:t>ve Davranışlarınızla Aile </a:t>
            </a:r>
            <a:br>
              <a:rPr lang="tr-TR" sz="2400" b="1" dirty="0">
                <a:effectLst/>
              </a:rPr>
            </a:br>
            <a:r>
              <a:rPr lang="tr-TR" sz="2400" b="1" dirty="0">
                <a:effectLst/>
              </a:rPr>
              <a:t>Üyelerine Model Olun</a:t>
            </a:r>
            <a:br>
              <a:rPr lang="tr-TR" sz="2400" b="1" dirty="0">
                <a:effectLst/>
              </a:rPr>
            </a:br>
            <a:endParaRPr lang="tr-TR" sz="2400" b="1" dirty="0">
              <a:effectLst/>
            </a:endParaRPr>
          </a:p>
        </p:txBody>
      </p:sp>
      <p:sp>
        <p:nvSpPr>
          <p:cNvPr id="3" name="İçerik Yer Tutucusu 2"/>
          <p:cNvSpPr>
            <a:spLocks noGrp="1"/>
          </p:cNvSpPr>
          <p:nvPr>
            <p:ph idx="1"/>
          </p:nvPr>
        </p:nvSpPr>
        <p:spPr>
          <a:xfrm>
            <a:off x="971600" y="1124744"/>
            <a:ext cx="8172400" cy="3384376"/>
          </a:xfrm>
        </p:spPr>
        <p:txBody>
          <a:bodyPr>
            <a:noAutofit/>
          </a:bodyPr>
          <a:lstStyle/>
          <a:p>
            <a:pPr algn="just"/>
            <a:r>
              <a:rPr lang="tr-TR" sz="1600" dirty="0" smtClean="0">
                <a:latin typeface="Arial" panose="020B0604020202020204" pitchFamily="34" charset="0"/>
                <a:cs typeface="Arial" panose="020B0604020202020204" pitchFamily="34" charset="0"/>
              </a:rPr>
              <a:t>Ailedeki </a:t>
            </a:r>
            <a:r>
              <a:rPr lang="tr-TR" sz="1600" dirty="0">
                <a:latin typeface="Arial" panose="020B0604020202020204" pitchFamily="34" charset="0"/>
                <a:cs typeface="Arial" panose="020B0604020202020204" pitchFamily="34" charset="0"/>
              </a:rPr>
              <a:t>psikolojik sağlamlık, bireysel psikolojik sağlamlığı da artırır. Bu nedenle, bir yetişkin olarak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 karşısında psikolojik sağlamlığın nasıl korunabileceği konusunda aile üyelerine rol model olabilirsiniz.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Örneğin</a:t>
            </a:r>
            <a:r>
              <a:rPr lang="tr-TR" sz="1600" dirty="0">
                <a:latin typeface="Arial" panose="020B0604020202020204" pitchFamily="34" charset="0"/>
                <a:cs typeface="Arial" panose="020B0604020202020204" pitchFamily="34" charset="0"/>
              </a:rPr>
              <a:t>, aile üyelerinin kendilerini ifade etmelerine imkân vererek, duygu ve </a:t>
            </a:r>
            <a:r>
              <a:rPr lang="tr-TR" sz="1600" dirty="0" smtClean="0">
                <a:latin typeface="Arial" panose="020B0604020202020204" pitchFamily="34" charset="0"/>
                <a:cs typeface="Arial" panose="020B0604020202020204" pitchFamily="34" charset="0"/>
              </a:rPr>
              <a:t>düşüncelerinizi </a:t>
            </a:r>
            <a:r>
              <a:rPr lang="tr-TR" sz="1600" dirty="0">
                <a:latin typeface="Arial" panose="020B0604020202020204" pitchFamily="34" charset="0"/>
                <a:cs typeface="Arial" panose="020B0604020202020204" pitchFamily="34" charset="0"/>
              </a:rPr>
              <a:t>uygun bir dille paylaşarak, onlarla hoşça vakit geçirerek, ailede herkesin yaşına uygun sorumluluk almasını sağlayarak, olumlu düşünmeye özen göstererek, onlara her koşulda değer verdiğinizi hissettirerek, ilgi, sabır ve şefkat göstererek, </a:t>
            </a:r>
            <a:r>
              <a:rPr lang="tr-TR" sz="1600" dirty="0" smtClean="0">
                <a:latin typeface="Arial" panose="020B0604020202020204" pitchFamily="34" charset="0"/>
                <a:cs typeface="Arial" panose="020B0604020202020204" pitchFamily="34" charset="0"/>
              </a:rPr>
              <a:t>destekleyici </a:t>
            </a:r>
            <a:r>
              <a:rPr lang="tr-TR" sz="1600" dirty="0">
                <a:latin typeface="Arial" panose="020B0604020202020204" pitchFamily="34" charset="0"/>
                <a:cs typeface="Arial" panose="020B0604020202020204" pitchFamily="34" charset="0"/>
              </a:rPr>
              <a:t>davranarak, aile üyelerinin başarılarını her zaman takdir ederek, çözüm odaklı davranışlar sergileyerek ve aile içinde ortak amaçlar oluşturulmasına aracılık ederek çocuklarınızın psikolojik sağlamlık becerilerini öğrenmesine büyük katkı sağlayabilirsiniz.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Aynı </a:t>
            </a:r>
            <a:r>
              <a:rPr lang="tr-TR" sz="1600" dirty="0">
                <a:latin typeface="Arial" panose="020B0604020202020204" pitchFamily="34" charset="0"/>
                <a:cs typeface="Arial" panose="020B0604020202020204" pitchFamily="34" charset="0"/>
              </a:rPr>
              <a:t>zamanda, sizin zorlu yaşam olayları karşısında sağlıklı bir şekilde mücadele ettiğinizi görmek çocuklarınıza güven verir ve moral aşılar.</a:t>
            </a:r>
          </a:p>
          <a:p>
            <a:pPr algn="just"/>
            <a:endParaRPr lang="tr-TR" sz="16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307" r="23679"/>
          <a:stretch/>
        </p:blipFill>
        <p:spPr bwMode="auto">
          <a:xfrm>
            <a:off x="2627784" y="4797151"/>
            <a:ext cx="4680520" cy="20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03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88640"/>
            <a:ext cx="7498080" cy="778098"/>
          </a:xfrm>
        </p:spPr>
        <p:txBody>
          <a:bodyPr>
            <a:normAutofit/>
          </a:bodyPr>
          <a:lstStyle/>
          <a:p>
            <a:pPr algn="ctr"/>
            <a:r>
              <a:rPr lang="tr-TR" sz="2400" b="1" dirty="0" smtClean="0">
                <a:effectLst/>
              </a:rPr>
              <a:t>Kendinize Zaman Ayırın</a:t>
            </a:r>
            <a:endParaRPr lang="tr-TR" sz="2400" b="1" dirty="0">
              <a:effectLst/>
            </a:endParaRPr>
          </a:p>
        </p:txBody>
      </p:sp>
      <p:sp>
        <p:nvSpPr>
          <p:cNvPr id="3" name="İçerik Yer Tutucusu 2"/>
          <p:cNvSpPr>
            <a:spLocks noGrp="1"/>
          </p:cNvSpPr>
          <p:nvPr>
            <p:ph idx="1"/>
          </p:nvPr>
        </p:nvSpPr>
        <p:spPr>
          <a:xfrm>
            <a:off x="1259632" y="1052736"/>
            <a:ext cx="7498080" cy="5040560"/>
          </a:xfrm>
        </p:spPr>
        <p:txBody>
          <a:bodyPr>
            <a:normAutofit/>
          </a:bodyPr>
          <a:lstStyle/>
          <a:p>
            <a:pPr algn="just"/>
            <a:r>
              <a:rPr lang="tr-TR" sz="1600" dirty="0" err="1" smtClean="0">
                <a:latin typeface="Arial" panose="020B0604020202020204" pitchFamily="34" charset="0"/>
                <a:cs typeface="Arial" panose="020B0604020202020204" pitchFamily="34" charset="0"/>
              </a:rPr>
              <a:t>Travmatik</a:t>
            </a:r>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yaşam olayları karşısında hiç kimse incinmez değildir. Her insan yaşadığı zorlu deneyimlerden az ya da çok etkilenebilir. Bu nedenle, ailenizin psikolojik sağlamlığını korumak için </a:t>
            </a:r>
            <a:r>
              <a:rPr lang="tr-TR" sz="1600" dirty="0" smtClean="0">
                <a:latin typeface="Arial" panose="020B0604020202020204" pitchFamily="34" charset="0"/>
                <a:cs typeface="Arial" panose="020B0604020202020204" pitchFamily="34" charset="0"/>
              </a:rPr>
              <a:t>öncelikle </a:t>
            </a:r>
            <a:r>
              <a:rPr lang="tr-TR" sz="1600" dirty="0">
                <a:latin typeface="Arial" panose="020B0604020202020204" pitchFamily="34" charset="0"/>
                <a:cs typeface="Arial" panose="020B0604020202020204" pitchFamily="34" charset="0"/>
              </a:rPr>
              <a:t>kendi sağlığınızı önemsemelisiniz.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Düzenli </a:t>
            </a:r>
            <a:r>
              <a:rPr lang="tr-TR" sz="1600" dirty="0">
                <a:latin typeface="Arial" panose="020B0604020202020204" pitchFamily="34" charset="0"/>
                <a:cs typeface="Arial" panose="020B0604020202020204" pitchFamily="34" charset="0"/>
              </a:rPr>
              <a:t>beslenmeye ve sağlıklı yiyecekler tüketmeye özen gösterin.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Yeterince </a:t>
            </a:r>
            <a:r>
              <a:rPr lang="tr-TR" sz="1600" dirty="0">
                <a:latin typeface="Arial" panose="020B0604020202020204" pitchFamily="34" charset="0"/>
                <a:cs typeface="Arial" panose="020B0604020202020204" pitchFamily="34" charset="0"/>
              </a:rPr>
              <a:t>dinlenmeye ve uyumaya çalışın.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Mümkünse </a:t>
            </a:r>
            <a:r>
              <a:rPr lang="tr-TR" sz="1600" dirty="0">
                <a:latin typeface="Arial" panose="020B0604020202020204" pitchFamily="34" charset="0"/>
                <a:cs typeface="Arial" panose="020B0604020202020204" pitchFamily="34" charset="0"/>
              </a:rPr>
              <a:t>spor yapın.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Unutmayın </a:t>
            </a:r>
            <a:r>
              <a:rPr lang="tr-TR" sz="1600" dirty="0">
                <a:latin typeface="Arial" panose="020B0604020202020204" pitchFamily="34" charset="0"/>
                <a:cs typeface="Arial" panose="020B0604020202020204" pitchFamily="34" charset="0"/>
              </a:rPr>
              <a:t>ki, fiziksel sağlık ve ruh sağlığı birbiriyle yakından ilişkilidir.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Fiziksel sağlığınıza </a:t>
            </a:r>
            <a:r>
              <a:rPr lang="tr-TR" sz="1600" dirty="0">
                <a:latin typeface="Arial" panose="020B0604020202020204" pitchFamily="34" charset="0"/>
                <a:cs typeface="Arial" panose="020B0604020202020204" pitchFamily="34" charset="0"/>
              </a:rPr>
              <a:t>dikkat etmek ruh sağlığınızı da korur. Zor dönemlerde zaman zaman yalnız kalmak istemeniz oldukça normaldir, ancak </a:t>
            </a:r>
            <a:r>
              <a:rPr lang="tr-TR" sz="1600" dirty="0" smtClean="0">
                <a:latin typeface="Arial" panose="020B0604020202020204" pitchFamily="34" charset="0"/>
                <a:cs typeface="Arial" panose="020B0604020202020204" pitchFamily="34" charset="0"/>
              </a:rPr>
              <a:t>kendinizi </a:t>
            </a:r>
            <a:r>
              <a:rPr lang="tr-TR" sz="1600" dirty="0">
                <a:latin typeface="Arial" panose="020B0604020202020204" pitchFamily="34" charset="0"/>
                <a:cs typeface="Arial" panose="020B0604020202020204" pitchFamily="34" charset="0"/>
              </a:rPr>
              <a:t>sevdiklerinizden uzaklaştırıp izole etmeyin.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Sevdiklerinizle </a:t>
            </a:r>
            <a:r>
              <a:rPr lang="tr-TR" sz="1600" dirty="0">
                <a:latin typeface="Arial" panose="020B0604020202020204" pitchFamily="34" charset="0"/>
                <a:cs typeface="Arial" panose="020B0604020202020204" pitchFamily="34" charset="0"/>
              </a:rPr>
              <a:t>iletişim kurmak, duygu ve düşüncelerinizi paylaşmak, keyifli sohbetler yapmak yaşadığınız olumsuz duyguların azalmasına ve olup biteni daha iyi anlamanıza yardımcı olur.</a:t>
            </a: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914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25354"/>
            <a:ext cx="7498080" cy="778098"/>
          </a:xfrm>
        </p:spPr>
        <p:txBody>
          <a:bodyPr>
            <a:normAutofit/>
          </a:bodyPr>
          <a:lstStyle/>
          <a:p>
            <a:pPr algn="ctr"/>
            <a:r>
              <a:rPr lang="tr-TR" sz="2400" b="1" dirty="0" smtClean="0">
                <a:effectLst/>
              </a:rPr>
              <a:t>Uzmana Başvurun</a:t>
            </a:r>
            <a:endParaRPr lang="tr-TR" sz="2400" b="1" dirty="0">
              <a:effectLst/>
            </a:endParaRPr>
          </a:p>
        </p:txBody>
      </p:sp>
      <p:sp>
        <p:nvSpPr>
          <p:cNvPr id="3" name="İçerik Yer Tutucusu 2"/>
          <p:cNvSpPr>
            <a:spLocks noGrp="1"/>
          </p:cNvSpPr>
          <p:nvPr>
            <p:ph idx="1"/>
          </p:nvPr>
        </p:nvSpPr>
        <p:spPr>
          <a:xfrm>
            <a:off x="1331640" y="692696"/>
            <a:ext cx="7498080" cy="3960440"/>
          </a:xfrm>
        </p:spPr>
        <p:txBody>
          <a:bodyPr>
            <a:noAutofit/>
          </a:bodyPr>
          <a:lstStyle/>
          <a:p>
            <a:pPr algn="just"/>
            <a:r>
              <a:rPr lang="tr-TR" sz="1600" dirty="0" smtClean="0">
                <a:latin typeface="Arial" panose="020B0604020202020204" pitchFamily="34" charset="0"/>
                <a:cs typeface="Arial" panose="020B0604020202020204" pitchFamily="34" charset="0"/>
              </a:rPr>
              <a:t>Genel </a:t>
            </a:r>
            <a:r>
              <a:rPr lang="tr-TR" sz="1600" dirty="0">
                <a:latin typeface="Arial" panose="020B0604020202020204" pitchFamily="34" charset="0"/>
                <a:cs typeface="Arial" panose="020B0604020202020204" pitchFamily="34" charset="0"/>
              </a:rPr>
              <a:t>bir kural olarak, zorlu ya da örseleyici yaşam olayları </a:t>
            </a:r>
            <a:r>
              <a:rPr lang="tr-TR" sz="1600" dirty="0" smtClean="0">
                <a:latin typeface="Arial" panose="020B0604020202020204" pitchFamily="34" charset="0"/>
                <a:cs typeface="Arial" panose="020B0604020202020204" pitchFamily="34" charset="0"/>
              </a:rPr>
              <a:t>karşısında </a:t>
            </a:r>
            <a:r>
              <a:rPr lang="tr-TR" sz="1600" dirty="0">
                <a:latin typeface="Arial" panose="020B0604020202020204" pitchFamily="34" charset="0"/>
                <a:cs typeface="Arial" panose="020B0604020202020204" pitchFamily="34" charset="0"/>
              </a:rPr>
              <a:t>aile üyeleriyle birlikte yaşadığınız yoğun stres ve kaygı ile başa çıkamadığınızı düşünüyorsanız psikolojik yardım almak uygun bir yaklaşım olacaktır. </a:t>
            </a:r>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Özellikle </a:t>
            </a:r>
            <a:r>
              <a:rPr lang="tr-TR" sz="1600" dirty="0">
                <a:latin typeface="Arial" panose="020B0604020202020204" pitchFamily="34" charset="0"/>
                <a:cs typeface="Arial" panose="020B0604020202020204" pitchFamily="34" charset="0"/>
              </a:rPr>
              <a:t>zorlu ya da örseleyici yaşam olayları karşısında size sunulan önerileri uygulamanıza rağmen;</a:t>
            </a:r>
          </a:p>
          <a:p>
            <a:pPr lvl="0" algn="just"/>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tepkilerinizde zamanla herhangi bir azalma olmuyorsa,</a:t>
            </a:r>
          </a:p>
          <a:p>
            <a:pPr lvl="0" algn="just"/>
            <a:r>
              <a:rPr lang="tr-TR" sz="1600" dirty="0">
                <a:latin typeface="Arial" panose="020B0604020202020204" pitchFamily="34" charset="0"/>
                <a:cs typeface="Arial" panose="020B0604020202020204" pitchFamily="34" charset="0"/>
              </a:rPr>
              <a:t>Bu tepkilerinizin sıklığı ve şiddeti giderek artıyorsa,</a:t>
            </a:r>
          </a:p>
          <a:p>
            <a:pPr lvl="0" algn="just"/>
            <a:r>
              <a:rPr lang="tr-TR" sz="1600" dirty="0">
                <a:latin typeface="Arial" panose="020B0604020202020204" pitchFamily="34" charset="0"/>
                <a:cs typeface="Arial" panose="020B0604020202020204" pitchFamily="34" charset="0"/>
              </a:rPr>
              <a:t>Bu tepkiler günlük yaşamınızı ciddi şekilde olumsuz etkiliyorsa,</a:t>
            </a:r>
          </a:p>
          <a:p>
            <a:pPr lvl="0" algn="just"/>
            <a:r>
              <a:rPr lang="tr-TR" sz="1600" dirty="0">
                <a:latin typeface="Arial" panose="020B0604020202020204" pitchFamily="34" charset="0"/>
                <a:cs typeface="Arial" panose="020B0604020202020204" pitchFamily="34" charset="0"/>
              </a:rPr>
              <a:t>Bir nedeni olmaksızın, çok yoğun endişe ve korku yaşıyorsanız,</a:t>
            </a:r>
          </a:p>
          <a:p>
            <a:pPr lvl="0" algn="just"/>
            <a:r>
              <a:rPr lang="tr-TR" sz="1600" dirty="0">
                <a:latin typeface="Arial" panose="020B0604020202020204" pitchFamily="34" charset="0"/>
                <a:cs typeface="Arial" panose="020B0604020202020204" pitchFamily="34" charset="0"/>
              </a:rPr>
              <a:t>Aşırı kaygı ve panik belirtileri gösteriyorsanız (nefessiz kalma, sürekli titreme ve baş dönmesi, kalp atışının sürekli hızlanması, yüksek tansiyon, aşırı irkilme tepkileri vb.),</a:t>
            </a:r>
          </a:p>
          <a:p>
            <a:pPr lvl="0" algn="just"/>
            <a:r>
              <a:rPr lang="tr-TR" sz="1600" dirty="0">
                <a:latin typeface="Arial" panose="020B0604020202020204" pitchFamily="34" charset="0"/>
                <a:cs typeface="Arial" panose="020B0604020202020204" pitchFamily="34" charset="0"/>
              </a:rPr>
              <a:t>Geleceğe ve sevdiklerinize dair yoğun endişe ve umutsuzluk hissediyorsanız,</a:t>
            </a:r>
          </a:p>
          <a:p>
            <a:pPr lvl="0" algn="just"/>
            <a:r>
              <a:rPr lang="tr-TR" sz="1600" dirty="0">
                <a:latin typeface="Arial" panose="020B0604020202020204" pitchFamily="34" charset="0"/>
                <a:cs typeface="Arial" panose="020B0604020202020204" pitchFamily="34" charset="0"/>
              </a:rPr>
              <a:t>Yaşadığınız stres tepkileri ile başa çıkamadığınızı düşünüyorsanız zaman kaybetmeden mutlaka bir uzmana başvurun.</a:t>
            </a:r>
          </a:p>
          <a:p>
            <a:pPr algn="just"/>
            <a:endParaRPr lang="tr-TR" sz="16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62" r="14682" b="17583"/>
          <a:stretch/>
        </p:blipFill>
        <p:spPr bwMode="auto">
          <a:xfrm>
            <a:off x="5569846" y="4797152"/>
            <a:ext cx="3331882" cy="19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429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916832"/>
            <a:ext cx="7498080" cy="2952328"/>
          </a:xfrm>
        </p:spPr>
        <p:txBody>
          <a:bodyPr>
            <a:normAutofit/>
          </a:bodyPr>
          <a:lstStyle/>
          <a:p>
            <a:pPr algn="ctr"/>
            <a:r>
              <a:rPr lang="tr-TR" b="1" dirty="0"/>
              <a:t>DİNLEDİĞİNİZ İÇİN TEŞEKKÜRLER</a:t>
            </a:r>
            <a:br>
              <a:rPr lang="tr-TR" b="1" dirty="0"/>
            </a:br>
            <a:endParaRPr lang="tr-TR" b="1" dirty="0"/>
          </a:p>
        </p:txBody>
      </p:sp>
      <p:sp>
        <p:nvSpPr>
          <p:cNvPr id="3" name="Başlık 1"/>
          <p:cNvSpPr txBox="1">
            <a:spLocks/>
          </p:cNvSpPr>
          <p:nvPr/>
        </p:nvSpPr>
        <p:spPr>
          <a:xfrm>
            <a:off x="1227088" y="5805264"/>
            <a:ext cx="7498080" cy="864096"/>
          </a:xfrm>
          <a:prstGeom prst="rect">
            <a:avLst/>
          </a:prstGeom>
        </p:spPr>
        <p:txBody>
          <a:bodyPr anchor="ctr">
            <a:normAutofit fontScale="325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tr-TR" b="1" dirty="0">
                <a:solidFill>
                  <a:schemeClr val="accent6">
                    <a:lumMod val="75000"/>
                  </a:schemeClr>
                </a:solidFill>
              </a:rPr>
              <a:t>Kaynak</a:t>
            </a:r>
            <a:r>
              <a:rPr lang="tr-TR" b="1" dirty="0" smtClean="0">
                <a:solidFill>
                  <a:schemeClr val="accent6">
                    <a:lumMod val="75000"/>
                  </a:schemeClr>
                </a:solidFill>
              </a:rPr>
              <a:t>: https</a:t>
            </a:r>
            <a:r>
              <a:rPr lang="tr-TR" b="1" dirty="0">
                <a:solidFill>
                  <a:schemeClr val="accent6">
                    <a:lumMod val="75000"/>
                  </a:schemeClr>
                </a:solidFill>
              </a:rPr>
              <a:t>://orgm.meb.gov.tr/meb_iys_dosyalar/2021_07/16184459_travmatik_kitap_aileler_icin_baskY_12032021.pdf</a:t>
            </a:r>
            <a:r>
              <a:rPr lang="tr-TR" b="1" dirty="0" smtClean="0">
                <a:solidFill>
                  <a:schemeClr val="accent6">
                    <a:lumMod val="75000"/>
                  </a:schemeClr>
                </a:solidFill>
              </a:rPr>
              <a:t/>
            </a:r>
            <a:br>
              <a:rPr lang="tr-TR" b="1" dirty="0" smtClean="0">
                <a:solidFill>
                  <a:schemeClr val="accent6">
                    <a:lumMod val="75000"/>
                  </a:schemeClr>
                </a:solidFill>
              </a:rPr>
            </a:br>
            <a:endParaRPr lang="tr-TR" b="1" dirty="0">
              <a:solidFill>
                <a:schemeClr val="accent6">
                  <a:lumMod val="75000"/>
                </a:schemeClr>
              </a:solidFill>
            </a:endParaRPr>
          </a:p>
        </p:txBody>
      </p:sp>
    </p:spTree>
    <p:extLst>
      <p:ext uri="{BB962C8B-B14F-4D97-AF65-F5344CB8AC3E}">
        <p14:creationId xmlns:p14="http://schemas.microsoft.com/office/powerpoint/2010/main" val="171791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16632"/>
            <a:ext cx="7498080" cy="864096"/>
          </a:xfrm>
        </p:spPr>
        <p:txBody>
          <a:bodyPr/>
          <a:lstStyle/>
          <a:p>
            <a:pPr algn="ctr"/>
            <a:r>
              <a:rPr lang="tr-TR" dirty="0" smtClean="0"/>
              <a:t>PSİKOLOJİK TRAVMA</a:t>
            </a:r>
            <a:endParaRPr lang="tr-TR" dirty="0"/>
          </a:p>
        </p:txBody>
      </p:sp>
      <p:sp>
        <p:nvSpPr>
          <p:cNvPr id="3" name="İçerik Yer Tutucusu 2"/>
          <p:cNvSpPr>
            <a:spLocks noGrp="1"/>
          </p:cNvSpPr>
          <p:nvPr>
            <p:ph idx="1"/>
          </p:nvPr>
        </p:nvSpPr>
        <p:spPr>
          <a:xfrm>
            <a:off x="1115616" y="1196752"/>
            <a:ext cx="7498080" cy="2664296"/>
          </a:xfrm>
        </p:spPr>
        <p:txBody>
          <a:bodyPr>
            <a:normAutofit/>
          </a:bodyPr>
          <a:lstStyle/>
          <a:p>
            <a:r>
              <a:rPr lang="tr-TR" sz="1600" dirty="0">
                <a:latin typeface="Arial" panose="020B0604020202020204" pitchFamily="34" charset="0"/>
                <a:cs typeface="Arial" panose="020B0604020202020204" pitchFamily="34" charset="0"/>
              </a:rPr>
              <a:t>Psikolojik travma ise örseleyici bir yaşam olayı karşısında </a:t>
            </a:r>
            <a:r>
              <a:rPr lang="tr-TR" sz="1600" dirty="0" smtClean="0">
                <a:latin typeface="Arial" panose="020B0604020202020204" pitchFamily="34" charset="0"/>
                <a:cs typeface="Arial" panose="020B0604020202020204" pitchFamily="34" charset="0"/>
              </a:rPr>
              <a:t>bireylerin </a:t>
            </a:r>
            <a:r>
              <a:rPr lang="tr-TR" sz="1600" dirty="0">
                <a:latin typeface="Arial" panose="020B0604020202020204" pitchFamily="34" charset="0"/>
                <a:cs typeface="Arial" panose="020B0604020202020204" pitchFamily="34" charset="0"/>
              </a:rPr>
              <a:t>sergiledikleri yoğun stres tepkilerinin bütününü ifade eder. </a:t>
            </a:r>
            <a:endParaRPr lang="tr-TR" sz="1600" dirty="0" smtClean="0">
              <a:latin typeface="Arial" panose="020B0604020202020204" pitchFamily="34" charset="0"/>
              <a:cs typeface="Arial" panose="020B0604020202020204" pitchFamily="34" charset="0"/>
            </a:endParaRPr>
          </a:p>
          <a:p>
            <a:endParaRPr lang="tr-TR" sz="1600" dirty="0" smtClean="0">
              <a:latin typeface="Arial" panose="020B0604020202020204" pitchFamily="34" charset="0"/>
              <a:cs typeface="Arial" panose="020B0604020202020204" pitchFamily="34" charset="0"/>
            </a:endParaRPr>
          </a:p>
          <a:p>
            <a:pPr algn="just"/>
            <a:r>
              <a:rPr lang="tr-TR" sz="1600" dirty="0" smtClean="0">
                <a:latin typeface="Arial" panose="020B0604020202020204" pitchFamily="34" charset="0"/>
                <a:cs typeface="Arial" panose="020B0604020202020204" pitchFamily="34" charset="0"/>
              </a:rPr>
              <a:t>Bu </a:t>
            </a:r>
            <a:r>
              <a:rPr lang="tr-TR" sz="1600" dirty="0">
                <a:latin typeface="Arial" panose="020B0604020202020204" pitchFamily="34" charset="0"/>
                <a:cs typeface="Arial" panose="020B0604020202020204" pitchFamily="34" charset="0"/>
              </a:rPr>
              <a:t>süreçte bireyler, tehdit olarak algıladıkları bir yaşam olayı </a:t>
            </a:r>
            <a:r>
              <a:rPr lang="tr-TR" sz="1600" dirty="0" smtClean="0">
                <a:latin typeface="Arial" panose="020B0604020202020204" pitchFamily="34" charset="0"/>
                <a:cs typeface="Arial" panose="020B0604020202020204" pitchFamily="34" charset="0"/>
              </a:rPr>
              <a:t>karşısında </a:t>
            </a:r>
            <a:r>
              <a:rPr lang="tr-TR" sz="1600" dirty="0">
                <a:latin typeface="Arial" panose="020B0604020202020204" pitchFamily="34" charset="0"/>
                <a:cs typeface="Arial" panose="020B0604020202020204" pitchFamily="34" charset="0"/>
              </a:rPr>
              <a:t>yaşamlarının kontrolünü kaybettiklerini ve ortaya çıkan </a:t>
            </a:r>
            <a:r>
              <a:rPr lang="tr-TR" sz="1600" dirty="0" smtClean="0">
                <a:latin typeface="Arial" panose="020B0604020202020204" pitchFamily="34" charset="0"/>
                <a:cs typeface="Arial" panose="020B0604020202020204" pitchFamily="34" charset="0"/>
              </a:rPr>
              <a:t>sorunlarla </a:t>
            </a:r>
            <a:r>
              <a:rPr lang="tr-TR" sz="1600" dirty="0">
                <a:latin typeface="Arial" panose="020B0604020202020204" pitchFamily="34" charset="0"/>
                <a:cs typeface="Arial" panose="020B0604020202020204" pitchFamily="34" charset="0"/>
              </a:rPr>
              <a:t>baş etme konusunda yetersiz kaldıklarını düşünebilirler. Bununla birlikte, bulundukları çevrede ve sosyal ilişkilerinde güvensizlik yaşayabilirler. Ayrıca, karşı karşıya kaldıkları çeşitli belirsizliklere bağlı olarak yoğun çaresizlik, kızgınlık, kaygı ve korku hissedebilirler</a:t>
            </a:r>
            <a:r>
              <a:rPr lang="tr-TR" sz="1600" dirty="0" smtClean="0">
                <a:latin typeface="Arial" panose="020B0604020202020204" pitchFamily="34" charset="0"/>
                <a:cs typeface="Arial" panose="020B0604020202020204" pitchFamily="34" charset="0"/>
              </a:rPr>
              <a:t>.</a:t>
            </a:r>
          </a:p>
          <a:p>
            <a:endParaRPr lang="tr-TR" sz="1600" dirty="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21" r="27871" b="17944"/>
          <a:stretch/>
        </p:blipFill>
        <p:spPr bwMode="auto">
          <a:xfrm>
            <a:off x="3673808" y="4097925"/>
            <a:ext cx="4350072" cy="228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6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746064" cy="1143000"/>
          </a:xfrm>
        </p:spPr>
        <p:txBody>
          <a:bodyPr>
            <a:normAutofit/>
          </a:bodyPr>
          <a:lstStyle/>
          <a:p>
            <a:pPr algn="ctr"/>
            <a:r>
              <a:rPr lang="tr-TR" dirty="0" smtClean="0"/>
              <a:t>TRAVMATİK STRES TEPKİLERİ</a:t>
            </a:r>
            <a:endParaRPr lang="tr-TR" dirty="0"/>
          </a:p>
        </p:txBody>
      </p:sp>
      <p:sp>
        <p:nvSpPr>
          <p:cNvPr id="3" name="İçerik Yer Tutucusu 2"/>
          <p:cNvSpPr>
            <a:spLocks noGrp="1"/>
          </p:cNvSpPr>
          <p:nvPr>
            <p:ph idx="1"/>
          </p:nvPr>
        </p:nvSpPr>
        <p:spPr>
          <a:xfrm>
            <a:off x="1187624" y="1633538"/>
            <a:ext cx="7498080" cy="2880320"/>
          </a:xfrm>
        </p:spPr>
        <p:txBody>
          <a:bodyPr>
            <a:normAutofit/>
          </a:bodyPr>
          <a:lstStyle/>
          <a:p>
            <a:pPr algn="just"/>
            <a:r>
              <a:rPr lang="tr-TR" dirty="0"/>
              <a:t>Genel olarak </a:t>
            </a:r>
            <a:r>
              <a:rPr lang="tr-TR" dirty="0" err="1"/>
              <a:t>travmatik</a:t>
            </a:r>
            <a:r>
              <a:rPr lang="tr-TR" dirty="0"/>
              <a:t> stres tepkileri, korkutucu ya da zarar verici olaylar karşısında insanların gösterdikleri fiziksel, bilişsel, </a:t>
            </a:r>
            <a:r>
              <a:rPr lang="tr-TR" dirty="0" smtClean="0"/>
              <a:t>duygusal </a:t>
            </a:r>
            <a:r>
              <a:rPr lang="tr-TR" dirty="0"/>
              <a:t>ya da davranışsal </a:t>
            </a:r>
            <a:r>
              <a:rPr lang="tr-TR" dirty="0" smtClean="0"/>
              <a:t>tepkilerdir.</a:t>
            </a:r>
            <a:endParaRPr lang="tr-TR"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436" r="19140"/>
          <a:stretch/>
        </p:blipFill>
        <p:spPr bwMode="auto">
          <a:xfrm>
            <a:off x="2509431" y="4513858"/>
            <a:ext cx="4798873" cy="211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47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pPr algn="ctr"/>
            <a:r>
              <a:rPr lang="tr-TR" dirty="0" smtClean="0"/>
              <a:t>TRAVMATİK STRES TEPKİLERİ</a:t>
            </a:r>
            <a:endParaRPr lang="tr-TR"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463567"/>
            <a:ext cx="3528392" cy="4845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472762"/>
            <a:ext cx="3281568" cy="483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8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pPr algn="ctr"/>
            <a:r>
              <a:rPr lang="tr-TR" dirty="0" smtClean="0"/>
              <a:t>TRAVMATİK STRES TEPKİLERİ</a:t>
            </a:r>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423524"/>
            <a:ext cx="6984776" cy="502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83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332656"/>
            <a:ext cx="7498080" cy="6048672"/>
          </a:xfrm>
        </p:spPr>
        <p:txBody>
          <a:bodyPr>
            <a:noAutofit/>
          </a:bodyPr>
          <a:lstStyle/>
          <a:p>
            <a:r>
              <a:rPr lang="tr-TR" sz="1600" dirty="0">
                <a:latin typeface="Arial" panose="020B0604020202020204" pitchFamily="34" charset="0"/>
                <a:cs typeface="Arial" panose="020B0604020202020204" pitchFamily="34" charset="0"/>
              </a:rPr>
              <a:t>Aslında, zorlu ya da örseleyici yaşam olayları karşısında çeşitli stres tepkilerinin oluşması beklendik bir durumdur. </a:t>
            </a:r>
            <a:endParaRPr lang="tr-TR" sz="1600" dirty="0" smtClean="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Dolayısıyla,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bir olay sonrasında oluşan stres tepkileri </a:t>
            </a:r>
            <a:r>
              <a:rPr lang="tr-TR" sz="1600" b="1" dirty="0">
                <a:latin typeface="Arial" panose="020B0604020202020204" pitchFamily="34" charset="0"/>
                <a:cs typeface="Arial" panose="020B0604020202020204" pitchFamily="34" charset="0"/>
              </a:rPr>
              <a:t>“anormal bir olaya verilen normal tepkiler” </a:t>
            </a:r>
            <a:r>
              <a:rPr lang="tr-TR" sz="1600" dirty="0">
                <a:latin typeface="Arial" panose="020B0604020202020204" pitchFamily="34" charset="0"/>
                <a:cs typeface="Arial" panose="020B0604020202020204" pitchFamily="34" charset="0"/>
              </a:rPr>
              <a:t>olarak tanımlanır. Bununla birlikte, ortaya çıkan stres tepkilerinin şiddeti ve yoğunluğu kişiden kişiye değişiklik gösterebilir. </a:t>
            </a:r>
            <a:endParaRPr lang="tr-TR" sz="1600" dirty="0" smtClean="0">
              <a:latin typeface="Arial" panose="020B0604020202020204" pitchFamily="34" charset="0"/>
              <a:cs typeface="Arial" panose="020B0604020202020204" pitchFamily="34" charset="0"/>
            </a:endParaRPr>
          </a:p>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Dolayısıyla</a:t>
            </a:r>
            <a:r>
              <a:rPr lang="tr-TR" sz="1600" dirty="0">
                <a:latin typeface="Arial" panose="020B0604020202020204" pitchFamily="34" charset="0"/>
                <a:cs typeface="Arial" panose="020B0604020202020204" pitchFamily="34" charset="0"/>
              </a:rPr>
              <a:t>, bir kişinin yoğun stres belirtileri göstermesi onun </a:t>
            </a:r>
            <a:r>
              <a:rPr lang="tr-TR" sz="1600" b="1" dirty="0">
                <a:latin typeface="Arial" panose="020B0604020202020204" pitchFamily="34" charset="0"/>
                <a:cs typeface="Arial" panose="020B0604020202020204" pitchFamily="34" charset="0"/>
              </a:rPr>
              <a:t>“zayıf” </a:t>
            </a:r>
            <a:r>
              <a:rPr lang="tr-TR" sz="1600" dirty="0">
                <a:latin typeface="Arial" panose="020B0604020202020204" pitchFamily="34" charset="0"/>
                <a:cs typeface="Arial" panose="020B0604020202020204" pitchFamily="34" charset="0"/>
              </a:rPr>
              <a:t>bir insan olduğu anlamına gelmez ya da bu belirtileri göstermemesi onun duyarsız biri olduğunu kanıtlamaz. </a:t>
            </a:r>
            <a:endParaRPr lang="tr-TR" sz="1600" dirty="0" smtClean="0">
              <a:latin typeface="Arial" panose="020B0604020202020204" pitchFamily="34" charset="0"/>
              <a:cs typeface="Arial" panose="020B0604020202020204" pitchFamily="34" charset="0"/>
            </a:endParaRPr>
          </a:p>
          <a:p>
            <a:endParaRPr lang="tr-TR" sz="1600" dirty="0" smtClean="0">
              <a:latin typeface="Arial" panose="020B0604020202020204" pitchFamily="34" charset="0"/>
              <a:cs typeface="Arial" panose="020B0604020202020204" pitchFamily="34" charset="0"/>
            </a:endParaRPr>
          </a:p>
          <a:p>
            <a:r>
              <a:rPr lang="tr-TR" sz="1600" dirty="0" smtClean="0">
                <a:latin typeface="Arial" panose="020B0604020202020204" pitchFamily="34" charset="0"/>
                <a:cs typeface="Arial" panose="020B0604020202020204" pitchFamily="34" charset="0"/>
              </a:rPr>
              <a:t>Yukarıda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yaşam olayları karşısında bireylerde gözlemlenebilecek ortak </a:t>
            </a:r>
            <a:r>
              <a:rPr lang="tr-TR" sz="1600" dirty="0" err="1">
                <a:latin typeface="Arial" panose="020B0604020202020204" pitchFamily="34" charset="0"/>
                <a:cs typeface="Arial" panose="020B0604020202020204" pitchFamily="34" charset="0"/>
              </a:rPr>
              <a:t>travmatik</a:t>
            </a:r>
            <a:r>
              <a:rPr lang="tr-TR" sz="1600" dirty="0">
                <a:latin typeface="Arial" panose="020B0604020202020204" pitchFamily="34" charset="0"/>
                <a:cs typeface="Arial" panose="020B0604020202020204" pitchFamily="34" charset="0"/>
              </a:rPr>
              <a:t> stres tepkileri </a:t>
            </a:r>
            <a:r>
              <a:rPr lang="tr-TR" sz="1600" dirty="0" smtClean="0">
                <a:latin typeface="Arial" panose="020B0604020202020204" pitchFamily="34" charset="0"/>
                <a:cs typeface="Arial" panose="020B0604020202020204" pitchFamily="34" charset="0"/>
              </a:rPr>
              <a:t>sıralanmıştır.</a:t>
            </a:r>
          </a:p>
          <a:p>
            <a:pPr marL="82296" indent="0">
              <a:buNone/>
            </a:pPr>
            <a:endParaRPr lang="tr-TR" sz="1600" dirty="0">
              <a:latin typeface="Arial" panose="020B0604020202020204" pitchFamily="34" charset="0"/>
              <a:cs typeface="Arial" panose="020B0604020202020204" pitchFamily="34" charset="0"/>
            </a:endParaRPr>
          </a:p>
          <a:p>
            <a:r>
              <a:rPr lang="tr-TR" sz="1600" dirty="0" smtClean="0">
                <a:solidFill>
                  <a:srgbClr val="FF0000"/>
                </a:solidFill>
                <a:latin typeface="Arial" panose="020B0604020202020204" pitchFamily="34" charset="0"/>
                <a:cs typeface="Arial" panose="020B0604020202020204" pitchFamily="34" charset="0"/>
              </a:rPr>
              <a:t>Kendinizde </a:t>
            </a:r>
            <a:r>
              <a:rPr lang="tr-TR" sz="1600" dirty="0">
                <a:solidFill>
                  <a:srgbClr val="FF0000"/>
                </a:solidFill>
                <a:latin typeface="Arial" panose="020B0604020202020204" pitchFamily="34" charset="0"/>
                <a:cs typeface="Arial" panose="020B0604020202020204" pitchFamily="34" charset="0"/>
              </a:rPr>
              <a:t>ya da aile üyelerinde gözlemlediğiniz bu ve benzeri tepkilerde zamanla herhangi bir azalma olmuyorsa ya da bu tepkilerin sıklığı ve şiddeti giderek artıyorsa, psikolojik yardım almak en doğru ve gerçekçi yaklaşım olacaktır.</a:t>
            </a:r>
          </a:p>
          <a:p>
            <a:endParaRPr lang="tr-T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05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8130"/>
            <a:ext cx="7498080" cy="1143000"/>
          </a:xfrm>
        </p:spPr>
        <p:txBody>
          <a:bodyPr/>
          <a:lstStyle/>
          <a:p>
            <a:pPr algn="ctr"/>
            <a:r>
              <a:rPr lang="tr-TR" dirty="0" smtClean="0"/>
              <a:t>AİLE VE TRAVMA</a:t>
            </a:r>
            <a:endParaRPr lang="tr-TR" dirty="0"/>
          </a:p>
        </p:txBody>
      </p:sp>
      <p:sp>
        <p:nvSpPr>
          <p:cNvPr id="3" name="İçerik Yer Tutucusu 2"/>
          <p:cNvSpPr>
            <a:spLocks noGrp="1"/>
          </p:cNvSpPr>
          <p:nvPr>
            <p:ph idx="1"/>
          </p:nvPr>
        </p:nvSpPr>
        <p:spPr>
          <a:xfrm>
            <a:off x="1331640" y="980728"/>
            <a:ext cx="7498080" cy="3096344"/>
          </a:xfrm>
        </p:spPr>
        <p:txBody>
          <a:bodyPr>
            <a:normAutofit/>
          </a:bodyPr>
          <a:lstStyle/>
          <a:p>
            <a:r>
              <a:rPr lang="tr-TR" sz="1800" dirty="0"/>
              <a:t>Örseleyici yaşam olayları karşısında sadece bireyler değil aileler de psikolojik travma yaşayabilir ve çeşitli stres tepkileri </a:t>
            </a:r>
            <a:r>
              <a:rPr lang="tr-TR" sz="1800" dirty="0" smtClean="0"/>
              <a:t>gösterebilirler</a:t>
            </a:r>
            <a:r>
              <a:rPr lang="tr-TR" sz="1800" dirty="0"/>
              <a:t>. </a:t>
            </a:r>
            <a:endParaRPr lang="tr-TR" sz="1800" dirty="0" smtClean="0"/>
          </a:p>
          <a:p>
            <a:endParaRPr lang="tr-TR" sz="1800" dirty="0" smtClean="0"/>
          </a:p>
          <a:p>
            <a:r>
              <a:rPr lang="tr-TR" sz="1800" dirty="0" err="1" smtClean="0"/>
              <a:t>Travmatik</a:t>
            </a:r>
            <a:r>
              <a:rPr lang="tr-TR" sz="1800" dirty="0" smtClean="0"/>
              <a:t> </a:t>
            </a:r>
            <a:r>
              <a:rPr lang="tr-TR" sz="1800" dirty="0"/>
              <a:t>yaşam olayları, aile üyelerinin her zaman güvende olduklarına, korunduklarına, sevildiklerine ve değerli olduklarına dair temel düşünce ve duygularını sarsabilir. </a:t>
            </a:r>
            <a:endParaRPr lang="tr-TR" sz="1800" dirty="0" smtClean="0"/>
          </a:p>
          <a:p>
            <a:endParaRPr lang="tr-TR" sz="1800" dirty="0" smtClean="0"/>
          </a:p>
          <a:p>
            <a:r>
              <a:rPr lang="tr-TR" sz="1800" dirty="0" smtClean="0"/>
              <a:t>Bu </a:t>
            </a:r>
            <a:r>
              <a:rPr lang="tr-TR" sz="1800" dirty="0"/>
              <a:t>durumda aile yaşamında ya da aile içi ilişkilerde bazı sorunlar ortaya çıkabilir. Bu sorunlar aşağıda özetlenmiştir:</a:t>
            </a:r>
          </a:p>
        </p:txBody>
      </p:sp>
      <p:pic>
        <p:nvPicPr>
          <p:cNvPr id="3081"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05" r="19501"/>
          <a:stretch/>
        </p:blipFill>
        <p:spPr bwMode="auto">
          <a:xfrm>
            <a:off x="2267744" y="4149080"/>
            <a:ext cx="4968552" cy="213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93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226</TotalTime>
  <Words>3619</Words>
  <Application>Microsoft Office PowerPoint</Application>
  <PresentationFormat>Ekran Gösterisi (4:3)</PresentationFormat>
  <Paragraphs>184</Paragraphs>
  <Slides>38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Gill Sans MT</vt:lpstr>
      <vt:lpstr>Times New Roman</vt:lpstr>
      <vt:lpstr>Verdana</vt:lpstr>
      <vt:lpstr>Wingdings 2</vt:lpstr>
      <vt:lpstr>Gündönümü</vt:lpstr>
      <vt:lpstr> TRAVMATİK YAŞAM OLAYLARI  AİLEDE PSİKOLOJİK SAĞLAMLILIK  2024 </vt:lpstr>
      <vt:lpstr>TRAVMA</vt:lpstr>
      <vt:lpstr>TRAVMATİK YAŞAM OLAYLARI</vt:lpstr>
      <vt:lpstr>PSİKOLOJİK TRAVMA</vt:lpstr>
      <vt:lpstr>TRAVMATİK STRES TEPKİLERİ</vt:lpstr>
      <vt:lpstr>TRAVMATİK STRES TEPKİLERİ</vt:lpstr>
      <vt:lpstr>TRAVMATİK STRES TEPKİLERİ</vt:lpstr>
      <vt:lpstr>PowerPoint Sunusu</vt:lpstr>
      <vt:lpstr>AİLE VE TRAVMA</vt:lpstr>
      <vt:lpstr>PowerPoint Sunusu</vt:lpstr>
      <vt:lpstr>PowerPoint Sunusu</vt:lpstr>
      <vt:lpstr>PowerPoint Sunusu</vt:lpstr>
      <vt:lpstr>ÇOCUK VE ERGENLERDE TRAVMA BELİRTİLERİ</vt:lpstr>
      <vt:lpstr>ÇOCUK VE ERGENLERDE GÖZLEMLENEN PSİKOLOJİK TRAVMA BELİRTİLERİ</vt:lpstr>
      <vt:lpstr>AiLE VE PSiKOLOJiK SAĞLAMLIK</vt:lpstr>
      <vt:lpstr>PSiKOLOJiK SAĞLAMLIK</vt:lpstr>
      <vt:lpstr> Ailede psikolojik sağlamlık ise zorlu yaşam olayları karşısında aile üyelerinin; </vt:lpstr>
      <vt:lpstr>PowerPoint Sunusu</vt:lpstr>
      <vt:lpstr>Ailede Psikolojik Sağlamlığı Korumak ve Geliştirmek</vt:lpstr>
      <vt:lpstr>Bilimsel, Somut ve Gerçekçi Bilgiler Edinin</vt:lpstr>
      <vt:lpstr>Medyayı Sağlıklı Kullanın</vt:lpstr>
      <vt:lpstr>Edindiğiniz Doğru Bilgileri Aile Üyeleriyle Paylaşın</vt:lpstr>
      <vt:lpstr> Edindiğiniz Bilgileri Paylaşırken Aile Üyelerinin Gelişimsel Özelliklerine Dikkat Edin </vt:lpstr>
      <vt:lpstr>Aileniz ile Bilgi Paylaşırken Çocuklarınızın Soru Sormalarına İzin Verin</vt:lpstr>
      <vt:lpstr>Aile İçindeki Günlük Aktivitelerin ve Rollerin Sürdürülmesine Özen Gösterin</vt:lpstr>
      <vt:lpstr>Aile İçindeki Herkesin Yaşına Uygun Düzeyde Sorumluluk Almasını Sağlayın</vt:lpstr>
      <vt:lpstr>Yaşanan Tüm  Zorluklara Rağmen Ailenizle  Birlikte Vakit Geçirin ve Eğlenceli Şeyler Yapın</vt:lpstr>
      <vt:lpstr> Aile İçi İletişimi Artırın </vt:lpstr>
      <vt:lpstr>PowerPoint Sunusu</vt:lpstr>
      <vt:lpstr>Duygulara  Odaklanmaya Özen Gösterin</vt:lpstr>
      <vt:lpstr>PowerPoint Sunusu</vt:lpstr>
      <vt:lpstr>PowerPoint Sunusu</vt:lpstr>
      <vt:lpstr>Ailede Güven Duygusunun Gelişmesine Destek Olun</vt:lpstr>
      <vt:lpstr>Çözüm-Odaklı Problem Çözme Stratejileri Kullanın</vt:lpstr>
      <vt:lpstr> Tutum ve Davranışlarınızla Aile  Üyelerine Model Olun </vt:lpstr>
      <vt:lpstr>Kendinize Zaman Ayırın</vt:lpstr>
      <vt:lpstr>Uzmana Başvurun</vt:lpstr>
      <vt:lpstr>DİNLEDİĞİNİZ İÇİN TEŞEKKÜRLER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HEM</dc:creator>
  <cp:lastModifiedBy>Gıgabyte</cp:lastModifiedBy>
  <cp:revision>57</cp:revision>
  <dcterms:created xsi:type="dcterms:W3CDTF">2023-11-23T09:05:55Z</dcterms:created>
  <dcterms:modified xsi:type="dcterms:W3CDTF">2024-09-06T12:30:46Z</dcterms:modified>
</cp:coreProperties>
</file>