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24" r:id="rId2"/>
    <p:sldId id="257" r:id="rId3"/>
    <p:sldId id="258" r:id="rId4"/>
    <p:sldId id="259" r:id="rId5"/>
    <p:sldId id="296" r:id="rId6"/>
    <p:sldId id="297" r:id="rId7"/>
    <p:sldId id="298" r:id="rId8"/>
    <p:sldId id="299" r:id="rId9"/>
    <p:sldId id="300" r:id="rId10"/>
    <p:sldId id="260" r:id="rId11"/>
    <p:sldId id="261" r:id="rId12"/>
    <p:sldId id="301" r:id="rId13"/>
    <p:sldId id="264" r:id="rId14"/>
    <p:sldId id="265" r:id="rId15"/>
    <p:sldId id="302" r:id="rId16"/>
    <p:sldId id="303" r:id="rId17"/>
    <p:sldId id="276" r:id="rId18"/>
    <p:sldId id="277" r:id="rId19"/>
    <p:sldId id="278" r:id="rId20"/>
    <p:sldId id="304" r:id="rId21"/>
    <p:sldId id="279" r:id="rId22"/>
    <p:sldId id="280" r:id="rId23"/>
    <p:sldId id="281" r:id="rId24"/>
    <p:sldId id="305" r:id="rId25"/>
    <p:sldId id="306" r:id="rId26"/>
    <p:sldId id="307" r:id="rId27"/>
    <p:sldId id="308" r:id="rId28"/>
    <p:sldId id="309" r:id="rId29"/>
    <p:sldId id="310" r:id="rId30"/>
    <p:sldId id="311" r:id="rId31"/>
    <p:sldId id="312" r:id="rId32"/>
    <p:sldId id="313" r:id="rId33"/>
    <p:sldId id="314" r:id="rId34"/>
    <p:sldId id="315" r:id="rId35"/>
    <p:sldId id="317" r:id="rId36"/>
    <p:sldId id="316" r:id="rId37"/>
    <p:sldId id="319" r:id="rId38"/>
    <p:sldId id="318" r:id="rId39"/>
    <p:sldId id="322" r:id="rId40"/>
    <p:sldId id="323" r:id="rId41"/>
    <p:sldId id="295"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40" autoAdjust="0"/>
  </p:normalViewPr>
  <p:slideViewPr>
    <p:cSldViewPr>
      <p:cViewPr varScale="1">
        <p:scale>
          <a:sx n="67" d="100"/>
          <a:sy n="67" d="100"/>
        </p:scale>
        <p:origin x="147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06E0DF49-03E2-449E-A66D-7FD0DC152C88}" type="datetimeFigureOut">
              <a:rPr lang="tr-TR" smtClean="0"/>
              <a:t>6.09.2024</a:t>
            </a:fld>
            <a:endParaRPr lang="tr-TR"/>
          </a:p>
        </p:txBody>
      </p:sp>
      <p:sp>
        <p:nvSpPr>
          <p:cNvPr id="20" name="Altbilgi Yer Tutucusu 19"/>
          <p:cNvSpPr>
            <a:spLocks noGrp="1"/>
          </p:cNvSpPr>
          <p:nvPr>
            <p:ph type="ftr" sz="quarter" idx="11"/>
          </p:nvPr>
        </p:nvSpPr>
        <p:spPr/>
        <p:txBody>
          <a:bodyPr/>
          <a:lstStyle>
            <a:extLst/>
          </a:lstStyle>
          <a:p>
            <a:endParaRPr lang="tr-TR"/>
          </a:p>
        </p:txBody>
      </p:sp>
      <p:sp>
        <p:nvSpPr>
          <p:cNvPr id="10" name="Slayt Numarası Yer Tutucusu 9"/>
          <p:cNvSpPr>
            <a:spLocks noGrp="1"/>
          </p:cNvSpPr>
          <p:nvPr>
            <p:ph type="sldNum" sz="quarter" idx="12"/>
          </p:nvPr>
        </p:nvSpPr>
        <p:spPr/>
        <p:txBody>
          <a:bodyPr/>
          <a:lstStyle>
            <a:extLst/>
          </a:lstStyle>
          <a:p>
            <a:fld id="{6C96ACC2-0981-421C-AB93-FC4808ADD7FA}" type="slidenum">
              <a:rPr lang="tr-TR" smtClean="0"/>
              <a:t>‹#›</a:t>
            </a:fld>
            <a:endParaRPr lang="tr-T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06E0DF49-03E2-449E-A66D-7FD0DC152C88}" type="datetimeFigureOut">
              <a:rPr lang="tr-TR" smtClean="0"/>
              <a:t>6.09.2024</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6C96ACC2-0981-421C-AB93-FC4808ADD7FA}"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06E0DF49-03E2-449E-A66D-7FD0DC152C88}" type="datetimeFigureOut">
              <a:rPr lang="tr-TR" smtClean="0"/>
              <a:t>6.09.2024</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6C96ACC2-0981-421C-AB93-FC4808ADD7FA}"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06E0DF49-03E2-449E-A66D-7FD0DC152C88}" type="datetimeFigureOut">
              <a:rPr lang="tr-TR" smtClean="0"/>
              <a:t>6.09.2024</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6C96ACC2-0981-421C-AB93-FC4808ADD7FA}"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06E0DF49-03E2-449E-A66D-7FD0DC152C88}" type="datetimeFigureOut">
              <a:rPr lang="tr-TR" smtClean="0"/>
              <a:t>6.09.2024</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6C96ACC2-0981-421C-AB93-FC4808ADD7FA}" type="slidenum">
              <a:rPr lang="tr-TR" smtClean="0"/>
              <a:t>‹#›</a:t>
            </a:fld>
            <a:endParaRPr lang="tr-TR"/>
          </a:p>
        </p:txBody>
      </p:sp>
      <p:sp>
        <p:nvSpPr>
          <p:cNvPr id="10" name="Dikdörtgen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06E0DF49-03E2-449E-A66D-7FD0DC152C88}" type="datetimeFigureOut">
              <a:rPr lang="tr-TR" smtClean="0"/>
              <a:t>6.09.2024</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6C96ACC2-0981-421C-AB93-FC4808ADD7FA}"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06E0DF49-03E2-449E-A66D-7FD0DC152C88}" type="datetimeFigureOut">
              <a:rPr lang="tr-TR" smtClean="0"/>
              <a:t>6.09.2024</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6C96ACC2-0981-421C-AB93-FC4808ADD7FA}"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06E0DF49-03E2-449E-A66D-7FD0DC152C88}" type="datetimeFigureOut">
              <a:rPr lang="tr-TR" smtClean="0"/>
              <a:t>6.09.2024</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6C96ACC2-0981-421C-AB93-FC4808ADD7FA}"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06E0DF49-03E2-449E-A66D-7FD0DC152C88}" type="datetimeFigureOut">
              <a:rPr lang="tr-TR" smtClean="0"/>
              <a:t>6.09.2024</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6C96ACC2-0981-421C-AB93-FC4808ADD7FA}" type="slidenum">
              <a:rPr lang="tr-TR" smtClean="0"/>
              <a:t>‹#›</a:t>
            </a:fld>
            <a:endParaRPr lang="tr-TR"/>
          </a:p>
        </p:txBody>
      </p:sp>
      <p:sp>
        <p:nvSpPr>
          <p:cNvPr id="6" name="Dikdörtgen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06E0DF49-03E2-449E-A66D-7FD0DC152C88}" type="datetimeFigureOut">
              <a:rPr lang="tr-TR" smtClean="0"/>
              <a:t>6.09.2024</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6C96ACC2-0981-421C-AB93-FC4808ADD7FA}"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06E0DF49-03E2-449E-A66D-7FD0DC152C88}" type="datetimeFigureOut">
              <a:rPr lang="tr-TR" smtClean="0"/>
              <a:t>6.09.2024</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6C96ACC2-0981-421C-AB93-FC4808ADD7FA}" type="slidenum">
              <a:rPr lang="tr-TR" smtClean="0"/>
              <a:t>‹#›</a:t>
            </a:fld>
            <a:endParaRPr lang="tr-TR"/>
          </a:p>
        </p:txBody>
      </p:sp>
      <p:sp>
        <p:nvSpPr>
          <p:cNvPr id="8" name="Dikdörtgen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6E0DF49-03E2-449E-A66D-7FD0DC152C88}" type="datetimeFigureOut">
              <a:rPr lang="tr-TR" smtClean="0"/>
              <a:t>6.09.2024</a:t>
            </a:fld>
            <a:endParaRPr lang="tr-TR"/>
          </a:p>
        </p:txBody>
      </p:sp>
      <p:sp>
        <p:nvSpPr>
          <p:cNvPr id="10" name="Altbilgi Yer Tutucusu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Slayt Numarası Yer Tutucus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C96ACC2-0981-421C-AB93-FC4808ADD7FA}" type="slidenum">
              <a:rPr lang="tr-TR" smtClean="0"/>
              <a:t>‹#›</a:t>
            </a:fld>
            <a:endParaRPr lang="tr-TR"/>
          </a:p>
        </p:txBody>
      </p:sp>
      <p:sp>
        <p:nvSpPr>
          <p:cNvPr id="15" name="Dikdörtgen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403647" y="1844824"/>
            <a:ext cx="7406640" cy="4640536"/>
          </a:xfrm>
        </p:spPr>
        <p:txBody>
          <a:bodyPr>
            <a:normAutofit fontScale="90000"/>
          </a:bodyPr>
          <a:lstStyle/>
          <a:p>
            <a:pPr algn="ctr"/>
            <a:r>
              <a:rPr lang="tr-TR" sz="2900" b="1" dirty="0" smtClean="0">
                <a:solidFill>
                  <a:schemeClr val="bg2">
                    <a:lumMod val="25000"/>
                  </a:schemeClr>
                </a:solidFill>
              </a:rPr>
              <a:t/>
            </a:r>
            <a:br>
              <a:rPr lang="tr-TR" sz="2900" b="1" dirty="0" smtClean="0">
                <a:solidFill>
                  <a:schemeClr val="bg2">
                    <a:lumMod val="25000"/>
                  </a:schemeClr>
                </a:solidFill>
              </a:rPr>
            </a:br>
            <a:r>
              <a:rPr lang="tr-TR" sz="2900" b="1" dirty="0" smtClean="0">
                <a:solidFill>
                  <a:schemeClr val="bg2">
                    <a:lumMod val="25000"/>
                  </a:schemeClr>
                </a:solidFill>
              </a:rPr>
              <a:t>TRAVMATİK YAŞAM OLAYLARI KARŞISINDA</a:t>
            </a:r>
            <a:br>
              <a:rPr lang="tr-TR" sz="2900" b="1" dirty="0" smtClean="0">
                <a:solidFill>
                  <a:schemeClr val="bg2">
                    <a:lumMod val="25000"/>
                  </a:schemeClr>
                </a:solidFill>
              </a:rPr>
            </a:br>
            <a:r>
              <a:rPr lang="tr-TR" b="1" dirty="0" smtClean="0"/>
              <a:t/>
            </a:r>
            <a:br>
              <a:rPr lang="tr-TR" b="1" dirty="0" smtClean="0"/>
            </a:br>
            <a:r>
              <a:rPr lang="tr-TR" b="1" dirty="0" smtClean="0"/>
              <a:t>OKULDA</a:t>
            </a:r>
            <a:br>
              <a:rPr lang="tr-TR" b="1" dirty="0" smtClean="0"/>
            </a:br>
            <a:r>
              <a:rPr lang="tr-TR" b="1" dirty="0" smtClean="0"/>
              <a:t>PSİKOLOJİK SAĞLAMLILIĞI KORUMAK</a:t>
            </a:r>
            <a:br>
              <a:rPr lang="tr-TR" b="1" dirty="0" smtClean="0"/>
            </a:br>
            <a:r>
              <a:rPr lang="tr-TR" b="1" dirty="0" smtClean="0"/>
              <a:t/>
            </a:r>
            <a:br>
              <a:rPr lang="tr-TR" b="1" dirty="0" smtClean="0"/>
            </a:br>
            <a:r>
              <a:rPr lang="tr-TR" sz="2200" b="1" dirty="0" smtClean="0"/>
              <a:t>2024</a:t>
            </a:r>
            <a:endParaRPr lang="tr-TR" b="1"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153" y="73584"/>
            <a:ext cx="3221627" cy="1987264"/>
          </a:xfrm>
          <a:prstGeom prst="rect">
            <a:avLst/>
          </a:prstGeom>
        </p:spPr>
      </p:pic>
    </p:spTree>
    <p:extLst>
      <p:ext uri="{BB962C8B-B14F-4D97-AF65-F5344CB8AC3E}">
        <p14:creationId xmlns:p14="http://schemas.microsoft.com/office/powerpoint/2010/main" val="253960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274638"/>
            <a:ext cx="7746064" cy="1143000"/>
          </a:xfrm>
        </p:spPr>
        <p:txBody>
          <a:bodyPr>
            <a:normAutofit/>
          </a:bodyPr>
          <a:lstStyle/>
          <a:p>
            <a:pPr algn="ctr"/>
            <a:r>
              <a:rPr lang="tr-TR" dirty="0" smtClean="0"/>
              <a:t>TRAVMATİK STRES TEPKİLERİ</a:t>
            </a:r>
            <a:endParaRPr lang="tr-TR" dirty="0"/>
          </a:p>
        </p:txBody>
      </p:sp>
      <p:sp>
        <p:nvSpPr>
          <p:cNvPr id="3" name="İçerik Yer Tutucusu 2"/>
          <p:cNvSpPr>
            <a:spLocks noGrp="1"/>
          </p:cNvSpPr>
          <p:nvPr>
            <p:ph idx="1"/>
          </p:nvPr>
        </p:nvSpPr>
        <p:spPr>
          <a:xfrm>
            <a:off x="1115616" y="1484784"/>
            <a:ext cx="7498080" cy="2880320"/>
          </a:xfrm>
        </p:spPr>
        <p:txBody>
          <a:bodyPr>
            <a:normAutofit/>
          </a:bodyPr>
          <a:lstStyle/>
          <a:p>
            <a:pPr algn="just"/>
            <a:r>
              <a:rPr lang="tr-TR" dirty="0"/>
              <a:t>Genel olarak </a:t>
            </a:r>
            <a:r>
              <a:rPr lang="tr-TR" dirty="0" err="1"/>
              <a:t>travmatik</a:t>
            </a:r>
            <a:r>
              <a:rPr lang="tr-TR" dirty="0"/>
              <a:t> stres tepkileri, korkutucu ya da zarar verici olaylar karşısında insanların gösterdikleri fiziksel, bilişsel, </a:t>
            </a:r>
            <a:r>
              <a:rPr lang="tr-TR" dirty="0" smtClean="0"/>
              <a:t>duygusal </a:t>
            </a:r>
            <a:r>
              <a:rPr lang="tr-TR" dirty="0"/>
              <a:t>ya da davranışsal tepkiler için kullanılır. </a:t>
            </a:r>
            <a:endParaRPr lang="tr-TR" dirty="0" smtClean="0"/>
          </a:p>
          <a:p>
            <a:pPr algn="just"/>
            <a:endParaRPr lang="tr-TR"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436" r="19140"/>
          <a:stretch/>
        </p:blipFill>
        <p:spPr bwMode="auto">
          <a:xfrm>
            <a:off x="2843808" y="4725144"/>
            <a:ext cx="4320480"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477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471032" y="183847"/>
            <a:ext cx="7498080" cy="1143000"/>
          </a:xfrm>
        </p:spPr>
        <p:txBody>
          <a:bodyPr>
            <a:normAutofit/>
          </a:bodyPr>
          <a:lstStyle/>
          <a:p>
            <a:pPr algn="ctr"/>
            <a:r>
              <a:rPr lang="tr-TR" dirty="0" smtClean="0"/>
              <a:t>TRAVMATİK STRES TEPKİLERİ</a:t>
            </a:r>
            <a:endParaRPr lang="tr-TR"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343991"/>
            <a:ext cx="3456384" cy="49378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343991"/>
            <a:ext cx="3600400" cy="493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988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340768"/>
            <a:ext cx="3384376" cy="5184576"/>
          </a:xfrm>
          <a:prstGeom prst="rect">
            <a:avLst/>
          </a:prstGeom>
          <a:noFill/>
          <a:extLst>
            <a:ext uri="{909E8E84-426E-40DD-AFC4-6F175D3DCCD1}">
              <a14:hiddenFill xmlns:a14="http://schemas.microsoft.com/office/drawing/2010/main">
                <a:solidFill>
                  <a:srgbClr val="FFFFFF"/>
                </a:solidFill>
              </a14:hiddenFill>
            </a:ext>
          </a:extLst>
        </p:spPr>
      </p:pic>
      <p:sp>
        <p:nvSpPr>
          <p:cNvPr id="5" name="Başlık 1"/>
          <p:cNvSpPr>
            <a:spLocks noGrp="1"/>
          </p:cNvSpPr>
          <p:nvPr>
            <p:ph type="title"/>
          </p:nvPr>
        </p:nvSpPr>
        <p:spPr>
          <a:xfrm>
            <a:off x="1403648" y="197768"/>
            <a:ext cx="7498080" cy="1143000"/>
          </a:xfrm>
        </p:spPr>
        <p:txBody>
          <a:bodyPr>
            <a:normAutofit/>
          </a:bodyPr>
          <a:lstStyle/>
          <a:p>
            <a:pPr algn="ctr"/>
            <a:r>
              <a:rPr lang="tr-TR" dirty="0" smtClean="0"/>
              <a:t>TRAVMATİK STRES TEPKİLERİ</a:t>
            </a:r>
            <a:endParaRPr lang="tr-TR"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340768"/>
            <a:ext cx="331236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056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1640" y="260647"/>
            <a:ext cx="7498080" cy="4192289"/>
          </a:xfrm>
        </p:spPr>
        <p:txBody>
          <a:bodyPr>
            <a:noAutofit/>
          </a:bodyPr>
          <a:lstStyle/>
          <a:p>
            <a:pPr algn="just"/>
            <a:r>
              <a:rPr lang="tr-TR" sz="1600" dirty="0">
                <a:latin typeface="Arial" panose="020B0604020202020204" pitchFamily="34" charset="0"/>
                <a:cs typeface="Arial" panose="020B0604020202020204" pitchFamily="34" charset="0"/>
              </a:rPr>
              <a:t>Aslında, zorlu ya da örseleyici yaşam olayları karşısında çeşitli stres tepkilerinin oluşması beklendik bir durumdur. </a:t>
            </a:r>
          </a:p>
          <a:p>
            <a:pPr algn="just"/>
            <a:r>
              <a:rPr lang="tr-TR" sz="1600" dirty="0">
                <a:latin typeface="Arial" panose="020B0604020202020204" pitchFamily="34" charset="0"/>
                <a:cs typeface="Arial" panose="020B0604020202020204" pitchFamily="34" charset="0"/>
              </a:rPr>
              <a:t>Dolayısıyla, </a:t>
            </a:r>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bir olay sonrasında oluşan stres tepkileri </a:t>
            </a:r>
            <a:r>
              <a:rPr lang="tr-TR" sz="1600" b="1" dirty="0">
                <a:latin typeface="Arial" panose="020B0604020202020204" pitchFamily="34" charset="0"/>
                <a:cs typeface="Arial" panose="020B0604020202020204" pitchFamily="34" charset="0"/>
              </a:rPr>
              <a:t>“anormal bir olaya verilen normal tepkiler” </a:t>
            </a:r>
            <a:r>
              <a:rPr lang="tr-TR" sz="1600" dirty="0">
                <a:latin typeface="Arial" panose="020B0604020202020204" pitchFamily="34" charset="0"/>
                <a:cs typeface="Arial" panose="020B0604020202020204" pitchFamily="34" charset="0"/>
              </a:rPr>
              <a:t>olarak tanımlanır. Bununla birlikte, ortaya çıkan stres tepkilerinin şiddeti ve yoğunluğu kişiden kişiye değişiklik gösterebilir. </a:t>
            </a:r>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Dolayısıyla </a:t>
            </a:r>
            <a:r>
              <a:rPr lang="tr-TR" sz="1600" dirty="0">
                <a:latin typeface="Arial" panose="020B0604020202020204" pitchFamily="34" charset="0"/>
                <a:cs typeface="Arial" panose="020B0604020202020204" pitchFamily="34" charset="0"/>
              </a:rPr>
              <a:t>bir kişinin yoğun stres belirtileri göstermesi onun </a:t>
            </a:r>
            <a:r>
              <a:rPr lang="tr-TR" sz="1600" b="1" dirty="0">
                <a:latin typeface="Arial" panose="020B0604020202020204" pitchFamily="34" charset="0"/>
                <a:cs typeface="Arial" panose="020B0604020202020204" pitchFamily="34" charset="0"/>
              </a:rPr>
              <a:t>“zayıf” </a:t>
            </a:r>
            <a:r>
              <a:rPr lang="tr-TR" sz="1600" dirty="0">
                <a:latin typeface="Arial" panose="020B0604020202020204" pitchFamily="34" charset="0"/>
                <a:cs typeface="Arial" panose="020B0604020202020204" pitchFamily="34" charset="0"/>
              </a:rPr>
              <a:t>bir insan olduğu anlamına gelmez ya da bu belirtileri göstermemesi onun </a:t>
            </a:r>
            <a:r>
              <a:rPr lang="tr-TR" sz="1600" b="1" dirty="0">
                <a:latin typeface="Arial" panose="020B0604020202020204" pitchFamily="34" charset="0"/>
                <a:cs typeface="Arial" panose="020B0604020202020204" pitchFamily="34" charset="0"/>
              </a:rPr>
              <a:t>duyarsız</a:t>
            </a:r>
            <a:r>
              <a:rPr lang="tr-TR" sz="1600" dirty="0">
                <a:latin typeface="Arial" panose="020B0604020202020204" pitchFamily="34" charset="0"/>
                <a:cs typeface="Arial" panose="020B0604020202020204" pitchFamily="34" charset="0"/>
              </a:rPr>
              <a:t> biri olduğunu </a:t>
            </a:r>
            <a:r>
              <a:rPr lang="tr-TR" sz="1600" dirty="0" smtClean="0">
                <a:latin typeface="Arial" panose="020B0604020202020204" pitchFamily="34" charset="0"/>
                <a:cs typeface="Arial" panose="020B0604020202020204" pitchFamily="34" charset="0"/>
              </a:rPr>
              <a:t>kanıtlamaz. </a:t>
            </a:r>
          </a:p>
          <a:p>
            <a:pPr algn="just"/>
            <a:r>
              <a:rPr lang="tr-TR" sz="1600" dirty="0" smtClean="0">
                <a:latin typeface="Arial" panose="020B0604020202020204" pitchFamily="34" charset="0"/>
                <a:cs typeface="Arial" panose="020B0604020202020204" pitchFamily="34" charset="0"/>
              </a:rPr>
              <a:t>Yukarıda </a:t>
            </a:r>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yaşam olayları karşısında </a:t>
            </a:r>
            <a:r>
              <a:rPr lang="tr-TR" sz="1600" dirty="0" smtClean="0">
                <a:latin typeface="Arial" panose="020B0604020202020204" pitchFamily="34" charset="0"/>
                <a:cs typeface="Arial" panose="020B0604020202020204" pitchFamily="34" charset="0"/>
              </a:rPr>
              <a:t>öğrencilerde gözlemleyebileceğiniz </a:t>
            </a:r>
            <a:r>
              <a:rPr lang="tr-TR" sz="1600" dirty="0">
                <a:latin typeface="Arial" panose="020B0604020202020204" pitchFamily="34" charset="0"/>
                <a:cs typeface="Arial" panose="020B0604020202020204" pitchFamily="34" charset="0"/>
              </a:rPr>
              <a:t>ortak </a:t>
            </a:r>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stres tepkileri </a:t>
            </a:r>
            <a:r>
              <a:rPr lang="tr-TR" sz="1600" dirty="0" smtClean="0">
                <a:latin typeface="Arial" panose="020B0604020202020204" pitchFamily="34" charset="0"/>
                <a:cs typeface="Arial" panose="020B0604020202020204" pitchFamily="34" charset="0"/>
              </a:rPr>
              <a:t>sıralanmıştır.</a:t>
            </a:r>
          </a:p>
          <a:p>
            <a:pPr algn="just"/>
            <a:endParaRPr lang="tr-TR" sz="1600" dirty="0">
              <a:latin typeface="Arial" panose="020B0604020202020204" pitchFamily="34" charset="0"/>
              <a:cs typeface="Arial" panose="020B0604020202020204" pitchFamily="34" charset="0"/>
            </a:endParaRPr>
          </a:p>
          <a:p>
            <a:pPr algn="just"/>
            <a:r>
              <a:rPr lang="tr-TR" sz="1600" dirty="0" smtClean="0">
                <a:solidFill>
                  <a:srgbClr val="FF0000"/>
                </a:solidFill>
                <a:latin typeface="Arial" panose="020B0604020202020204" pitchFamily="34" charset="0"/>
                <a:cs typeface="Arial" panose="020B0604020202020204" pitchFamily="34" charset="0"/>
              </a:rPr>
              <a:t>Öğrencilerinizde gözlemlediğiniz </a:t>
            </a:r>
            <a:r>
              <a:rPr lang="tr-TR" sz="1600" dirty="0">
                <a:solidFill>
                  <a:srgbClr val="FF0000"/>
                </a:solidFill>
                <a:latin typeface="Arial" panose="020B0604020202020204" pitchFamily="34" charset="0"/>
                <a:cs typeface="Arial" panose="020B0604020202020204" pitchFamily="34" charset="0"/>
              </a:rPr>
              <a:t>bu ve benzeri tepkilerde zamanla herhangi bir azalma olmuyorsa ya da bu tepkilerin sıklığı ve şiddeti giderek artıyorsa, psikolojik yardım almak en doğru ve gerçekçi yaklaşım olacaktır.</a:t>
            </a:r>
          </a:p>
          <a:p>
            <a:pPr algn="just"/>
            <a:endParaRPr lang="tr-TR" sz="1600" dirty="0">
              <a:solidFill>
                <a:srgbClr val="FF0000"/>
              </a:solidFill>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118" t="-5294" r="8159" b="5294"/>
          <a:stretch/>
        </p:blipFill>
        <p:spPr bwMode="auto">
          <a:xfrm>
            <a:off x="2915816" y="4452937"/>
            <a:ext cx="4824536" cy="24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056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8130"/>
            <a:ext cx="7498080" cy="1143000"/>
          </a:xfrm>
        </p:spPr>
        <p:txBody>
          <a:bodyPr>
            <a:normAutofit/>
          </a:bodyPr>
          <a:lstStyle/>
          <a:p>
            <a:pPr algn="ctr"/>
            <a:r>
              <a:rPr lang="tr-TR" sz="2400" b="1" dirty="0" smtClean="0">
                <a:effectLst/>
              </a:rPr>
              <a:t>OKUL VE PSİKOLOJİK SAĞLAMLILIK</a:t>
            </a:r>
            <a:endParaRPr lang="tr-TR" sz="2400" b="1" dirty="0">
              <a:effectLst/>
            </a:endParaRPr>
          </a:p>
        </p:txBody>
      </p:sp>
      <p:sp>
        <p:nvSpPr>
          <p:cNvPr id="3" name="İçerik Yer Tutucusu 2"/>
          <p:cNvSpPr>
            <a:spLocks noGrp="1"/>
          </p:cNvSpPr>
          <p:nvPr>
            <p:ph idx="1"/>
          </p:nvPr>
        </p:nvSpPr>
        <p:spPr>
          <a:xfrm>
            <a:off x="1187624" y="836712"/>
            <a:ext cx="7848872" cy="4464496"/>
          </a:xfrm>
        </p:spPr>
        <p:txBody>
          <a:bodyPr>
            <a:noAutofit/>
          </a:bodyPr>
          <a:lstStyle/>
          <a:p>
            <a:pPr algn="just"/>
            <a:r>
              <a:rPr lang="tr-TR" sz="1500" dirty="0">
                <a:latin typeface="Arial" panose="020B0604020202020204" pitchFamily="34" charset="0"/>
                <a:cs typeface="Arial" panose="020B0604020202020204" pitchFamily="34" charset="0"/>
              </a:rPr>
              <a:t>Günümüzde psikolojik travma terimi, karşıt anlamlısı psikolojik sağlamlık terimiyle birlikte gündeme gelmektedir. </a:t>
            </a:r>
            <a:endParaRPr lang="tr-TR" sz="1500" dirty="0" smtClean="0">
              <a:latin typeface="Arial" panose="020B0604020202020204" pitchFamily="34" charset="0"/>
              <a:cs typeface="Arial" panose="020B0604020202020204" pitchFamily="34" charset="0"/>
            </a:endParaRPr>
          </a:p>
          <a:p>
            <a:pPr algn="just"/>
            <a:r>
              <a:rPr lang="tr-TR" sz="1500" dirty="0" smtClean="0">
                <a:latin typeface="Arial" panose="020B0604020202020204" pitchFamily="34" charset="0"/>
                <a:cs typeface="Arial" panose="020B0604020202020204" pitchFamily="34" charset="0"/>
              </a:rPr>
              <a:t>Genel </a:t>
            </a:r>
            <a:r>
              <a:rPr lang="tr-TR" sz="1500" dirty="0">
                <a:latin typeface="Arial" panose="020B0604020202020204" pitchFamily="34" charset="0"/>
                <a:cs typeface="Arial" panose="020B0604020202020204" pitchFamily="34" charset="0"/>
              </a:rPr>
              <a:t>bir ifadeyle psikolojik sağlamlık </a:t>
            </a:r>
            <a:r>
              <a:rPr lang="tr-TR" sz="1500" b="1" dirty="0">
                <a:latin typeface="Arial" panose="020B0604020202020204" pitchFamily="34" charset="0"/>
                <a:cs typeface="Arial" panose="020B0604020202020204" pitchFamily="34" charset="0"/>
              </a:rPr>
              <a:t>“yaşamdaki zorlu deneyimler </a:t>
            </a:r>
            <a:r>
              <a:rPr lang="tr-TR" sz="1500" b="1" dirty="0" smtClean="0">
                <a:latin typeface="Arial" panose="020B0604020202020204" pitchFamily="34" charset="0"/>
                <a:cs typeface="Arial" panose="020B0604020202020204" pitchFamily="34" charset="0"/>
              </a:rPr>
              <a:t>karşısında </a:t>
            </a:r>
            <a:r>
              <a:rPr lang="tr-TR" sz="1500" b="1" dirty="0">
                <a:latin typeface="Arial" panose="020B0604020202020204" pitchFamily="34" charset="0"/>
                <a:cs typeface="Arial" panose="020B0604020202020204" pitchFamily="34" charset="0"/>
              </a:rPr>
              <a:t>ruh sağlığını koruyabilme ve yaşam kalitesini ya da iyilik hâlini sürdürebilme” </a:t>
            </a:r>
            <a:r>
              <a:rPr lang="tr-TR" sz="1500" dirty="0">
                <a:latin typeface="Arial" panose="020B0604020202020204" pitchFamily="34" charset="0"/>
                <a:cs typeface="Arial" panose="020B0604020202020204" pitchFamily="34" charset="0"/>
              </a:rPr>
              <a:t>anlamına gelmektedir. </a:t>
            </a:r>
            <a:endParaRPr lang="tr-TR" sz="1500" dirty="0" smtClean="0">
              <a:latin typeface="Arial" panose="020B0604020202020204" pitchFamily="34" charset="0"/>
              <a:cs typeface="Arial" panose="020B0604020202020204" pitchFamily="34" charset="0"/>
            </a:endParaRPr>
          </a:p>
          <a:p>
            <a:pPr algn="just"/>
            <a:r>
              <a:rPr lang="tr-TR" sz="1500" dirty="0" smtClean="0">
                <a:latin typeface="Arial" panose="020B0604020202020204" pitchFamily="34" charset="0"/>
                <a:cs typeface="Arial" panose="020B0604020202020204" pitchFamily="34" charset="0"/>
              </a:rPr>
              <a:t>Başka </a:t>
            </a:r>
            <a:r>
              <a:rPr lang="tr-TR" sz="1500" dirty="0">
                <a:latin typeface="Arial" panose="020B0604020202020204" pitchFamily="34" charset="0"/>
                <a:cs typeface="Arial" panose="020B0604020202020204" pitchFamily="34" charset="0"/>
              </a:rPr>
              <a:t>bir deyişle psikolojik sağlamlık, </a:t>
            </a:r>
            <a:r>
              <a:rPr lang="tr-TR" sz="1500" b="1" dirty="0">
                <a:latin typeface="Arial" panose="020B0604020202020204" pitchFamily="34" charset="0"/>
                <a:cs typeface="Arial" panose="020B0604020202020204" pitchFamily="34" charset="0"/>
              </a:rPr>
              <a:t>“</a:t>
            </a:r>
            <a:r>
              <a:rPr lang="tr-TR" sz="1500" b="1" dirty="0" err="1">
                <a:latin typeface="Arial" panose="020B0604020202020204" pitchFamily="34" charset="0"/>
                <a:cs typeface="Arial" panose="020B0604020202020204" pitchFamily="34" charset="0"/>
              </a:rPr>
              <a:t>travmatik</a:t>
            </a:r>
            <a:r>
              <a:rPr lang="tr-TR" sz="1500" b="1" dirty="0">
                <a:latin typeface="Arial" panose="020B0604020202020204" pitchFamily="34" charset="0"/>
                <a:cs typeface="Arial" panose="020B0604020202020204" pitchFamily="34" charset="0"/>
              </a:rPr>
              <a:t> yaşam olayları karşısında </a:t>
            </a:r>
            <a:r>
              <a:rPr lang="tr-TR" sz="1500" b="1" dirty="0" smtClean="0">
                <a:latin typeface="Arial" panose="020B0604020202020204" pitchFamily="34" charset="0"/>
                <a:cs typeface="Arial" panose="020B0604020202020204" pitchFamily="34" charset="0"/>
              </a:rPr>
              <a:t>bireylerin </a:t>
            </a:r>
            <a:r>
              <a:rPr lang="tr-TR" sz="1500" b="1" dirty="0">
                <a:latin typeface="Arial" panose="020B0604020202020204" pitchFamily="34" charset="0"/>
                <a:cs typeface="Arial" panose="020B0604020202020204" pitchFamily="34" charset="0"/>
              </a:rPr>
              <a:t>yaşadıkları riskli sürece sağlıklı bir şekilde uyum </a:t>
            </a:r>
            <a:r>
              <a:rPr lang="tr-TR" sz="1500" b="1" dirty="0" smtClean="0">
                <a:latin typeface="Arial" panose="020B0604020202020204" pitchFamily="34" charset="0"/>
                <a:cs typeface="Arial" panose="020B0604020202020204" pitchFamily="34" charset="0"/>
              </a:rPr>
              <a:t>gösterebilmelerini </a:t>
            </a:r>
            <a:r>
              <a:rPr lang="tr-TR" sz="1500" b="1" dirty="0">
                <a:latin typeface="Arial" panose="020B0604020202020204" pitchFamily="34" charset="0"/>
                <a:cs typeface="Arial" panose="020B0604020202020204" pitchFamily="34" charset="0"/>
              </a:rPr>
              <a:t>ve etkin bir şekilde toparlanmalarını” </a:t>
            </a:r>
            <a:r>
              <a:rPr lang="tr-TR" sz="1500" dirty="0">
                <a:latin typeface="Arial" panose="020B0604020202020204" pitchFamily="34" charset="0"/>
                <a:cs typeface="Arial" panose="020B0604020202020204" pitchFamily="34" charset="0"/>
              </a:rPr>
              <a:t>ifade </a:t>
            </a:r>
            <a:r>
              <a:rPr lang="tr-TR" sz="1500" dirty="0" smtClean="0">
                <a:latin typeface="Arial" panose="020B0604020202020204" pitchFamily="34" charset="0"/>
                <a:cs typeface="Arial" panose="020B0604020202020204" pitchFamily="34" charset="0"/>
              </a:rPr>
              <a:t>etmektedir</a:t>
            </a:r>
            <a:r>
              <a:rPr lang="tr-TR" sz="1500" dirty="0">
                <a:latin typeface="Arial" panose="020B0604020202020204" pitchFamily="34" charset="0"/>
                <a:cs typeface="Arial" panose="020B0604020202020204" pitchFamily="34" charset="0"/>
              </a:rPr>
              <a:t>. Bu noktada, psikolojik travmanın olası etkilerini azaltan ya da ortadan kaldıran temel unsur ise bireylerin sahip oldukları </a:t>
            </a:r>
            <a:r>
              <a:rPr lang="tr-TR" sz="1500" dirty="0" smtClean="0">
                <a:latin typeface="Arial" panose="020B0604020202020204" pitchFamily="34" charset="0"/>
                <a:cs typeface="Arial" panose="020B0604020202020204" pitchFamily="34" charset="0"/>
              </a:rPr>
              <a:t>koruyucu </a:t>
            </a:r>
            <a:r>
              <a:rPr lang="tr-TR" sz="1500" dirty="0">
                <a:latin typeface="Arial" panose="020B0604020202020204" pitchFamily="34" charset="0"/>
                <a:cs typeface="Arial" panose="020B0604020202020204" pitchFamily="34" charset="0"/>
              </a:rPr>
              <a:t>faktörlerdir. Bu faktörler, bireylere özgü kişisel özellikleri ya da olası riskler karşısında bireyin psikolojik sağlamlığını artıracak kaynakları (aile, okul, toplum) içermektedir.</a:t>
            </a:r>
          </a:p>
          <a:p>
            <a:pPr algn="just"/>
            <a:r>
              <a:rPr lang="tr-TR" sz="1500" dirty="0">
                <a:latin typeface="Arial" panose="020B0604020202020204" pitchFamily="34" charset="0"/>
                <a:cs typeface="Arial" panose="020B0604020202020204" pitchFamily="34" charset="0"/>
              </a:rPr>
              <a:t>Bireylerin psikolojik sağlamlığını artıran en temel kişisel özellikler yüksek öz farkındalık, öz yeterlik ve özgüvene sahip olma, </a:t>
            </a:r>
            <a:r>
              <a:rPr lang="tr-TR" sz="1500" dirty="0" smtClean="0">
                <a:latin typeface="Arial" panose="020B0604020202020204" pitchFamily="34" charset="0"/>
                <a:cs typeface="Arial" panose="020B0604020202020204" pitchFamily="34" charset="0"/>
              </a:rPr>
              <a:t>duyguları </a:t>
            </a:r>
            <a:r>
              <a:rPr lang="tr-TR" sz="1500" dirty="0">
                <a:latin typeface="Arial" panose="020B0604020202020204" pitchFamily="34" charset="0"/>
                <a:cs typeface="Arial" panose="020B0604020202020204" pitchFamily="34" charset="0"/>
              </a:rPr>
              <a:t>sağlıklı bir biçimde düzenleyebilme, çözüm odaklı </a:t>
            </a:r>
            <a:r>
              <a:rPr lang="tr-TR" sz="1500" dirty="0" smtClean="0">
                <a:latin typeface="Arial" panose="020B0604020202020204" pitchFamily="34" charset="0"/>
                <a:cs typeface="Arial" panose="020B0604020202020204" pitchFamily="34" charset="0"/>
              </a:rPr>
              <a:t>davranabilme</a:t>
            </a:r>
            <a:r>
              <a:rPr lang="tr-TR" sz="1500" dirty="0">
                <a:latin typeface="Arial" panose="020B0604020202020204" pitchFamily="34" charset="0"/>
                <a:cs typeface="Arial" panose="020B0604020202020204" pitchFamily="34" charset="0"/>
              </a:rPr>
              <a:t>, gerçekçi bir iyimserlik ve umut taşıma, etkili sosyal beceriler (iletişim, girişkenlik, karar verme vb.) kazanmış olma, sorumluluk alabilme, mizah anlayışına sahip olma ve fiziksel sağlık şeklinde sıralanabilir.</a:t>
            </a:r>
          </a:p>
          <a:p>
            <a:pPr algn="just"/>
            <a:endParaRPr lang="tr-TR" sz="1500" dirty="0">
              <a:latin typeface="Arial" panose="020B0604020202020204" pitchFamily="34" charset="0"/>
              <a:cs typeface="Arial" panose="020B0604020202020204" pitchFamily="34" charset="0"/>
            </a:endParaRPr>
          </a:p>
        </p:txBody>
      </p:sp>
      <p:pic>
        <p:nvPicPr>
          <p:cNvPr id="3081" name="Picture 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05" r="19501" b="33081"/>
          <a:stretch/>
        </p:blipFill>
        <p:spPr bwMode="auto">
          <a:xfrm>
            <a:off x="2524396" y="5301208"/>
            <a:ext cx="4968552" cy="1429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893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116632"/>
            <a:ext cx="7498080" cy="720080"/>
          </a:xfrm>
        </p:spPr>
        <p:txBody>
          <a:bodyPr>
            <a:normAutofit/>
          </a:bodyPr>
          <a:lstStyle/>
          <a:p>
            <a:pPr algn="ctr"/>
            <a:r>
              <a:rPr lang="tr-TR" sz="3000" b="1" dirty="0" smtClean="0">
                <a:effectLst/>
              </a:rPr>
              <a:t>OKULDA PSİKOLOJİK SAĞLAMLILIK</a:t>
            </a:r>
            <a:endParaRPr lang="tr-TR" sz="3000" b="1" dirty="0">
              <a:effectLst/>
            </a:endParaRPr>
          </a:p>
        </p:txBody>
      </p:sp>
      <p:sp>
        <p:nvSpPr>
          <p:cNvPr id="3" name="İçerik Yer Tutucusu 2"/>
          <p:cNvSpPr>
            <a:spLocks noGrp="1"/>
          </p:cNvSpPr>
          <p:nvPr>
            <p:ph idx="1"/>
          </p:nvPr>
        </p:nvSpPr>
        <p:spPr>
          <a:xfrm>
            <a:off x="1115616" y="836712"/>
            <a:ext cx="7690093" cy="3960440"/>
          </a:xfrm>
        </p:spPr>
        <p:txBody>
          <a:bodyPr>
            <a:noAutofit/>
          </a:bodyPr>
          <a:lstStyle/>
          <a:p>
            <a:r>
              <a:rPr lang="tr-TR" sz="1600" dirty="0">
                <a:latin typeface="Arial" panose="020B0604020202020204" pitchFamily="34" charset="0"/>
                <a:cs typeface="Arial" panose="020B0604020202020204" pitchFamily="34" charset="0"/>
              </a:rPr>
              <a:t>Okul, bireylerin psikolojik sağlamlığını artıran çevresel faktörler içinde oldukça önemli bir yere sahiptir</a:t>
            </a:r>
            <a:r>
              <a:rPr lang="tr-TR" sz="1600" dirty="0" smtClean="0">
                <a:latin typeface="Arial" panose="020B0604020202020204" pitchFamily="34" charset="0"/>
                <a:cs typeface="Arial" panose="020B0604020202020204" pitchFamily="34" charset="0"/>
              </a:rPr>
              <a:t>.</a:t>
            </a:r>
          </a:p>
          <a:p>
            <a:r>
              <a:rPr lang="tr-TR" sz="1600" dirty="0" smtClean="0">
                <a:latin typeface="Arial" panose="020B0604020202020204" pitchFamily="34" charset="0"/>
                <a:cs typeface="Arial" panose="020B0604020202020204" pitchFamily="34" charset="0"/>
              </a:rPr>
              <a:t> </a:t>
            </a:r>
            <a:r>
              <a:rPr lang="tr-TR" sz="1600" dirty="0">
                <a:latin typeface="Arial" panose="020B0604020202020204" pitchFamily="34" charset="0"/>
                <a:cs typeface="Arial" panose="020B0604020202020204" pitchFamily="34" charset="0"/>
              </a:rPr>
              <a:t>Özellikle psikolojik sağlamlığı geliştirme açısından okul yaşamı, bireylerin kendini düzenleme ve sosyal becerilerini geliştirme, sağlıklı bir yaşam anlamı ya da amacı oluşturma ve kişilerarası ilişkileri </a:t>
            </a:r>
            <a:r>
              <a:rPr lang="tr-TR" sz="1600" dirty="0" smtClean="0">
                <a:latin typeface="Arial" panose="020B0604020202020204" pitchFamily="34" charset="0"/>
                <a:cs typeface="Arial" panose="020B0604020202020204" pitchFamily="34" charset="0"/>
              </a:rPr>
              <a:t>güçlendirerek </a:t>
            </a:r>
            <a:r>
              <a:rPr lang="tr-TR" sz="1600" dirty="0">
                <a:latin typeface="Arial" panose="020B0604020202020204" pitchFamily="34" charset="0"/>
                <a:cs typeface="Arial" panose="020B0604020202020204" pitchFamily="34" charset="0"/>
              </a:rPr>
              <a:t>sosyal destek sağlama gibi çok önemli işlevlere sahiptir. </a:t>
            </a:r>
            <a:endParaRPr lang="tr-TR" sz="1600" dirty="0" smtClean="0">
              <a:latin typeface="Arial" panose="020B0604020202020204" pitchFamily="34" charset="0"/>
              <a:cs typeface="Arial" panose="020B0604020202020204" pitchFamily="34" charset="0"/>
            </a:endParaRPr>
          </a:p>
          <a:p>
            <a:r>
              <a:rPr lang="tr-TR" sz="1600" dirty="0" smtClean="0">
                <a:latin typeface="Arial" panose="020B0604020202020204" pitchFamily="34" charset="0"/>
                <a:cs typeface="Arial" panose="020B0604020202020204" pitchFamily="34" charset="0"/>
              </a:rPr>
              <a:t>Bu </a:t>
            </a:r>
            <a:r>
              <a:rPr lang="tr-TR" sz="1600" dirty="0">
                <a:latin typeface="Arial" panose="020B0604020202020204" pitchFamily="34" charset="0"/>
                <a:cs typeface="Arial" panose="020B0604020202020204" pitchFamily="34" charset="0"/>
              </a:rPr>
              <a:t>işlevlerin sağlıklı bir şekilde yürütülmesine okul yöneticileri ve okul personeli ile birlikte öğretmenlerin sağladıkları katkı oldukça </a:t>
            </a:r>
            <a:r>
              <a:rPr lang="tr-TR" sz="1600" dirty="0" smtClean="0">
                <a:latin typeface="Arial" panose="020B0604020202020204" pitchFamily="34" charset="0"/>
                <a:cs typeface="Arial" panose="020B0604020202020204" pitchFamily="34" charset="0"/>
              </a:rPr>
              <a:t>büyüktür.</a:t>
            </a:r>
          </a:p>
          <a:p>
            <a:r>
              <a:rPr lang="tr-TR" sz="1600" dirty="0" smtClean="0">
                <a:latin typeface="Arial" panose="020B0604020202020204" pitchFamily="34" charset="0"/>
                <a:cs typeface="Arial" panose="020B0604020202020204" pitchFamily="34" charset="0"/>
              </a:rPr>
              <a:t>Aynı </a:t>
            </a:r>
            <a:r>
              <a:rPr lang="tr-TR" sz="1600" dirty="0">
                <a:latin typeface="Arial" panose="020B0604020202020204" pitchFamily="34" charset="0"/>
                <a:cs typeface="Arial" panose="020B0604020202020204" pitchFamily="34" charset="0"/>
              </a:rPr>
              <a:t>zamanda öğrenciler için çok önemli bir sosyal destek kaynağı olan öğretmenlerin, risk altındaki öğrencilerin psikolojik sağlamlıklarının korunması ve geliştirilmesinde önemli roller üstlendikleri bilinen bir gerçektir. Bu bakış açısıyla, </a:t>
            </a:r>
            <a:r>
              <a:rPr lang="tr-TR" sz="1600" dirty="0" err="1" smtClean="0">
                <a:latin typeface="Arial" panose="020B0604020202020204" pitchFamily="34" charset="0"/>
                <a:cs typeface="Arial" panose="020B0604020202020204" pitchFamily="34" charset="0"/>
              </a:rPr>
              <a:t>travmatik</a:t>
            </a:r>
            <a:r>
              <a:rPr lang="tr-TR" sz="1600" dirty="0" smtClean="0">
                <a:latin typeface="Arial" panose="020B0604020202020204" pitchFamily="34" charset="0"/>
                <a:cs typeface="Arial" panose="020B0604020202020204" pitchFamily="34" charset="0"/>
              </a:rPr>
              <a:t> </a:t>
            </a:r>
            <a:r>
              <a:rPr lang="tr-TR" sz="1600" dirty="0">
                <a:latin typeface="Arial" panose="020B0604020202020204" pitchFamily="34" charset="0"/>
                <a:cs typeface="Arial" panose="020B0604020202020204" pitchFamily="34" charset="0"/>
              </a:rPr>
              <a:t>yaşantılara duyarlı bir okul iklimi geliştirmek ve öğretmenlerin özellikle </a:t>
            </a:r>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yaşam olaylarından etkilenen öğrencilere sundukları sosyal desteğin niteliğini artırmak büyük önem arz etmektedir.</a:t>
            </a:r>
          </a:p>
        </p:txBody>
      </p:sp>
      <p:pic>
        <p:nvPicPr>
          <p:cNvPr id="4" name="Resim 3"/>
          <p:cNvPicPr>
            <a:picLocks noChangeAspect="1"/>
          </p:cNvPicPr>
          <p:nvPr/>
        </p:nvPicPr>
        <p:blipFill>
          <a:blip r:embed="rId2"/>
          <a:stretch>
            <a:fillRect/>
          </a:stretch>
        </p:blipFill>
        <p:spPr>
          <a:xfrm>
            <a:off x="6228184" y="4653136"/>
            <a:ext cx="2000126" cy="1975589"/>
          </a:xfrm>
          <a:prstGeom prst="rect">
            <a:avLst/>
          </a:prstGeom>
        </p:spPr>
      </p:pic>
    </p:spTree>
    <p:extLst>
      <p:ext uri="{BB962C8B-B14F-4D97-AF65-F5344CB8AC3E}">
        <p14:creationId xmlns:p14="http://schemas.microsoft.com/office/powerpoint/2010/main" val="2290494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850106"/>
          </a:xfrm>
        </p:spPr>
        <p:txBody>
          <a:bodyPr>
            <a:noAutofit/>
          </a:bodyPr>
          <a:lstStyle/>
          <a:p>
            <a:pPr algn="ctr"/>
            <a:r>
              <a:rPr lang="tr-TR" sz="2400" b="1" dirty="0">
                <a:effectLst/>
              </a:rPr>
              <a:t>Öğrencilerin Psikolojik Sağlamlığını Korumak ve </a:t>
            </a:r>
            <a:r>
              <a:rPr lang="tr-TR" sz="2400" b="1" dirty="0" smtClean="0">
                <a:effectLst/>
              </a:rPr>
              <a:t>Geliştirmek</a:t>
            </a:r>
            <a:endParaRPr lang="tr-TR" sz="2400" dirty="0"/>
          </a:p>
        </p:txBody>
      </p:sp>
      <p:sp>
        <p:nvSpPr>
          <p:cNvPr id="3" name="İçerik Yer Tutucusu 2"/>
          <p:cNvSpPr>
            <a:spLocks noGrp="1"/>
          </p:cNvSpPr>
          <p:nvPr>
            <p:ph idx="1"/>
          </p:nvPr>
        </p:nvSpPr>
        <p:spPr>
          <a:xfrm>
            <a:off x="1259632" y="1268760"/>
            <a:ext cx="7498080" cy="2341240"/>
          </a:xfrm>
        </p:spPr>
        <p:txBody>
          <a:bodyPr>
            <a:normAutofit lnSpcReduction="10000"/>
          </a:bodyPr>
          <a:lstStyle/>
          <a:p>
            <a:r>
              <a:rPr lang="tr-TR" sz="2000" dirty="0" err="1">
                <a:latin typeface="Arial" panose="020B0604020202020204" pitchFamily="34" charset="0"/>
                <a:cs typeface="Arial" panose="020B0604020202020204" pitchFamily="34" charset="0"/>
              </a:rPr>
              <a:t>Travmatik</a:t>
            </a:r>
            <a:r>
              <a:rPr lang="tr-TR" sz="2000" dirty="0">
                <a:latin typeface="Arial" panose="020B0604020202020204" pitchFamily="34" charset="0"/>
                <a:cs typeface="Arial" panose="020B0604020202020204" pitchFamily="34" charset="0"/>
              </a:rPr>
              <a:t> yaşam olayları karşısında çocuk ve ergenler, kendilerini güvende hissetmek ve her şeyin kontrol altında olduğunu bilmek ister. Bu yüzden, psikolojik travma riskinin olumsuz etkilerini azaltmak amacıyla okulda psikolojik sağlamlığı korumak ve </a:t>
            </a:r>
            <a:r>
              <a:rPr lang="tr-TR" sz="2000" dirty="0" smtClean="0">
                <a:latin typeface="Arial" panose="020B0604020202020204" pitchFamily="34" charset="0"/>
                <a:cs typeface="Arial" panose="020B0604020202020204" pitchFamily="34" charset="0"/>
              </a:rPr>
              <a:t>geliştirmek </a:t>
            </a:r>
            <a:r>
              <a:rPr lang="tr-TR" sz="2000" dirty="0">
                <a:latin typeface="Arial" panose="020B0604020202020204" pitchFamily="34" charset="0"/>
                <a:cs typeface="Arial" panose="020B0604020202020204" pitchFamily="34" charset="0"/>
              </a:rPr>
              <a:t>oldukça önemlidir. Aşağıda, zorlu yaşam olayları karşısında öğrencilerinizde psikolojik sağlamlığı artırmaya yardımcı </a:t>
            </a:r>
            <a:r>
              <a:rPr lang="tr-TR" sz="2000" dirty="0" smtClean="0">
                <a:latin typeface="Arial" panose="020B0604020202020204" pitchFamily="34" charset="0"/>
                <a:cs typeface="Arial" panose="020B0604020202020204" pitchFamily="34" charset="0"/>
              </a:rPr>
              <a:t>olabilecek </a:t>
            </a:r>
            <a:r>
              <a:rPr lang="tr-TR" sz="2000" dirty="0">
                <a:latin typeface="Arial" panose="020B0604020202020204" pitchFamily="34" charset="0"/>
                <a:cs typeface="Arial" panose="020B0604020202020204" pitchFamily="34" charset="0"/>
              </a:rPr>
              <a:t>çeşitli öneriler sunulmaktadır:</a:t>
            </a:r>
          </a:p>
          <a:p>
            <a:endParaRPr lang="tr-TR" sz="2000" dirty="0">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372" r="18320" b="10574"/>
          <a:stretch/>
        </p:blipFill>
        <p:spPr bwMode="auto">
          <a:xfrm>
            <a:off x="2411760" y="3717032"/>
            <a:ext cx="4752528" cy="273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840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44624"/>
            <a:ext cx="7498080" cy="720080"/>
          </a:xfrm>
        </p:spPr>
        <p:txBody>
          <a:bodyPr>
            <a:normAutofit/>
          </a:bodyPr>
          <a:lstStyle/>
          <a:p>
            <a:pPr algn="ctr"/>
            <a:r>
              <a:rPr lang="tr-TR" sz="2400" b="1" dirty="0">
                <a:effectLst/>
              </a:rPr>
              <a:t>Bilimsel, Somut ve </a:t>
            </a:r>
            <a:r>
              <a:rPr lang="tr-TR" sz="2400" b="1" dirty="0" smtClean="0">
                <a:effectLst/>
              </a:rPr>
              <a:t>Gerçekçi Bilgiler Edinmek</a:t>
            </a:r>
            <a:endParaRPr lang="tr-TR" sz="2400" b="1" dirty="0"/>
          </a:p>
        </p:txBody>
      </p:sp>
      <p:sp>
        <p:nvSpPr>
          <p:cNvPr id="3" name="İçerik Yer Tutucusu 2"/>
          <p:cNvSpPr>
            <a:spLocks noGrp="1"/>
          </p:cNvSpPr>
          <p:nvPr>
            <p:ph idx="1"/>
          </p:nvPr>
        </p:nvSpPr>
        <p:spPr>
          <a:xfrm>
            <a:off x="908840" y="1124744"/>
            <a:ext cx="7992888" cy="2736304"/>
          </a:xfrm>
        </p:spPr>
        <p:txBody>
          <a:bodyPr>
            <a:noAutofit/>
          </a:bodyPr>
          <a:lstStyle/>
          <a:p>
            <a:pPr algn="just"/>
            <a:r>
              <a:rPr lang="tr-TR" sz="1800" dirty="0">
                <a:latin typeface="Arial" panose="020B0604020202020204" pitchFamily="34" charset="0"/>
                <a:cs typeface="Arial" panose="020B0604020202020204" pitchFamily="34" charset="0"/>
              </a:rPr>
              <a:t>Zorlu ya da örseleyici bir yaşam olayından etkilenen öğrencilerin psikolojik sağlamlıklarını artırmanın en iyi yolu, öncelikle doğru ve gerçekçi bilgi edinmektir. </a:t>
            </a:r>
            <a:endParaRPr lang="tr-TR" sz="1800" dirty="0" smtClean="0">
              <a:latin typeface="Arial" panose="020B0604020202020204" pitchFamily="34" charset="0"/>
              <a:cs typeface="Arial" panose="020B0604020202020204" pitchFamily="34" charset="0"/>
            </a:endParaRPr>
          </a:p>
          <a:p>
            <a:pPr algn="just"/>
            <a:r>
              <a:rPr lang="tr-TR" sz="1800" dirty="0" smtClean="0">
                <a:latin typeface="Arial" panose="020B0604020202020204" pitchFamily="34" charset="0"/>
                <a:cs typeface="Arial" panose="020B0604020202020204" pitchFamily="34" charset="0"/>
              </a:rPr>
              <a:t>Bu </a:t>
            </a:r>
            <a:r>
              <a:rPr lang="tr-TR" sz="1800" dirty="0">
                <a:latin typeface="Arial" panose="020B0604020202020204" pitchFamily="34" charset="0"/>
                <a:cs typeface="Arial" panose="020B0604020202020204" pitchFamily="34" charset="0"/>
              </a:rPr>
              <a:t>nedenle, çocuk ve ergenlerde </a:t>
            </a:r>
            <a:r>
              <a:rPr lang="tr-TR" sz="1800" dirty="0" smtClean="0">
                <a:latin typeface="Arial" panose="020B0604020202020204" pitchFamily="34" charset="0"/>
                <a:cs typeface="Arial" panose="020B0604020202020204" pitchFamily="34" charset="0"/>
              </a:rPr>
              <a:t>gözlenen </a:t>
            </a:r>
            <a:r>
              <a:rPr lang="tr-TR" sz="1800" dirty="0">
                <a:latin typeface="Arial" panose="020B0604020202020204" pitchFamily="34" charset="0"/>
                <a:cs typeface="Arial" panose="020B0604020202020204" pitchFamily="34" charset="0"/>
              </a:rPr>
              <a:t>psikolojik travma belirtileri, </a:t>
            </a:r>
            <a:r>
              <a:rPr lang="tr-TR" sz="1800" dirty="0" err="1">
                <a:latin typeface="Arial" panose="020B0604020202020204" pitchFamily="34" charset="0"/>
                <a:cs typeface="Arial" panose="020B0604020202020204" pitchFamily="34" charset="0"/>
              </a:rPr>
              <a:t>travmatize</a:t>
            </a:r>
            <a:r>
              <a:rPr lang="tr-TR" sz="1800" dirty="0">
                <a:latin typeface="Arial" panose="020B0604020202020204" pitchFamily="34" charset="0"/>
                <a:cs typeface="Arial" panose="020B0604020202020204" pitchFamily="34" charset="0"/>
              </a:rPr>
              <a:t> öğrencilerle iletişim kurarken dikkat edilmesi gereken konular ve okulda psikolojik sağlamlığı geliştirme konusunda yetkili kişi, kurum ve </a:t>
            </a:r>
            <a:r>
              <a:rPr lang="tr-TR" sz="1800" dirty="0" smtClean="0">
                <a:latin typeface="Arial" panose="020B0604020202020204" pitchFamily="34" charset="0"/>
                <a:cs typeface="Arial" panose="020B0604020202020204" pitchFamily="34" charset="0"/>
              </a:rPr>
              <a:t>kuruluşlardan </a:t>
            </a:r>
            <a:r>
              <a:rPr lang="tr-TR" sz="1800" dirty="0">
                <a:latin typeface="Arial" panose="020B0604020202020204" pitchFamily="34" charset="0"/>
                <a:cs typeface="Arial" panose="020B0604020202020204" pitchFamily="34" charset="0"/>
              </a:rPr>
              <a:t>destekleyici bilgiler almanız oldukça yararlı olacaktır. </a:t>
            </a:r>
            <a:endParaRPr lang="tr-TR" sz="1800" dirty="0" smtClean="0">
              <a:latin typeface="Arial" panose="020B0604020202020204" pitchFamily="34" charset="0"/>
              <a:cs typeface="Arial" panose="020B0604020202020204" pitchFamily="34" charset="0"/>
            </a:endParaRPr>
          </a:p>
          <a:p>
            <a:pPr algn="just"/>
            <a:endParaRPr lang="tr-TR" sz="18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099" r="23262"/>
          <a:stretch/>
        </p:blipFill>
        <p:spPr bwMode="auto">
          <a:xfrm>
            <a:off x="2699792" y="4221088"/>
            <a:ext cx="432048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993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154293"/>
            <a:ext cx="7498080" cy="898443"/>
          </a:xfrm>
        </p:spPr>
        <p:txBody>
          <a:bodyPr>
            <a:noAutofit/>
          </a:bodyPr>
          <a:lstStyle/>
          <a:p>
            <a:pPr algn="ctr"/>
            <a:r>
              <a:rPr lang="tr-TR" sz="2400" b="1" dirty="0" smtClean="0">
                <a:effectLst/>
              </a:rPr>
              <a:t/>
            </a:r>
            <a:br>
              <a:rPr lang="tr-TR" sz="2400" b="1" dirty="0" smtClean="0">
                <a:effectLst/>
              </a:rPr>
            </a:br>
            <a:r>
              <a:rPr lang="tr-TR" sz="2400" b="1" dirty="0" err="1" smtClean="0">
                <a:effectLst/>
              </a:rPr>
              <a:t>Travmatik</a:t>
            </a:r>
            <a:r>
              <a:rPr lang="tr-TR" sz="2400" b="1" dirty="0" smtClean="0">
                <a:effectLst/>
              </a:rPr>
              <a:t> </a:t>
            </a:r>
            <a:r>
              <a:rPr lang="tr-TR" sz="2400" b="1" dirty="0">
                <a:effectLst/>
              </a:rPr>
              <a:t>Yaşantılara Duyarlı </a:t>
            </a:r>
            <a:r>
              <a:rPr lang="tr-TR" sz="2400" b="1" dirty="0" smtClean="0">
                <a:effectLst/>
              </a:rPr>
              <a:t>Bir </a:t>
            </a:r>
            <a:r>
              <a:rPr lang="tr-TR" sz="2400" b="1" dirty="0">
                <a:effectLst/>
              </a:rPr>
              <a:t>Okul İklimi Oluşturmak</a:t>
            </a:r>
            <a:r>
              <a:rPr lang="tr-TR" sz="2400" dirty="0">
                <a:effectLst/>
              </a:rPr>
              <a:t/>
            </a:r>
            <a:br>
              <a:rPr lang="tr-TR" sz="2400" dirty="0">
                <a:effectLst/>
              </a:rPr>
            </a:br>
            <a:endParaRPr lang="tr-TR" sz="2400" b="1" dirty="0">
              <a:effectLst/>
            </a:endParaRPr>
          </a:p>
        </p:txBody>
      </p:sp>
      <p:sp>
        <p:nvSpPr>
          <p:cNvPr id="4" name="İçerik Yer Tutucusu 3"/>
          <p:cNvSpPr>
            <a:spLocks noGrp="1"/>
          </p:cNvSpPr>
          <p:nvPr>
            <p:ph idx="1"/>
          </p:nvPr>
        </p:nvSpPr>
        <p:spPr>
          <a:xfrm>
            <a:off x="899592" y="1052736"/>
            <a:ext cx="8064896" cy="5688632"/>
          </a:xfrm>
        </p:spPr>
        <p:txBody>
          <a:bodyPr>
            <a:noAutofit/>
          </a:bodyPr>
          <a:lstStyle/>
          <a:p>
            <a:pPr algn="just"/>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bir yaşam olayı sonrasında okul içinde öğrencilere psikolojik destek sunma konusunda ilk akla gelen uzman doğal olarak okul rehber öğretmeni/psikolojik danışmanıdır. Bununla birlikte, psikolojik travma yaşayan çocuk ve ergenlerin okul </a:t>
            </a:r>
            <a:r>
              <a:rPr lang="tr-TR" sz="1600" dirty="0" smtClean="0">
                <a:latin typeface="Arial" panose="020B0604020202020204" pitchFamily="34" charset="0"/>
                <a:cs typeface="Arial" panose="020B0604020202020204" pitchFamily="34" charset="0"/>
              </a:rPr>
              <a:t>ortamında </a:t>
            </a:r>
            <a:r>
              <a:rPr lang="tr-TR" sz="1600" dirty="0">
                <a:latin typeface="Arial" panose="020B0604020202020204" pitchFamily="34" charset="0"/>
                <a:cs typeface="Arial" panose="020B0604020202020204" pitchFamily="34" charset="0"/>
              </a:rPr>
              <a:t>(rehberlik ve psikolojik danışma servisleri dışında) çeşitli </a:t>
            </a:r>
            <a:r>
              <a:rPr lang="tr-TR" sz="1600" dirty="0" err="1">
                <a:latin typeface="Arial" panose="020B0604020202020204" pitchFamily="34" charset="0"/>
                <a:cs typeface="Arial" panose="020B0604020202020204" pitchFamily="34" charset="0"/>
              </a:rPr>
              <a:t>psiko</a:t>
            </a:r>
            <a:r>
              <a:rPr lang="tr-TR" sz="1600" dirty="0">
                <a:latin typeface="Arial" panose="020B0604020202020204" pitchFamily="34" charset="0"/>
                <a:cs typeface="Arial" panose="020B0604020202020204" pitchFamily="34" charset="0"/>
              </a:rPr>
              <a:t>-sosyal destek kaynaklarına gereksinimleri olduğu da bilinen bir gerçektir. </a:t>
            </a:r>
            <a:endParaRPr lang="tr-TR" sz="1600" dirty="0" smtClean="0">
              <a:latin typeface="Arial" panose="020B0604020202020204" pitchFamily="34" charset="0"/>
              <a:cs typeface="Arial" panose="020B0604020202020204" pitchFamily="34" charset="0"/>
            </a:endParaRPr>
          </a:p>
          <a:p>
            <a:pPr algn="just"/>
            <a:endParaRPr lang="tr-TR" sz="1600" dirty="0" smtClean="0">
              <a:latin typeface="Arial" panose="020B0604020202020204" pitchFamily="34" charset="0"/>
              <a:cs typeface="Arial" panose="020B0604020202020204" pitchFamily="34" charset="0"/>
            </a:endParaRPr>
          </a:p>
          <a:p>
            <a:pPr algn="just"/>
            <a:r>
              <a:rPr lang="tr-TR" sz="1600" dirty="0" err="1" smtClean="0">
                <a:latin typeface="Arial" panose="020B0604020202020204" pitchFamily="34" charset="0"/>
                <a:cs typeface="Arial" panose="020B0604020202020204" pitchFamily="34" charset="0"/>
              </a:rPr>
              <a:t>Travmatize</a:t>
            </a:r>
            <a:r>
              <a:rPr lang="tr-TR" sz="1600" dirty="0" smtClean="0">
                <a:latin typeface="Arial" panose="020B0604020202020204" pitchFamily="34" charset="0"/>
                <a:cs typeface="Arial" panose="020B0604020202020204" pitchFamily="34" charset="0"/>
              </a:rPr>
              <a:t> </a:t>
            </a:r>
            <a:r>
              <a:rPr lang="tr-TR" sz="1600" dirty="0">
                <a:latin typeface="Arial" panose="020B0604020202020204" pitchFamily="34" charset="0"/>
                <a:cs typeface="Arial" panose="020B0604020202020204" pitchFamily="34" charset="0"/>
              </a:rPr>
              <a:t>öğrencilerin okul içinde </a:t>
            </a:r>
            <a:r>
              <a:rPr lang="tr-TR" sz="1600" dirty="0" smtClean="0">
                <a:latin typeface="Arial" panose="020B0604020202020204" pitchFamily="34" charset="0"/>
                <a:cs typeface="Arial" panose="020B0604020202020204" pitchFamily="34" charset="0"/>
              </a:rPr>
              <a:t>damgalanmalarının </a:t>
            </a:r>
            <a:r>
              <a:rPr lang="tr-TR" sz="1600" dirty="0">
                <a:latin typeface="Arial" panose="020B0604020202020204" pitchFamily="34" charset="0"/>
                <a:cs typeface="Arial" panose="020B0604020202020204" pitchFamily="34" charset="0"/>
              </a:rPr>
              <a:t>önüne geçmek, bazı hatırlatıcı unsurlar karşısında yeniden travma yaşamalarına engel olmak, fiziksel-sosyal-duygusal açıdan güvende olmalarını sağlamak ve </a:t>
            </a:r>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yaşantılara duyarlı bir okul iklimi oluşturmak için tüm yönetici, öğretmen ve okul personelinin iş birliği içinde ortak çalışmalar (program, </a:t>
            </a:r>
            <a:r>
              <a:rPr lang="tr-TR" sz="1600" dirty="0" smtClean="0">
                <a:latin typeface="Arial" panose="020B0604020202020204" pitchFamily="34" charset="0"/>
                <a:cs typeface="Arial" panose="020B0604020202020204" pitchFamily="34" charset="0"/>
              </a:rPr>
              <a:t>etkinlik</a:t>
            </a:r>
            <a:r>
              <a:rPr lang="tr-TR" sz="1600" dirty="0">
                <a:latin typeface="Arial" panose="020B0604020202020204" pitchFamily="34" charset="0"/>
                <a:cs typeface="Arial" panose="020B0604020202020204" pitchFamily="34" charset="0"/>
              </a:rPr>
              <a:t>, prosedür vb.) yürütmesi önemlidir. </a:t>
            </a:r>
            <a:endParaRPr lang="tr-TR" sz="1600" dirty="0" smtClean="0">
              <a:latin typeface="Arial" panose="020B0604020202020204" pitchFamily="34" charset="0"/>
              <a:cs typeface="Arial" panose="020B0604020202020204" pitchFamily="34" charset="0"/>
            </a:endParaRPr>
          </a:p>
          <a:p>
            <a:pPr algn="just"/>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Bu </a:t>
            </a:r>
            <a:r>
              <a:rPr lang="tr-TR" sz="1600" dirty="0">
                <a:latin typeface="Arial" panose="020B0604020202020204" pitchFamily="34" charset="0"/>
                <a:cs typeface="Arial" panose="020B0604020202020204" pitchFamily="34" charset="0"/>
              </a:rPr>
              <a:t>noktada, öğrencilerin okuldaki en önemli sosyal destek kaynaklarından biri olan </a:t>
            </a:r>
            <a:r>
              <a:rPr lang="tr-TR" sz="1600" dirty="0" smtClean="0">
                <a:latin typeface="Arial" panose="020B0604020202020204" pitchFamily="34" charset="0"/>
                <a:cs typeface="Arial" panose="020B0604020202020204" pitchFamily="34" charset="0"/>
              </a:rPr>
              <a:t>öğretmenlerin </a:t>
            </a:r>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stres tepkileri ve psikolojik sağlamlık </a:t>
            </a:r>
            <a:r>
              <a:rPr lang="tr-TR" sz="1600" dirty="0" smtClean="0">
                <a:latin typeface="Arial" panose="020B0604020202020204" pitchFamily="34" charset="0"/>
                <a:cs typeface="Arial" panose="020B0604020202020204" pitchFamily="34" charset="0"/>
              </a:rPr>
              <a:t>konusunda </a:t>
            </a:r>
            <a:r>
              <a:rPr lang="tr-TR" sz="1600" dirty="0">
                <a:latin typeface="Arial" panose="020B0604020202020204" pitchFamily="34" charset="0"/>
                <a:cs typeface="Arial" panose="020B0604020202020204" pitchFamily="34" charset="0"/>
              </a:rPr>
              <a:t>yeterli bilgi ve deneyime sahip olmaları, öğrencilerin akademik, duygusal, sosyal ve davranışsal gelişimlerine önemli katkılar sağlayacaktır. </a:t>
            </a:r>
            <a:endParaRPr lang="tr-TR" sz="1600" dirty="0" smtClean="0">
              <a:latin typeface="Arial" panose="020B0604020202020204" pitchFamily="34" charset="0"/>
              <a:cs typeface="Arial" panose="020B0604020202020204" pitchFamily="34" charset="0"/>
            </a:endParaRPr>
          </a:p>
          <a:p>
            <a:pPr algn="just"/>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Özellikle</a:t>
            </a:r>
            <a:r>
              <a:rPr lang="tr-TR" sz="1600" dirty="0">
                <a:latin typeface="Arial" panose="020B0604020202020204" pitchFamily="34" charset="0"/>
                <a:cs typeface="Arial" panose="020B0604020202020204" pitchFamily="34" charset="0"/>
              </a:rPr>
              <a:t>, okulun açık alanlarındaki güvenli serbest oyunlar ve etkinlikler sayesinde öğrencilerin dikkat ve motivasyonları artmakta ve onlar derslere daha iyi odaklanmaktadırlar.</a:t>
            </a:r>
          </a:p>
        </p:txBody>
      </p:sp>
    </p:spTree>
    <p:extLst>
      <p:ext uri="{BB962C8B-B14F-4D97-AF65-F5344CB8AC3E}">
        <p14:creationId xmlns:p14="http://schemas.microsoft.com/office/powerpoint/2010/main" val="2985372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288032"/>
            <a:ext cx="7498080" cy="836712"/>
          </a:xfrm>
        </p:spPr>
        <p:txBody>
          <a:bodyPr>
            <a:normAutofit/>
          </a:bodyPr>
          <a:lstStyle/>
          <a:p>
            <a:pPr algn="ctr"/>
            <a:r>
              <a:rPr lang="tr-TR" sz="2400" b="1" dirty="0" smtClean="0">
                <a:effectLst/>
              </a:rPr>
              <a:t>Psikolojik Travmayı Öğrencilerin Bakış Açısıyla Ele Almak</a:t>
            </a:r>
            <a:endParaRPr lang="tr-TR" sz="2400" dirty="0">
              <a:effectLst/>
            </a:endParaRPr>
          </a:p>
        </p:txBody>
      </p:sp>
      <p:sp>
        <p:nvSpPr>
          <p:cNvPr id="3" name="İçerik Yer Tutucusu 2"/>
          <p:cNvSpPr>
            <a:spLocks noGrp="1"/>
          </p:cNvSpPr>
          <p:nvPr>
            <p:ph idx="1"/>
          </p:nvPr>
        </p:nvSpPr>
        <p:spPr>
          <a:xfrm>
            <a:off x="1095846" y="1268760"/>
            <a:ext cx="7796633" cy="3024336"/>
          </a:xfrm>
        </p:spPr>
        <p:txBody>
          <a:bodyPr>
            <a:noAutofit/>
          </a:bodyPr>
          <a:lstStyle/>
          <a:p>
            <a:pPr algn="just"/>
            <a:r>
              <a:rPr lang="tr-TR" sz="1600" dirty="0">
                <a:latin typeface="Arial" panose="020B0604020202020204" pitchFamily="34" charset="0"/>
                <a:cs typeface="Arial" panose="020B0604020202020204" pitchFamily="34" charset="0"/>
              </a:rPr>
              <a:t>Her yetişkin bireyin olduğu gibi bir çocuk ya da ergenin travma tepkisi de kendine özgüdür. Dolayısıyla, her öğrencinin </a:t>
            </a:r>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yaşam olayları karşısında sergileyeceği tutum ve davranışlar, sahip olduğu bireysel, ailesel ve çevresel özellikler çerçevesinde farklılık gösterir. Bir başka deyişle, yaşadıkları travmanın türü, travmaya maruz kalma süresi, geçmiş travma öyküleri, gelişimsel düzeyleri, sahip oldukları kişisel özellikler, baş etme becerileri ve var olan sosyal destek kaynaklarının niteliğine göre öğrencilerin travma tepkileri farklılık gösterebilmektedir. </a:t>
            </a:r>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Bu </a:t>
            </a:r>
            <a:r>
              <a:rPr lang="tr-TR" sz="1600" dirty="0">
                <a:latin typeface="Arial" panose="020B0604020202020204" pitchFamily="34" charset="0"/>
                <a:cs typeface="Arial" panose="020B0604020202020204" pitchFamily="34" charset="0"/>
              </a:rPr>
              <a:t>noktada, </a:t>
            </a:r>
            <a:r>
              <a:rPr lang="tr-TR" sz="1600" dirty="0" smtClean="0">
                <a:latin typeface="Arial" panose="020B0604020202020204" pitchFamily="34" charset="0"/>
                <a:cs typeface="Arial" panose="020B0604020202020204" pitchFamily="34" charset="0"/>
              </a:rPr>
              <a:t>öğrencilerin </a:t>
            </a:r>
            <a:r>
              <a:rPr lang="tr-TR" sz="1600" dirty="0">
                <a:latin typeface="Arial" panose="020B0604020202020204" pitchFamily="34" charset="0"/>
                <a:cs typeface="Arial" panose="020B0604020202020204" pitchFamily="34" charset="0"/>
              </a:rPr>
              <a:t>yaşadıklarından ne anladıkları ya da bu kişisel deneyimi nasıl anlamlandırdıkları </a:t>
            </a:r>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olayın ne olduğundan daha </a:t>
            </a:r>
            <a:r>
              <a:rPr lang="tr-TR" sz="1600" dirty="0" smtClean="0">
                <a:latin typeface="Arial" panose="020B0604020202020204" pitchFamily="34" charset="0"/>
                <a:cs typeface="Arial" panose="020B0604020202020204" pitchFamily="34" charset="0"/>
              </a:rPr>
              <a:t>önemlidir</a:t>
            </a:r>
            <a:r>
              <a:rPr lang="tr-TR" sz="1600" dirty="0">
                <a:latin typeface="Arial" panose="020B0604020202020204" pitchFamily="34" charset="0"/>
                <a:cs typeface="Arial" panose="020B0604020202020204" pitchFamily="34" charset="0"/>
              </a:rPr>
              <a:t>.</a:t>
            </a:r>
          </a:p>
          <a:p>
            <a:pPr algn="just"/>
            <a:endParaRPr lang="tr-TR" sz="1600" dirty="0">
              <a:latin typeface="Arial" panose="020B0604020202020204" pitchFamily="34" charset="0"/>
              <a:cs typeface="Arial" panose="020B0604020202020204" pitchFamily="34" charset="0"/>
            </a:endParaRPr>
          </a:p>
          <a:p>
            <a:pPr algn="just"/>
            <a:endParaRPr lang="tr-TR" sz="1600" dirty="0">
              <a:latin typeface="Arial" panose="020B0604020202020204" pitchFamily="34" charset="0"/>
              <a:cs typeface="Arial" panose="020B0604020202020204" pitchFamily="34" charset="0"/>
            </a:endParaRPr>
          </a:p>
        </p:txBody>
      </p:sp>
      <p:pic>
        <p:nvPicPr>
          <p:cNvPr id="5" name="Picture 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05" r="19501" b="33081"/>
          <a:stretch/>
        </p:blipFill>
        <p:spPr bwMode="auto">
          <a:xfrm>
            <a:off x="2483768" y="4293096"/>
            <a:ext cx="4968552" cy="2222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27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116632"/>
            <a:ext cx="7498080" cy="1143000"/>
          </a:xfrm>
        </p:spPr>
        <p:txBody>
          <a:bodyPr/>
          <a:lstStyle/>
          <a:p>
            <a:pPr algn="ctr"/>
            <a:r>
              <a:rPr lang="tr-TR" dirty="0" smtClean="0"/>
              <a:t>TRAVMA</a:t>
            </a:r>
            <a:endParaRPr lang="tr-TR" dirty="0"/>
          </a:p>
        </p:txBody>
      </p:sp>
      <p:sp>
        <p:nvSpPr>
          <p:cNvPr id="3" name="İçerik Yer Tutucusu 2"/>
          <p:cNvSpPr>
            <a:spLocks noGrp="1"/>
          </p:cNvSpPr>
          <p:nvPr>
            <p:ph idx="1"/>
          </p:nvPr>
        </p:nvSpPr>
        <p:spPr>
          <a:xfrm>
            <a:off x="1115616" y="1052736"/>
            <a:ext cx="7498080" cy="3816424"/>
          </a:xfrm>
        </p:spPr>
        <p:txBody>
          <a:bodyPr>
            <a:normAutofit/>
          </a:bodyPr>
          <a:lstStyle/>
          <a:p>
            <a:pPr algn="just"/>
            <a:r>
              <a:rPr lang="tr-TR" sz="3000" b="1" dirty="0" err="1"/>
              <a:t>Travmatik</a:t>
            </a:r>
            <a:r>
              <a:rPr lang="tr-TR" sz="3000" b="1" dirty="0"/>
              <a:t> yaşam olayları</a:t>
            </a:r>
            <a:r>
              <a:rPr lang="tr-TR" sz="3000" dirty="0"/>
              <a:t>, insan yaşamını fiziksel, psikolojik ve sosyal açıdan ciddi biçimde tehdit eden, güvenlik ve kontrol algısını zedeleyen, bireylerde yoğun kaygı, korku ve çaresizlik duyguları hissettiren zorlu ya da örseleyici olayları tanımlamak için kullanılır. </a:t>
            </a:r>
            <a:endParaRPr lang="tr-TR" sz="3000" dirty="0" smtClean="0"/>
          </a:p>
          <a:p>
            <a:pPr algn="just"/>
            <a:endParaRPr lang="tr-TR" sz="30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844" r="17567" b="14478"/>
          <a:stretch/>
        </p:blipFill>
        <p:spPr bwMode="auto">
          <a:xfrm>
            <a:off x="3131840" y="4581128"/>
            <a:ext cx="3895677" cy="2039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83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332656"/>
            <a:ext cx="7848872" cy="4392488"/>
          </a:xfrm>
        </p:spPr>
        <p:txBody>
          <a:bodyPr>
            <a:noAutofit/>
          </a:bodyPr>
          <a:lstStyle/>
          <a:p>
            <a:pPr algn="just"/>
            <a:r>
              <a:rPr lang="tr-TR" sz="1600" dirty="0">
                <a:latin typeface="Arial" panose="020B0604020202020204" pitchFamily="34" charset="0"/>
                <a:cs typeface="Arial" panose="020B0604020202020204" pitchFamily="34" charset="0"/>
              </a:rPr>
              <a:t>Bununla birlikte bazı yetişkinler, yaşanan olayların ne kadar </a:t>
            </a:r>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olup olmadığına (çocuklar adına) kendileri karar </a:t>
            </a:r>
            <a:r>
              <a:rPr lang="tr-TR" sz="1600" dirty="0" smtClean="0">
                <a:latin typeface="Arial" panose="020B0604020202020204" pitchFamily="34" charset="0"/>
                <a:cs typeface="Arial" panose="020B0604020202020204" pitchFamily="34" charset="0"/>
              </a:rPr>
              <a:t>verebilmekte </a:t>
            </a:r>
            <a:r>
              <a:rPr lang="tr-TR" sz="1600" dirty="0">
                <a:latin typeface="Arial" panose="020B0604020202020204" pitchFamily="34" charset="0"/>
                <a:cs typeface="Arial" panose="020B0604020202020204" pitchFamily="34" charset="0"/>
              </a:rPr>
              <a:t>ve yaşananları yaşamın bir gereği olarak </a:t>
            </a:r>
            <a:r>
              <a:rPr lang="tr-TR" sz="1600" dirty="0" smtClean="0">
                <a:latin typeface="Arial" panose="020B0604020202020204" pitchFamily="34" charset="0"/>
                <a:cs typeface="Arial" panose="020B0604020202020204" pitchFamily="34" charset="0"/>
              </a:rPr>
              <a:t>nitelendirebilmektedirler</a:t>
            </a:r>
            <a:r>
              <a:rPr lang="tr-TR" sz="1600" dirty="0">
                <a:latin typeface="Arial" panose="020B0604020202020204" pitchFamily="34" charset="0"/>
                <a:cs typeface="Arial" panose="020B0604020202020204" pitchFamily="34" charset="0"/>
              </a:rPr>
              <a:t>. </a:t>
            </a:r>
            <a:endParaRPr lang="tr-TR" sz="1600" dirty="0" smtClean="0">
              <a:latin typeface="Arial" panose="020B0604020202020204" pitchFamily="34" charset="0"/>
              <a:cs typeface="Arial" panose="020B0604020202020204" pitchFamily="34" charset="0"/>
            </a:endParaRPr>
          </a:p>
          <a:p>
            <a:pPr algn="just"/>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Bu </a:t>
            </a:r>
            <a:r>
              <a:rPr lang="tr-TR" sz="1600" dirty="0">
                <a:latin typeface="Arial" panose="020B0604020202020204" pitchFamily="34" charset="0"/>
                <a:cs typeface="Arial" panose="020B0604020202020204" pitchFamily="34" charset="0"/>
              </a:rPr>
              <a:t>tür bir durumla karşılaşan çocuk ve ergenler ise yoğun bir </a:t>
            </a:r>
            <a:r>
              <a:rPr lang="tr-TR" sz="1600" dirty="0" err="1">
                <a:latin typeface="Arial" panose="020B0604020202020204" pitchFamily="34" charset="0"/>
                <a:cs typeface="Arial" panose="020B0604020202020204" pitchFamily="34" charset="0"/>
              </a:rPr>
              <a:t>anlaşılmamışlık</a:t>
            </a:r>
            <a:r>
              <a:rPr lang="tr-TR" sz="1600" dirty="0">
                <a:latin typeface="Arial" panose="020B0604020202020204" pitchFamily="34" charset="0"/>
                <a:cs typeface="Arial" panose="020B0604020202020204" pitchFamily="34" charset="0"/>
              </a:rPr>
              <a:t> ve dışlanmışlık hissedebilmekte, güven ve adalet duyguları ciddi anlamda zarar görebilmektedir. Örneğin bir öğretmen, akran zorbalığına uğrayan bir öğrencinin </a:t>
            </a:r>
            <a:r>
              <a:rPr lang="tr-TR" sz="1600" dirty="0" smtClean="0">
                <a:latin typeface="Arial" panose="020B0604020202020204" pitchFamily="34" charset="0"/>
                <a:cs typeface="Arial" panose="020B0604020202020204" pitchFamily="34" charset="0"/>
              </a:rPr>
              <a:t>yaşadıklarını </a:t>
            </a:r>
            <a:r>
              <a:rPr lang="tr-TR" sz="1600" dirty="0">
                <a:latin typeface="Arial" panose="020B0604020202020204" pitchFamily="34" charset="0"/>
                <a:cs typeface="Arial" panose="020B0604020202020204" pitchFamily="34" charset="0"/>
              </a:rPr>
              <a:t>iki yaşıt arasındaki olağan çekişme ya da şakalaşma olarak değerlendirerek, fazla abartmamak gerektiğini ve yaşananların bir </a:t>
            </a:r>
            <a:r>
              <a:rPr lang="tr-TR" sz="1600" b="1" dirty="0">
                <a:latin typeface="Arial" panose="020B0604020202020204" pitchFamily="34" charset="0"/>
                <a:cs typeface="Arial" panose="020B0604020202020204" pitchFamily="34" charset="0"/>
              </a:rPr>
              <a:t>“öğrenme” </a:t>
            </a:r>
            <a:r>
              <a:rPr lang="tr-TR" sz="1600" dirty="0">
                <a:latin typeface="Arial" panose="020B0604020202020204" pitchFamily="34" charset="0"/>
                <a:cs typeface="Arial" panose="020B0604020202020204" pitchFamily="34" charset="0"/>
              </a:rPr>
              <a:t>olduğunu ileri sürebilir. </a:t>
            </a:r>
            <a:endParaRPr lang="tr-TR" sz="1600" dirty="0" smtClean="0">
              <a:latin typeface="Arial" panose="020B0604020202020204" pitchFamily="34" charset="0"/>
              <a:cs typeface="Arial" panose="020B0604020202020204" pitchFamily="34" charset="0"/>
            </a:endParaRPr>
          </a:p>
          <a:p>
            <a:pPr algn="just"/>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Yaşanan </a:t>
            </a:r>
            <a:r>
              <a:rPr lang="tr-TR" sz="1600" dirty="0">
                <a:latin typeface="Arial" panose="020B0604020202020204" pitchFamily="34" charset="0"/>
                <a:cs typeface="Arial" panose="020B0604020202020204" pitchFamily="34" charset="0"/>
              </a:rPr>
              <a:t>olay her ne olursa olsun, öğrencinin güvenlik ve kontrol algısı zarar görüyorsa, öğrenci yaşadıklarıyla sağlıklı bir şekilde baş edemiyorsa ve yoğun </a:t>
            </a:r>
            <a:r>
              <a:rPr lang="tr-TR" sz="1600" dirty="0" smtClean="0">
                <a:latin typeface="Arial" panose="020B0604020202020204" pitchFamily="34" charset="0"/>
                <a:cs typeface="Arial" panose="020B0604020202020204" pitchFamily="34" charset="0"/>
              </a:rPr>
              <a:t>çaresizlik</a:t>
            </a:r>
            <a:r>
              <a:rPr lang="tr-TR" sz="1600" dirty="0">
                <a:latin typeface="Arial" panose="020B0604020202020204" pitchFamily="34" charset="0"/>
                <a:cs typeface="Arial" panose="020B0604020202020204" pitchFamily="34" charset="0"/>
              </a:rPr>
              <a:t>, stres ya da kaygı hissediyorsa psikolojik travma riskinin oluştuğunu öngörebilirsiniz</a:t>
            </a:r>
            <a:r>
              <a:rPr lang="tr-TR" sz="1600" dirty="0" smtClean="0">
                <a:latin typeface="Arial" panose="020B0604020202020204" pitchFamily="34" charset="0"/>
                <a:cs typeface="Arial" panose="020B0604020202020204" pitchFamily="34" charset="0"/>
              </a:rPr>
              <a:t>.</a:t>
            </a:r>
            <a:endParaRPr lang="tr-TR" sz="1600" dirty="0">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841" r="27427"/>
          <a:stretch/>
        </p:blipFill>
        <p:spPr bwMode="auto">
          <a:xfrm>
            <a:off x="6432050" y="4741118"/>
            <a:ext cx="2708477" cy="220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165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188640"/>
            <a:ext cx="7498080" cy="936104"/>
          </a:xfrm>
        </p:spPr>
        <p:txBody>
          <a:bodyPr>
            <a:noAutofit/>
          </a:bodyPr>
          <a:lstStyle/>
          <a:p>
            <a:pPr algn="ctr"/>
            <a:r>
              <a:rPr lang="tr-TR" sz="2400" b="1" dirty="0" smtClean="0">
                <a:effectLst/>
              </a:rPr>
              <a:t>Öğrencilerin Gelişimsel Özelliklerini Göz Önünde Bulundurmak</a:t>
            </a:r>
            <a:endParaRPr lang="tr-TR" sz="2400" b="1" dirty="0">
              <a:effectLst/>
            </a:endParaRPr>
          </a:p>
        </p:txBody>
      </p:sp>
      <p:sp>
        <p:nvSpPr>
          <p:cNvPr id="3" name="İçerik Yer Tutucusu 2"/>
          <p:cNvSpPr>
            <a:spLocks noGrp="1"/>
          </p:cNvSpPr>
          <p:nvPr>
            <p:ph idx="1"/>
          </p:nvPr>
        </p:nvSpPr>
        <p:spPr>
          <a:xfrm>
            <a:off x="1115616" y="1196752"/>
            <a:ext cx="7818072" cy="3240360"/>
          </a:xfrm>
        </p:spPr>
        <p:txBody>
          <a:bodyPr>
            <a:normAutofit/>
          </a:bodyPr>
          <a:lstStyle/>
          <a:p>
            <a:pPr algn="just"/>
            <a:r>
              <a:rPr lang="tr-TR" sz="1600" dirty="0">
                <a:latin typeface="Arial" panose="020B0604020202020204" pitchFamily="34" charset="0"/>
                <a:cs typeface="Arial" panose="020B0604020202020204" pitchFamily="34" charset="0"/>
              </a:rPr>
              <a:t>Çocuk ve ergenlerin </a:t>
            </a:r>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deneyimlere farklı tepkiler </a:t>
            </a:r>
            <a:r>
              <a:rPr lang="tr-TR" sz="1600" dirty="0" smtClean="0">
                <a:latin typeface="Arial" panose="020B0604020202020204" pitchFamily="34" charset="0"/>
                <a:cs typeface="Arial" panose="020B0604020202020204" pitchFamily="34" charset="0"/>
              </a:rPr>
              <a:t>gösterebileceğini </a:t>
            </a:r>
            <a:r>
              <a:rPr lang="tr-TR" sz="1600" dirty="0">
                <a:latin typeface="Arial" panose="020B0604020202020204" pitchFamily="34" charset="0"/>
                <a:cs typeface="Arial" panose="020B0604020202020204" pitchFamily="34" charset="0"/>
              </a:rPr>
              <a:t>göz önünde bulundurunuz. Bilindiği üzere, çocuk ve ergenlerin bilişsel (zihinsel) ve duygusal gelişimleri hâlâ devam ettiğinden henüz tam anlamıyla olgunlaşmamışlardır. </a:t>
            </a:r>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Bununla </a:t>
            </a:r>
            <a:r>
              <a:rPr lang="tr-TR" sz="1600" dirty="0">
                <a:latin typeface="Arial" panose="020B0604020202020204" pitchFamily="34" charset="0"/>
                <a:cs typeface="Arial" panose="020B0604020202020204" pitchFamily="34" charset="0"/>
              </a:rPr>
              <a:t>birlikte, duygularını yönetmeyi henüz tüm yönleriyle </a:t>
            </a:r>
            <a:r>
              <a:rPr lang="tr-TR" sz="1600" dirty="0" smtClean="0">
                <a:latin typeface="Arial" panose="020B0604020202020204" pitchFamily="34" charset="0"/>
                <a:cs typeface="Arial" panose="020B0604020202020204" pitchFamily="34" charset="0"/>
              </a:rPr>
              <a:t>bilememekte</a:t>
            </a:r>
            <a:r>
              <a:rPr lang="tr-TR" sz="1600" dirty="0">
                <a:latin typeface="Arial" panose="020B0604020202020204" pitchFamily="34" charset="0"/>
                <a:cs typeface="Arial" panose="020B0604020202020204" pitchFamily="34" charset="0"/>
              </a:rPr>
              <a:t>, duygularını söze dökme konusunda sınırlılıklar yaşamakta ve yaşıtlarından farklı algılanmaktan kaçınmaktadırlar. Bu nedenle çocuk ve ergenler duyduklarından, gördüklerinden ya da </a:t>
            </a:r>
            <a:r>
              <a:rPr lang="tr-TR" sz="1600" dirty="0" smtClean="0">
                <a:latin typeface="Arial" panose="020B0604020202020204" pitchFamily="34" charset="0"/>
                <a:cs typeface="Arial" panose="020B0604020202020204" pitchFamily="34" charset="0"/>
              </a:rPr>
              <a:t>yaşadıklarından </a:t>
            </a:r>
            <a:r>
              <a:rPr lang="tr-TR" sz="1600" dirty="0">
                <a:latin typeface="Arial" panose="020B0604020202020204" pitchFamily="34" charset="0"/>
                <a:cs typeface="Arial" panose="020B0604020202020204" pitchFamily="34" charset="0"/>
              </a:rPr>
              <a:t>yetişkinlere göre daha yoğun etkilenebilir ve </a:t>
            </a:r>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stres tepkilerini farklı şekillerde yansıtabilirler. </a:t>
            </a:r>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Dolayısıyla</a:t>
            </a:r>
            <a:r>
              <a:rPr lang="tr-TR" sz="1600" dirty="0">
                <a:latin typeface="Arial" panose="020B0604020202020204" pitchFamily="34" charset="0"/>
                <a:cs typeface="Arial" panose="020B0604020202020204" pitchFamily="34" charset="0"/>
              </a:rPr>
              <a:t>, </a:t>
            </a:r>
            <a:r>
              <a:rPr lang="tr-TR" sz="1600" dirty="0" smtClean="0">
                <a:latin typeface="Arial" panose="020B0604020202020204" pitchFamily="34" charset="0"/>
                <a:cs typeface="Arial" panose="020B0604020202020204" pitchFamily="34" charset="0"/>
              </a:rPr>
              <a:t>travmaya </a:t>
            </a:r>
            <a:r>
              <a:rPr lang="tr-TR" sz="1600" dirty="0">
                <a:latin typeface="Arial" panose="020B0604020202020204" pitchFamily="34" charset="0"/>
                <a:cs typeface="Arial" panose="020B0604020202020204" pitchFamily="34" charset="0"/>
              </a:rPr>
              <a:t>duyarlı bir öğretmen olarak, öğrencilerinizi düzenli olarak gözlemlemeyi ve olası değişimlere dikkat etmeyi sürdürmelisiniz. </a:t>
            </a:r>
          </a:p>
        </p:txBody>
      </p:sp>
      <p:pic>
        <p:nvPicPr>
          <p:cNvPr id="3083" name="Picture 1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406" r="29355" b="25835"/>
          <a:stretch/>
        </p:blipFill>
        <p:spPr bwMode="auto">
          <a:xfrm>
            <a:off x="6300192" y="4293096"/>
            <a:ext cx="2144486" cy="2141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240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826" r="33944" b="30259"/>
          <a:stretch/>
        </p:blipFill>
        <p:spPr bwMode="auto">
          <a:xfrm>
            <a:off x="6983760" y="1412776"/>
            <a:ext cx="2160240" cy="3170315"/>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923" r="16893"/>
          <a:stretch/>
        </p:blipFill>
        <p:spPr bwMode="auto">
          <a:xfrm>
            <a:off x="1043608" y="188640"/>
            <a:ext cx="6048672" cy="5964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2848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0"/>
            <a:ext cx="7498080" cy="1143000"/>
          </a:xfrm>
        </p:spPr>
        <p:txBody>
          <a:bodyPr>
            <a:noAutofit/>
          </a:bodyPr>
          <a:lstStyle/>
          <a:p>
            <a:pPr algn="ctr"/>
            <a:r>
              <a:rPr lang="tr-TR" sz="2400" b="1" dirty="0" smtClean="0">
                <a:effectLst/>
              </a:rPr>
              <a:t>Öğrencilerin Kendilerini Güvende Hissetmelerine Destek Olmak</a:t>
            </a:r>
            <a:endParaRPr lang="tr-TR" sz="2400" dirty="0">
              <a:effectLst/>
            </a:endParaRPr>
          </a:p>
        </p:txBody>
      </p:sp>
      <p:sp>
        <p:nvSpPr>
          <p:cNvPr id="4" name="İçerik Yer Tutucusu 3"/>
          <p:cNvSpPr>
            <a:spLocks noGrp="1"/>
          </p:cNvSpPr>
          <p:nvPr>
            <p:ph idx="1"/>
          </p:nvPr>
        </p:nvSpPr>
        <p:spPr>
          <a:xfrm>
            <a:off x="971600" y="980728"/>
            <a:ext cx="8172400" cy="4032448"/>
          </a:xfrm>
        </p:spPr>
        <p:txBody>
          <a:bodyPr>
            <a:noAutofit/>
          </a:bodyPr>
          <a:lstStyle/>
          <a:p>
            <a:pPr algn="just"/>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yaşam olayları karşısında bireylerin güvenlik ve kontrol algılarında ciddi örselenmeler yaşanabilir. Özellikle çocuk ve ergenler, güvende olmadıklarına ve artık hiçbir yerde ya da hiç kimsenin yanında güvende olamayacaklarına yönelik bir bakış açısı geliştirebilirler. Bununla birlikte, duygu ve davranışlarını kontrol etmekte zorlanabilirler. </a:t>
            </a:r>
            <a:r>
              <a:rPr lang="tr-TR" sz="1600" dirty="0" smtClean="0">
                <a:latin typeface="Arial" panose="020B0604020202020204" pitchFamily="34" charset="0"/>
                <a:cs typeface="Arial" panose="020B0604020202020204" pitchFamily="34" charset="0"/>
              </a:rPr>
              <a:t>Normal </a:t>
            </a:r>
            <a:r>
              <a:rPr lang="tr-TR" sz="1600" dirty="0">
                <a:latin typeface="Arial" panose="020B0604020202020204" pitchFamily="34" charset="0"/>
                <a:cs typeface="Arial" panose="020B0604020202020204" pitchFamily="34" charset="0"/>
              </a:rPr>
              <a:t>koşullarda, birçok öğrenci için okul ve sınıf ortamı, evden sonra gelen en güvenilir yerler olarak tanımlanır. </a:t>
            </a:r>
            <a:endParaRPr lang="tr-TR" sz="1600" dirty="0" smtClean="0">
              <a:latin typeface="Arial" panose="020B0604020202020204" pitchFamily="34" charset="0"/>
              <a:cs typeface="Arial" panose="020B0604020202020204" pitchFamily="34" charset="0"/>
            </a:endParaRPr>
          </a:p>
          <a:p>
            <a:pPr algn="just"/>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Okul </a:t>
            </a:r>
            <a:r>
              <a:rPr lang="tr-TR" sz="1600" dirty="0">
                <a:latin typeface="Arial" panose="020B0604020202020204" pitchFamily="34" charset="0"/>
                <a:cs typeface="Arial" panose="020B0604020202020204" pitchFamily="34" charset="0"/>
              </a:rPr>
              <a:t>içinde duygusal açıdan güvende hissetmenin temel unsuru ise öğrencilerin yakın ilgi, sakinlik, iyi niyetlilik, koşulsuz kabul ve anlayış temelinde öğretmenleriyle (ve </a:t>
            </a:r>
            <a:r>
              <a:rPr lang="tr-TR" sz="1600" dirty="0" smtClean="0">
                <a:latin typeface="Arial" panose="020B0604020202020204" pitchFamily="34" charset="0"/>
                <a:cs typeface="Arial" panose="020B0604020202020204" pitchFamily="34" charset="0"/>
              </a:rPr>
              <a:t>arkadaşlarıyla</a:t>
            </a:r>
            <a:r>
              <a:rPr lang="tr-TR" sz="1600" dirty="0">
                <a:latin typeface="Arial" panose="020B0604020202020204" pitchFamily="34" charset="0"/>
                <a:cs typeface="Arial" panose="020B0604020202020204" pitchFamily="34" charset="0"/>
              </a:rPr>
              <a:t>) kurdukları sağlıklı ilişkilerdir. </a:t>
            </a:r>
            <a:endParaRPr lang="tr-TR" sz="1600" dirty="0" smtClean="0">
              <a:latin typeface="Arial" panose="020B0604020202020204" pitchFamily="34" charset="0"/>
              <a:cs typeface="Arial" panose="020B0604020202020204" pitchFamily="34" charset="0"/>
            </a:endParaRPr>
          </a:p>
          <a:p>
            <a:pPr algn="just"/>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Özellikle</a:t>
            </a:r>
            <a:r>
              <a:rPr lang="tr-TR" sz="1600" dirty="0">
                <a:latin typeface="Arial" panose="020B0604020202020204" pitchFamily="34" charset="0"/>
                <a:cs typeface="Arial" panose="020B0604020202020204" pitchFamily="34" charset="0"/>
              </a:rPr>
              <a:t>, kendilerine yakın ilgi ve anlayış gösteren, onları her koşulda kabul eden, onların başarılı olacağına inanan ve sosyal destek sağlayan öğretmenlerin varlığı öğrencilerin psikolojik sağlamlığını ciddi oranda </a:t>
            </a:r>
            <a:r>
              <a:rPr lang="tr-TR" sz="1600" dirty="0" smtClean="0">
                <a:latin typeface="Arial" panose="020B0604020202020204" pitchFamily="34" charset="0"/>
                <a:cs typeface="Arial" panose="020B0604020202020204" pitchFamily="34" charset="0"/>
              </a:rPr>
              <a:t>artırmaktadır</a:t>
            </a:r>
            <a:r>
              <a:rPr lang="tr-TR" sz="1600" dirty="0">
                <a:latin typeface="Arial" panose="020B0604020202020204" pitchFamily="34" charset="0"/>
                <a:cs typeface="Arial" panose="020B0604020202020204" pitchFamily="34" charset="0"/>
              </a:rPr>
              <a:t>. </a:t>
            </a:r>
          </a:p>
          <a:p>
            <a:pPr algn="just"/>
            <a:endParaRPr lang="tr-TR" sz="1600" dirty="0">
              <a:latin typeface="Arial" panose="020B0604020202020204" pitchFamily="34" charset="0"/>
              <a:cs typeface="Arial" panose="020B0604020202020204" pitchFamily="34" charset="0"/>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4869160"/>
            <a:ext cx="5338763"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353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332656"/>
            <a:ext cx="7642096" cy="4824536"/>
          </a:xfrm>
        </p:spPr>
        <p:txBody>
          <a:bodyPr>
            <a:noAutofit/>
          </a:bodyPr>
          <a:lstStyle/>
          <a:p>
            <a:pPr algn="just"/>
            <a:r>
              <a:rPr lang="tr-TR" sz="1600" dirty="0">
                <a:latin typeface="Arial" panose="020B0604020202020204" pitchFamily="34" charset="0"/>
                <a:cs typeface="Arial" panose="020B0604020202020204" pitchFamily="34" charset="0"/>
              </a:rPr>
              <a:t>Bu bakış açısına göre, her öğrencinin güç ve kontrol algısını </a:t>
            </a:r>
            <a:r>
              <a:rPr lang="tr-TR" sz="1600" dirty="0" smtClean="0">
                <a:latin typeface="Arial" panose="020B0604020202020204" pitchFamily="34" charset="0"/>
                <a:cs typeface="Arial" panose="020B0604020202020204" pitchFamily="34" charset="0"/>
              </a:rPr>
              <a:t>geliştirmek </a:t>
            </a:r>
            <a:r>
              <a:rPr lang="tr-TR" sz="1600" dirty="0">
                <a:latin typeface="Arial" panose="020B0604020202020204" pitchFamily="34" charset="0"/>
                <a:cs typeface="Arial" panose="020B0604020202020204" pitchFamily="34" charset="0"/>
              </a:rPr>
              <a:t>adına (gelişim özelliklerine uygun) okul ve sınıf içinde çeşitli sorumluluklar üstlenmelerine olanak sağlamak önemlidir. </a:t>
            </a:r>
            <a:endParaRPr lang="tr-TR" sz="1600" dirty="0" smtClean="0">
              <a:latin typeface="Arial" panose="020B0604020202020204" pitchFamily="34" charset="0"/>
              <a:cs typeface="Arial" panose="020B0604020202020204" pitchFamily="34" charset="0"/>
            </a:endParaRPr>
          </a:p>
          <a:p>
            <a:pPr algn="just"/>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Özellikle </a:t>
            </a:r>
            <a:r>
              <a:rPr lang="tr-TR" sz="1600" dirty="0">
                <a:latin typeface="Arial" panose="020B0604020202020204" pitchFamily="34" charset="0"/>
                <a:cs typeface="Arial" panose="020B0604020202020204" pitchFamily="34" charset="0"/>
              </a:rPr>
              <a:t>psikolojik travma yaşayan çocuk ve ergenler bir yandan öngörülebilen, tutarlı, sakin ve anlayışlı sosyal çevreler ararken, diğer yandan güç ve kontrolü yeniden sağlama adına birbiriyle tutarsız duygu ve davranışlar sergileyebilirler. Bu tür durumlarda, öğrencinin tutum ve davranışlarını kişisel (bilerek ve isteyerek size karşı yapılmış) algılamak yerine yaşamında yeniden güven ve kontrol sağlamaya çalışan bir çocuğun tutarsız davranışları </a:t>
            </a:r>
            <a:r>
              <a:rPr lang="tr-TR" sz="1600" dirty="0" smtClean="0">
                <a:latin typeface="Arial" panose="020B0604020202020204" pitchFamily="34" charset="0"/>
                <a:cs typeface="Arial" panose="020B0604020202020204" pitchFamily="34" charset="0"/>
              </a:rPr>
              <a:t>şeklinde </a:t>
            </a:r>
            <a:r>
              <a:rPr lang="tr-TR" sz="1600" dirty="0">
                <a:latin typeface="Arial" panose="020B0604020202020204" pitchFamily="34" charset="0"/>
                <a:cs typeface="Arial" panose="020B0604020202020204" pitchFamily="34" charset="0"/>
              </a:rPr>
              <a:t>ele almak uygun bir yaklaşım olacaktır. </a:t>
            </a:r>
            <a:endParaRPr lang="tr-TR" sz="1600" dirty="0" smtClean="0">
              <a:latin typeface="Arial" panose="020B0604020202020204" pitchFamily="34" charset="0"/>
              <a:cs typeface="Arial" panose="020B0604020202020204" pitchFamily="34" charset="0"/>
            </a:endParaRPr>
          </a:p>
          <a:p>
            <a:pPr algn="just"/>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 </a:t>
            </a:r>
            <a:r>
              <a:rPr lang="tr-TR" sz="1600" dirty="0">
                <a:latin typeface="Arial" panose="020B0604020202020204" pitchFamily="34" charset="0"/>
                <a:cs typeface="Arial" panose="020B0604020202020204" pitchFamily="34" charset="0"/>
              </a:rPr>
              <a:t>Özellikle tüm okul çevresini etkileyen </a:t>
            </a:r>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yaşam olayları (örneğin doğal afetler, </a:t>
            </a:r>
            <a:r>
              <a:rPr lang="tr-TR" sz="1600" dirty="0" smtClean="0">
                <a:latin typeface="Arial" panose="020B0604020202020204" pitchFamily="34" charset="0"/>
                <a:cs typeface="Arial" panose="020B0604020202020204" pitchFamily="34" charset="0"/>
              </a:rPr>
              <a:t>toplumsal </a:t>
            </a:r>
            <a:r>
              <a:rPr lang="tr-TR" sz="1600" dirty="0">
                <a:latin typeface="Arial" panose="020B0604020202020204" pitchFamily="34" charset="0"/>
                <a:cs typeface="Arial" panose="020B0604020202020204" pitchFamily="34" charset="0"/>
              </a:rPr>
              <a:t>şiddet olayları vb.) sonrasında öğrenciler derslerde odaklanma sorunu yaşayabilirler. Bu süreçte derslerinizi yeniden planlamanız ve derslerinizin başında-ortasında-sonunda yer verilecek </a:t>
            </a:r>
            <a:r>
              <a:rPr lang="tr-TR" sz="1600" dirty="0" smtClean="0">
                <a:latin typeface="Arial" panose="020B0604020202020204" pitchFamily="34" charset="0"/>
                <a:cs typeface="Arial" panose="020B0604020202020204" pitchFamily="34" charset="0"/>
              </a:rPr>
              <a:t>yapılandırılmış </a:t>
            </a:r>
            <a:r>
              <a:rPr lang="tr-TR" sz="1600" dirty="0">
                <a:latin typeface="Arial" panose="020B0604020202020204" pitchFamily="34" charset="0"/>
                <a:cs typeface="Arial" panose="020B0604020202020204" pitchFamily="34" charset="0"/>
              </a:rPr>
              <a:t>sınıf içi eğlenceli etkinlikler ya da oyunlar sayesinde öğrencilerin bu zorlu süreçle baş etmelerine destek olabilirsiniz.</a:t>
            </a:r>
          </a:p>
          <a:p>
            <a:pPr algn="just"/>
            <a:endParaRPr lang="tr-TR" sz="1600"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265" r="18827"/>
          <a:stretch/>
        </p:blipFill>
        <p:spPr bwMode="auto">
          <a:xfrm>
            <a:off x="5826181" y="5157192"/>
            <a:ext cx="3317819"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299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116632"/>
            <a:ext cx="7498080" cy="936104"/>
          </a:xfrm>
        </p:spPr>
        <p:txBody>
          <a:bodyPr>
            <a:noAutofit/>
          </a:bodyPr>
          <a:lstStyle/>
          <a:p>
            <a:pPr algn="ctr"/>
            <a:r>
              <a:rPr lang="tr-TR" sz="2800" b="1" dirty="0" smtClean="0">
                <a:effectLst/>
              </a:rPr>
              <a:t/>
            </a:r>
            <a:br>
              <a:rPr lang="tr-TR" sz="2800" b="1" dirty="0" smtClean="0">
                <a:effectLst/>
              </a:rPr>
            </a:br>
            <a:r>
              <a:rPr lang="tr-TR" sz="2800" b="1" dirty="0">
                <a:effectLst/>
              </a:rPr>
              <a:t/>
            </a:r>
            <a:br>
              <a:rPr lang="tr-TR" sz="2800" b="1" dirty="0">
                <a:effectLst/>
              </a:rPr>
            </a:br>
            <a:r>
              <a:rPr lang="tr-TR" sz="2800" b="1" dirty="0" smtClean="0">
                <a:effectLst/>
              </a:rPr>
              <a:t>Öğrencilerin </a:t>
            </a:r>
            <a:r>
              <a:rPr lang="tr-TR" sz="2800" b="1" dirty="0">
                <a:effectLst/>
              </a:rPr>
              <a:t>Duygusal ve </a:t>
            </a:r>
            <a:r>
              <a:rPr lang="tr-TR" sz="2800" b="1" dirty="0" smtClean="0">
                <a:effectLst/>
              </a:rPr>
              <a:t>Sosyal </a:t>
            </a:r>
            <a:r>
              <a:rPr lang="tr-TR" sz="2800" b="1" dirty="0">
                <a:effectLst/>
              </a:rPr>
              <a:t>Gelişimine Öncelik Vermek</a:t>
            </a:r>
            <a:r>
              <a:rPr lang="tr-TR" sz="2800" dirty="0">
                <a:effectLst/>
              </a:rPr>
              <a:t/>
            </a:r>
            <a:br>
              <a:rPr lang="tr-TR" sz="2800" dirty="0">
                <a:effectLst/>
              </a:rPr>
            </a:br>
            <a:r>
              <a:rPr lang="tr-TR" sz="2800" b="1" dirty="0">
                <a:effectLst/>
              </a:rPr>
              <a:t/>
            </a:r>
            <a:br>
              <a:rPr lang="tr-TR" sz="2800" b="1" dirty="0">
                <a:effectLst/>
              </a:rPr>
            </a:br>
            <a:endParaRPr lang="tr-TR" sz="2800" dirty="0"/>
          </a:p>
        </p:txBody>
      </p:sp>
      <p:sp>
        <p:nvSpPr>
          <p:cNvPr id="3" name="İçerik Yer Tutucusu 2"/>
          <p:cNvSpPr>
            <a:spLocks noGrp="1"/>
          </p:cNvSpPr>
          <p:nvPr>
            <p:ph idx="1"/>
          </p:nvPr>
        </p:nvSpPr>
        <p:spPr>
          <a:xfrm>
            <a:off x="1115616" y="980728"/>
            <a:ext cx="7848872" cy="4104456"/>
          </a:xfrm>
        </p:spPr>
        <p:txBody>
          <a:bodyPr>
            <a:normAutofit/>
          </a:bodyPr>
          <a:lstStyle/>
          <a:p>
            <a:pPr algn="just"/>
            <a:r>
              <a:rPr lang="tr-TR" sz="1800" dirty="0" smtClean="0">
                <a:latin typeface="Arial" panose="020B0604020202020204" pitchFamily="34" charset="0"/>
                <a:cs typeface="Arial" panose="020B0604020202020204" pitchFamily="34" charset="0"/>
              </a:rPr>
              <a:t>Öğrenme </a:t>
            </a:r>
            <a:r>
              <a:rPr lang="tr-TR" sz="1800" dirty="0">
                <a:latin typeface="Arial" panose="020B0604020202020204" pitchFamily="34" charset="0"/>
                <a:cs typeface="Arial" panose="020B0604020202020204" pitchFamily="34" charset="0"/>
              </a:rPr>
              <a:t>ortamlarında öğrencilerin akademik gelişimleri kadar duygusal ve sosyal gelişimlerine de katkı sağlamanın sosyalleşme, kendini ifade etme, sosyal destek kaynaklarını artırma ve </a:t>
            </a:r>
            <a:r>
              <a:rPr lang="tr-TR" sz="1800" dirty="0" smtClean="0">
                <a:latin typeface="Arial" panose="020B0604020202020204" pitchFamily="34" charset="0"/>
                <a:cs typeface="Arial" panose="020B0604020202020204" pitchFamily="34" charset="0"/>
              </a:rPr>
              <a:t>psikolojik </a:t>
            </a:r>
            <a:r>
              <a:rPr lang="tr-TR" sz="1800" dirty="0">
                <a:latin typeface="Arial" panose="020B0604020202020204" pitchFamily="34" charset="0"/>
                <a:cs typeface="Arial" panose="020B0604020202020204" pitchFamily="34" charset="0"/>
              </a:rPr>
              <a:t>sağlamlığı geliştirme açısından önemi bilinmektedir. </a:t>
            </a:r>
            <a:endParaRPr lang="tr-TR" sz="1800" dirty="0" smtClean="0">
              <a:latin typeface="Arial" panose="020B0604020202020204" pitchFamily="34" charset="0"/>
              <a:cs typeface="Arial" panose="020B0604020202020204" pitchFamily="34" charset="0"/>
            </a:endParaRPr>
          </a:p>
          <a:p>
            <a:pPr algn="just"/>
            <a:endParaRPr lang="tr-TR" sz="1800" dirty="0" smtClean="0">
              <a:latin typeface="Arial" panose="020B0604020202020204" pitchFamily="34" charset="0"/>
              <a:cs typeface="Arial" panose="020B0604020202020204" pitchFamily="34" charset="0"/>
            </a:endParaRPr>
          </a:p>
          <a:p>
            <a:pPr algn="just"/>
            <a:r>
              <a:rPr lang="tr-TR" sz="1800" dirty="0" smtClean="0">
                <a:latin typeface="Arial" panose="020B0604020202020204" pitchFamily="34" charset="0"/>
                <a:cs typeface="Arial" panose="020B0604020202020204" pitchFamily="34" charset="0"/>
              </a:rPr>
              <a:t>Özellikle </a:t>
            </a:r>
            <a:r>
              <a:rPr lang="tr-TR" sz="1800" dirty="0">
                <a:latin typeface="Arial" panose="020B0604020202020204" pitchFamily="34" charset="0"/>
                <a:cs typeface="Arial" panose="020B0604020202020204" pitchFamily="34" charset="0"/>
              </a:rPr>
              <a:t>risk altında yetişen (aile içi şiddet, ihmal ve istismar vb.) çocuk ve ergenler açısından okullar, kişisel gelişim sağlamak, sağlıklı </a:t>
            </a:r>
            <a:r>
              <a:rPr lang="tr-TR" sz="1800" dirty="0" smtClean="0">
                <a:latin typeface="Arial" panose="020B0604020202020204" pitchFamily="34" charset="0"/>
                <a:cs typeface="Arial" panose="020B0604020202020204" pitchFamily="34" charset="0"/>
              </a:rPr>
              <a:t>kişilerarası </a:t>
            </a:r>
            <a:r>
              <a:rPr lang="tr-TR" sz="1800" dirty="0">
                <a:latin typeface="Arial" panose="020B0604020202020204" pitchFamily="34" charset="0"/>
                <a:cs typeface="Arial" panose="020B0604020202020204" pitchFamily="34" charset="0"/>
              </a:rPr>
              <a:t>ilişkiler kurmak ve çeşitli sosyal beceriler kazanmak adına önemli bir işlev görmektedir. Bu noktada, öğrencilerin hissettikleri duyguları fark etme, tanıma ve tanımlayabilme, yaşadıkları duyguları düzenleme, olumsuz duyguları yönetebilme ve aynı zamanda başkalarının duygularına dikkat edebilme gibi çeşitli konularda bilgi ve becerilerini artırmalarına yönelik sınıf içi </a:t>
            </a:r>
            <a:r>
              <a:rPr lang="tr-TR" sz="1800" dirty="0" smtClean="0">
                <a:latin typeface="Arial" panose="020B0604020202020204" pitchFamily="34" charset="0"/>
                <a:cs typeface="Arial" panose="020B0604020202020204" pitchFamily="34" charset="0"/>
              </a:rPr>
              <a:t>etkinlikler </a:t>
            </a:r>
            <a:r>
              <a:rPr lang="tr-TR" sz="1800" dirty="0">
                <a:latin typeface="Arial" panose="020B0604020202020204" pitchFamily="34" charset="0"/>
                <a:cs typeface="Arial" panose="020B0604020202020204" pitchFamily="34" charset="0"/>
              </a:rPr>
              <a:t>yapılması oldukça önemlidir.</a:t>
            </a:r>
          </a:p>
          <a:p>
            <a:pPr algn="just"/>
            <a:endParaRPr lang="tr-TR" sz="1800" dirty="0">
              <a:latin typeface="Arial" panose="020B0604020202020204" pitchFamily="34" charset="0"/>
              <a:cs typeface="Arial" panose="020B0604020202020204" pitchFamily="34" charset="0"/>
            </a:endParaRPr>
          </a:p>
        </p:txBody>
      </p:sp>
      <p:pic>
        <p:nvPicPr>
          <p:cNvPr id="4" name="image65.png"/>
          <p:cNvPicPr/>
          <p:nvPr/>
        </p:nvPicPr>
        <p:blipFill>
          <a:blip r:embed="rId2" cstate="print"/>
          <a:stretch>
            <a:fillRect/>
          </a:stretch>
        </p:blipFill>
        <p:spPr>
          <a:xfrm>
            <a:off x="5074466" y="4797152"/>
            <a:ext cx="3518416" cy="2060848"/>
          </a:xfrm>
          <a:prstGeom prst="rect">
            <a:avLst/>
          </a:prstGeom>
        </p:spPr>
      </p:pic>
    </p:spTree>
    <p:extLst>
      <p:ext uri="{BB962C8B-B14F-4D97-AF65-F5344CB8AC3E}">
        <p14:creationId xmlns:p14="http://schemas.microsoft.com/office/powerpoint/2010/main" val="1772244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7624" y="609600"/>
            <a:ext cx="7498080" cy="5771728"/>
          </a:xfrm>
        </p:spPr>
        <p:txBody>
          <a:bodyPr>
            <a:normAutofit/>
          </a:bodyPr>
          <a:lstStyle/>
          <a:p>
            <a:pPr algn="just"/>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Özellikle </a:t>
            </a:r>
            <a:r>
              <a:rPr lang="tr-TR" sz="1600" dirty="0">
                <a:latin typeface="Arial" panose="020B0604020202020204" pitchFamily="34" charset="0"/>
                <a:cs typeface="Arial" panose="020B0604020202020204" pitchFamily="34" charset="0"/>
              </a:rPr>
              <a:t>duygusal ihmale maruz kalan çocuk ve ergenler açısından </a:t>
            </a:r>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stres tepkilerini normalleştirme çabası, </a:t>
            </a:r>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olayın kendisinden daha zorlu bir süreç olabilmektedir. Bu noktada, öğrencilerin uygun </a:t>
            </a:r>
            <a:r>
              <a:rPr lang="tr-TR" sz="1600" dirty="0" smtClean="0">
                <a:latin typeface="Arial" panose="020B0604020202020204" pitchFamily="34" charset="0"/>
                <a:cs typeface="Arial" panose="020B0604020202020204" pitchFamily="34" charset="0"/>
              </a:rPr>
              <a:t>ortamlarda </a:t>
            </a:r>
            <a:r>
              <a:rPr lang="tr-TR" sz="1600" dirty="0">
                <a:latin typeface="Arial" panose="020B0604020202020204" pitchFamily="34" charset="0"/>
                <a:cs typeface="Arial" panose="020B0604020202020204" pitchFamily="34" charset="0"/>
              </a:rPr>
              <a:t>yaşadıkları duyguları paylaşmalarına izin vermek etkili bir yaklaşım olacaktır. </a:t>
            </a:r>
            <a:endParaRPr lang="tr-TR" sz="1600" dirty="0" smtClean="0">
              <a:latin typeface="Arial" panose="020B0604020202020204" pitchFamily="34" charset="0"/>
              <a:cs typeface="Arial" panose="020B0604020202020204" pitchFamily="34" charset="0"/>
            </a:endParaRPr>
          </a:p>
          <a:p>
            <a:pPr algn="just"/>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Özellikle</a:t>
            </a:r>
            <a:r>
              <a:rPr lang="tr-TR" sz="1600" dirty="0">
                <a:latin typeface="Arial" panose="020B0604020202020204" pitchFamily="34" charset="0"/>
                <a:cs typeface="Arial" panose="020B0604020202020204" pitchFamily="34" charset="0"/>
              </a:rPr>
              <a:t>, öğrencilerinizin aşırı düzeyde üzgün ya da öfkeli olduğunu fark ettiğiniz zaman uygun bir yerde önce kendi yöntemleriyle sakinleşmeleri için onlara zaman verin. </a:t>
            </a:r>
            <a:r>
              <a:rPr lang="tr-TR" sz="1600" dirty="0" smtClean="0">
                <a:latin typeface="Arial" panose="020B0604020202020204" pitchFamily="34" charset="0"/>
                <a:cs typeface="Arial" panose="020B0604020202020204" pitchFamily="34" charset="0"/>
              </a:rPr>
              <a:t>Ardından</a:t>
            </a:r>
            <a:r>
              <a:rPr lang="tr-TR" sz="1600" dirty="0">
                <a:latin typeface="Arial" panose="020B0604020202020204" pitchFamily="34" charset="0"/>
                <a:cs typeface="Arial" panose="020B0604020202020204" pitchFamily="34" charset="0"/>
              </a:rPr>
              <a:t>, karşılaştıkları durumlar ciddi bir sorun teşkil etmese ya da önemsiz olsa bile (sizin değerlendirmenize göre) öğrencilerinizin duygularını ifade etmelerine destek olun. </a:t>
            </a:r>
            <a:endParaRPr lang="tr-TR" sz="1600" dirty="0" smtClean="0">
              <a:latin typeface="Arial" panose="020B0604020202020204" pitchFamily="34" charset="0"/>
              <a:cs typeface="Arial" panose="020B0604020202020204" pitchFamily="34" charset="0"/>
            </a:endParaRPr>
          </a:p>
          <a:p>
            <a:pPr algn="just"/>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Sizin </a:t>
            </a:r>
            <a:r>
              <a:rPr lang="tr-TR" sz="1600" dirty="0">
                <a:latin typeface="Arial" panose="020B0604020202020204" pitchFamily="34" charset="0"/>
                <a:cs typeface="Arial" panose="020B0604020202020204" pitchFamily="34" charset="0"/>
              </a:rPr>
              <a:t>sakin kalarak, hoşgörü ve anlayışlı bir tavırla öğrencinizi dinlemeniz ve onun neler hissettiğine odaklanmanız sayesinde öğrenciniz de </a:t>
            </a:r>
            <a:r>
              <a:rPr lang="tr-TR" sz="1600" dirty="0" smtClean="0">
                <a:latin typeface="Arial" panose="020B0604020202020204" pitchFamily="34" charset="0"/>
                <a:cs typeface="Arial" panose="020B0604020202020204" pitchFamily="34" charset="0"/>
              </a:rPr>
              <a:t>sakinleşerek </a:t>
            </a:r>
            <a:r>
              <a:rPr lang="tr-TR" sz="1600" dirty="0">
                <a:latin typeface="Arial" panose="020B0604020202020204" pitchFamily="34" charset="0"/>
                <a:cs typeface="Arial" panose="020B0604020202020204" pitchFamily="34" charset="0"/>
              </a:rPr>
              <a:t>duygularına odaklanmaya başlayacak ve kontrol duygusu artacaktır.</a:t>
            </a:r>
          </a:p>
          <a:p>
            <a:pPr algn="just"/>
            <a:endParaRPr lang="tr-T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0455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188640"/>
            <a:ext cx="7498080" cy="1143000"/>
          </a:xfrm>
        </p:spPr>
        <p:txBody>
          <a:bodyPr>
            <a:noAutofit/>
          </a:bodyPr>
          <a:lstStyle/>
          <a:p>
            <a:pPr algn="ctr"/>
            <a:r>
              <a:rPr lang="tr-TR" sz="3200" b="1" dirty="0" smtClean="0">
                <a:effectLst/>
              </a:rPr>
              <a:t/>
            </a:r>
            <a:br>
              <a:rPr lang="tr-TR" sz="3200" b="1" dirty="0" smtClean="0">
                <a:effectLst/>
              </a:rPr>
            </a:br>
            <a:r>
              <a:rPr lang="tr-TR" sz="3200" b="1" dirty="0" smtClean="0">
                <a:effectLst/>
              </a:rPr>
              <a:t>Öğrencilerin </a:t>
            </a:r>
            <a:r>
              <a:rPr lang="tr-TR" sz="3200" b="1" dirty="0">
                <a:effectLst/>
              </a:rPr>
              <a:t>Yeniden Travma</a:t>
            </a:r>
            <a:br>
              <a:rPr lang="tr-TR" sz="3200" b="1" dirty="0">
                <a:effectLst/>
              </a:rPr>
            </a:br>
            <a:r>
              <a:rPr lang="tr-TR" sz="3200" b="1" dirty="0">
                <a:effectLst/>
              </a:rPr>
              <a:t>Yaşamasını </a:t>
            </a:r>
            <a:r>
              <a:rPr lang="tr-TR" sz="3200" b="1" dirty="0" smtClean="0">
                <a:effectLst/>
              </a:rPr>
              <a:t>Önlemek</a:t>
            </a:r>
            <a:br>
              <a:rPr lang="tr-TR" sz="3200" b="1" dirty="0" smtClean="0">
                <a:effectLst/>
              </a:rPr>
            </a:br>
            <a:endParaRPr lang="tr-TR" sz="3200" dirty="0"/>
          </a:p>
        </p:txBody>
      </p:sp>
      <p:sp>
        <p:nvSpPr>
          <p:cNvPr id="3" name="İçerik Yer Tutucusu 2"/>
          <p:cNvSpPr>
            <a:spLocks noGrp="1"/>
          </p:cNvSpPr>
          <p:nvPr>
            <p:ph idx="1"/>
          </p:nvPr>
        </p:nvSpPr>
        <p:spPr>
          <a:xfrm>
            <a:off x="1187624" y="1447800"/>
            <a:ext cx="7746064" cy="3493368"/>
          </a:xfrm>
        </p:spPr>
        <p:txBody>
          <a:bodyPr>
            <a:normAutofit lnSpcReduction="10000"/>
          </a:bodyPr>
          <a:lstStyle/>
          <a:p>
            <a:pPr algn="just"/>
            <a:r>
              <a:rPr lang="tr-TR" sz="1800" dirty="0">
                <a:latin typeface="Arial" panose="020B0604020202020204" pitchFamily="34" charset="0"/>
                <a:cs typeface="Arial" panose="020B0604020202020204" pitchFamily="34" charset="0"/>
              </a:rPr>
              <a:t>Psikolojik travma sürecindeki bireyler için en önemli zorluklardan biri de yaşanan olaya yönelik </a:t>
            </a:r>
            <a:r>
              <a:rPr lang="tr-TR" sz="1800" b="1" dirty="0">
                <a:latin typeface="Arial" panose="020B0604020202020204" pitchFamily="34" charset="0"/>
                <a:cs typeface="Arial" panose="020B0604020202020204" pitchFamily="34" charset="0"/>
              </a:rPr>
              <a:t>“hatırlatıcılar” </a:t>
            </a:r>
            <a:r>
              <a:rPr lang="tr-TR" sz="1800" dirty="0">
                <a:latin typeface="Arial" panose="020B0604020202020204" pitchFamily="34" charset="0"/>
                <a:cs typeface="Arial" panose="020B0604020202020204" pitchFamily="34" charset="0"/>
              </a:rPr>
              <a:t>karşısında stres tepkilerinin yeniden tetiklenmesi riskidir. Nitekim, okul ya da sınıf ortamında yaşanabilecek bazı olaylar karşısında çocuk ve </a:t>
            </a:r>
            <a:r>
              <a:rPr lang="tr-TR" sz="1800" dirty="0" smtClean="0">
                <a:latin typeface="Arial" panose="020B0604020202020204" pitchFamily="34" charset="0"/>
                <a:cs typeface="Arial" panose="020B0604020202020204" pitchFamily="34" charset="0"/>
              </a:rPr>
              <a:t>ergenler </a:t>
            </a:r>
            <a:r>
              <a:rPr lang="tr-TR" sz="1800" dirty="0">
                <a:latin typeface="Arial" panose="020B0604020202020204" pitchFamily="34" charset="0"/>
                <a:cs typeface="Arial" panose="020B0604020202020204" pitchFamily="34" charset="0"/>
              </a:rPr>
              <a:t>geçmiş travma anına geri dönebilir ve yoğun stres tepkileri gösterebilirler. Bu nedenle, </a:t>
            </a:r>
            <a:r>
              <a:rPr lang="tr-TR" sz="1800" dirty="0" err="1">
                <a:latin typeface="Arial" panose="020B0604020202020204" pitchFamily="34" charset="0"/>
                <a:cs typeface="Arial" panose="020B0604020202020204" pitchFamily="34" charset="0"/>
              </a:rPr>
              <a:t>travmatik</a:t>
            </a:r>
            <a:r>
              <a:rPr lang="tr-TR" sz="1800" dirty="0">
                <a:latin typeface="Arial" panose="020B0604020202020204" pitchFamily="34" charset="0"/>
                <a:cs typeface="Arial" panose="020B0604020202020204" pitchFamily="34" charset="0"/>
              </a:rPr>
              <a:t> stres tepkilerini tetikleme olasılığı bulunan hatırlatıcılar konusunda genel bir bilgi sahibi olmak oldukça önemlidir. </a:t>
            </a:r>
            <a:endParaRPr lang="tr-TR" sz="1800" dirty="0" smtClean="0">
              <a:latin typeface="Arial" panose="020B0604020202020204" pitchFamily="34" charset="0"/>
              <a:cs typeface="Arial" panose="020B0604020202020204" pitchFamily="34" charset="0"/>
            </a:endParaRPr>
          </a:p>
          <a:p>
            <a:pPr algn="just"/>
            <a:endParaRPr lang="tr-TR" sz="1800" dirty="0" smtClean="0">
              <a:latin typeface="Arial" panose="020B0604020202020204" pitchFamily="34" charset="0"/>
              <a:cs typeface="Arial" panose="020B0604020202020204" pitchFamily="34" charset="0"/>
            </a:endParaRPr>
          </a:p>
          <a:p>
            <a:pPr algn="just"/>
            <a:r>
              <a:rPr lang="tr-TR" sz="1800" dirty="0" smtClean="0">
                <a:latin typeface="Arial" panose="020B0604020202020204" pitchFamily="34" charset="0"/>
                <a:cs typeface="Arial" panose="020B0604020202020204" pitchFamily="34" charset="0"/>
              </a:rPr>
              <a:t>Özellikle </a:t>
            </a:r>
            <a:r>
              <a:rPr lang="tr-TR" sz="1800" dirty="0">
                <a:latin typeface="Arial" panose="020B0604020202020204" pitchFamily="34" charset="0"/>
                <a:cs typeface="Arial" panose="020B0604020202020204" pitchFamily="34" charset="0"/>
              </a:rPr>
              <a:t>sınıf ortamında </a:t>
            </a:r>
            <a:r>
              <a:rPr lang="tr-TR" sz="1800" dirty="0" smtClean="0">
                <a:latin typeface="Arial" panose="020B0604020202020204" pitchFamily="34" charset="0"/>
                <a:cs typeface="Arial" panose="020B0604020202020204" pitchFamily="34" charset="0"/>
              </a:rPr>
              <a:t>öğrencilerinizde </a:t>
            </a:r>
            <a:r>
              <a:rPr lang="tr-TR" sz="1800" dirty="0">
                <a:latin typeface="Arial" panose="020B0604020202020204" pitchFamily="34" charset="0"/>
                <a:cs typeface="Arial" panose="020B0604020202020204" pitchFamily="34" charset="0"/>
              </a:rPr>
              <a:t>gözlemleyeceğiniz ani huzursuzluk ve panik tepkileri, o an için sınıfta sizin fark etmediğiniz bir hatırlatıcının varlığının işareti olabilir. Geçmiş travma deneyimlerini tetikleyen hatırlatıcılara ya da uyaranlara yönelik örnekler aşağıda sunulmaktadır.</a:t>
            </a:r>
          </a:p>
          <a:p>
            <a:pPr algn="just"/>
            <a:endParaRPr lang="tr-TR" sz="1800" dirty="0">
              <a:latin typeface="Arial" panose="020B0604020202020204" pitchFamily="34" charset="0"/>
              <a:cs typeface="Arial" panose="020B0604020202020204" pitchFamily="34" charset="0"/>
            </a:endParaRPr>
          </a:p>
        </p:txBody>
      </p:sp>
      <p:grpSp>
        <p:nvGrpSpPr>
          <p:cNvPr id="4" name="Group 2"/>
          <p:cNvGrpSpPr>
            <a:grpSpLocks/>
          </p:cNvGrpSpPr>
          <p:nvPr/>
        </p:nvGrpSpPr>
        <p:grpSpPr bwMode="auto">
          <a:xfrm>
            <a:off x="7092280" y="4797152"/>
            <a:ext cx="1522412" cy="1841500"/>
            <a:chOff x="2997" y="253"/>
            <a:chExt cx="2397" cy="2900"/>
          </a:xfrm>
        </p:grpSpPr>
        <p:sp>
          <p:nvSpPr>
            <p:cNvPr id="5" name="AutoShape 3"/>
            <p:cNvSpPr>
              <a:spLocks/>
            </p:cNvSpPr>
            <p:nvPr/>
          </p:nvSpPr>
          <p:spPr bwMode="auto">
            <a:xfrm>
              <a:off x="2997" y="253"/>
              <a:ext cx="2397" cy="2900"/>
            </a:xfrm>
            <a:custGeom>
              <a:avLst/>
              <a:gdLst>
                <a:gd name="T0" fmla="+- 0 3919 2997"/>
                <a:gd name="T1" fmla="*/ T0 w 2397"/>
                <a:gd name="T2" fmla="+- 0 2673 253"/>
                <a:gd name="T3" fmla="*/ 2673 h 2900"/>
                <a:gd name="T4" fmla="+- 0 4010 2997"/>
                <a:gd name="T5" fmla="*/ T4 w 2397"/>
                <a:gd name="T6" fmla="+- 0 2853 253"/>
                <a:gd name="T7" fmla="*/ 2853 h 2900"/>
                <a:gd name="T8" fmla="+- 0 4132 2997"/>
                <a:gd name="T9" fmla="*/ T8 w 2397"/>
                <a:gd name="T10" fmla="+- 0 3113 253"/>
                <a:gd name="T11" fmla="*/ 3113 h 2900"/>
                <a:gd name="T12" fmla="+- 0 4286 2997"/>
                <a:gd name="T13" fmla="*/ T12 w 2397"/>
                <a:gd name="T14" fmla="+- 0 3093 253"/>
                <a:gd name="T15" fmla="*/ 3093 h 2900"/>
                <a:gd name="T16" fmla="+- 0 4195 2997"/>
                <a:gd name="T17" fmla="*/ T16 w 2397"/>
                <a:gd name="T18" fmla="+- 0 2913 253"/>
                <a:gd name="T19" fmla="*/ 2913 h 2900"/>
                <a:gd name="T20" fmla="+- 0 4060 2997"/>
                <a:gd name="T21" fmla="*/ T20 w 2397"/>
                <a:gd name="T22" fmla="+- 0 2633 253"/>
                <a:gd name="T23" fmla="*/ 2633 h 2900"/>
                <a:gd name="T24" fmla="+- 0 4575 2997"/>
                <a:gd name="T25" fmla="*/ T24 w 2397"/>
                <a:gd name="T26" fmla="+- 0 433 253"/>
                <a:gd name="T27" fmla="*/ 433 h 2900"/>
                <a:gd name="T28" fmla="+- 0 4927 2997"/>
                <a:gd name="T29" fmla="*/ T28 w 2397"/>
                <a:gd name="T30" fmla="+- 0 573 253"/>
                <a:gd name="T31" fmla="*/ 573 h 2900"/>
                <a:gd name="T32" fmla="+- 0 5188 2997"/>
                <a:gd name="T33" fmla="*/ T32 w 2397"/>
                <a:gd name="T34" fmla="+- 0 933 253"/>
                <a:gd name="T35" fmla="*/ 933 h 2900"/>
                <a:gd name="T36" fmla="+- 0 5227 2997"/>
                <a:gd name="T37" fmla="*/ T36 w 2397"/>
                <a:gd name="T38" fmla="+- 0 1093 253"/>
                <a:gd name="T39" fmla="*/ 1093 h 2900"/>
                <a:gd name="T40" fmla="+- 0 5250 2997"/>
                <a:gd name="T41" fmla="*/ T40 w 2397"/>
                <a:gd name="T42" fmla="+- 0 1253 253"/>
                <a:gd name="T43" fmla="*/ 1253 h 2900"/>
                <a:gd name="T44" fmla="+- 0 5201 2997"/>
                <a:gd name="T45" fmla="*/ T44 w 2397"/>
                <a:gd name="T46" fmla="+- 0 1513 253"/>
                <a:gd name="T47" fmla="*/ 1513 h 2900"/>
                <a:gd name="T48" fmla="+- 0 5033 2997"/>
                <a:gd name="T49" fmla="*/ T48 w 2397"/>
                <a:gd name="T50" fmla="+- 0 1793 253"/>
                <a:gd name="T51" fmla="*/ 1793 h 2900"/>
                <a:gd name="T52" fmla="+- 0 4886 2997"/>
                <a:gd name="T53" fmla="*/ T52 w 2397"/>
                <a:gd name="T54" fmla="+- 0 2053 253"/>
                <a:gd name="T55" fmla="*/ 2053 h 2900"/>
                <a:gd name="T56" fmla="+- 0 4861 2997"/>
                <a:gd name="T57" fmla="*/ T56 w 2397"/>
                <a:gd name="T58" fmla="+- 0 2353 253"/>
                <a:gd name="T59" fmla="*/ 2353 h 2900"/>
                <a:gd name="T60" fmla="+- 0 4708 2997"/>
                <a:gd name="T61" fmla="*/ T60 w 2397"/>
                <a:gd name="T62" fmla="+- 0 2433 253"/>
                <a:gd name="T63" fmla="*/ 2433 h 2900"/>
                <a:gd name="T64" fmla="+- 0 4415 2997"/>
                <a:gd name="T65" fmla="*/ T64 w 2397"/>
                <a:gd name="T66" fmla="+- 0 2693 253"/>
                <a:gd name="T67" fmla="*/ 2693 h 2900"/>
                <a:gd name="T68" fmla="+- 0 4231 2997"/>
                <a:gd name="T69" fmla="*/ T68 w 2397"/>
                <a:gd name="T70" fmla="+- 0 2933 253"/>
                <a:gd name="T71" fmla="*/ 2933 h 2900"/>
                <a:gd name="T72" fmla="+- 0 4469 2997"/>
                <a:gd name="T73" fmla="*/ T72 w 2397"/>
                <a:gd name="T74" fmla="+- 0 2853 253"/>
                <a:gd name="T75" fmla="*/ 2853 h 2900"/>
                <a:gd name="T76" fmla="+- 0 4764 2997"/>
                <a:gd name="T77" fmla="*/ T76 w 2397"/>
                <a:gd name="T78" fmla="+- 0 2573 253"/>
                <a:gd name="T79" fmla="*/ 2573 h 2900"/>
                <a:gd name="T80" fmla="+- 0 5000 2997"/>
                <a:gd name="T81" fmla="*/ T80 w 2397"/>
                <a:gd name="T82" fmla="+- 0 2453 253"/>
                <a:gd name="T83" fmla="*/ 2453 h 2900"/>
                <a:gd name="T84" fmla="+- 0 5006 2997"/>
                <a:gd name="T85" fmla="*/ T84 w 2397"/>
                <a:gd name="T86" fmla="+- 0 2333 253"/>
                <a:gd name="T87" fmla="*/ 2333 h 2900"/>
                <a:gd name="T88" fmla="+- 0 5016 2997"/>
                <a:gd name="T89" fmla="*/ T88 w 2397"/>
                <a:gd name="T90" fmla="+- 0 2133 253"/>
                <a:gd name="T91" fmla="*/ 2133 h 2900"/>
                <a:gd name="T92" fmla="+- 0 5128 2997"/>
                <a:gd name="T93" fmla="*/ T92 w 2397"/>
                <a:gd name="T94" fmla="+- 0 1913 253"/>
                <a:gd name="T95" fmla="*/ 1913 h 2900"/>
                <a:gd name="T96" fmla="+- 0 5268 2997"/>
                <a:gd name="T97" fmla="*/ T96 w 2397"/>
                <a:gd name="T98" fmla="+- 0 1673 253"/>
                <a:gd name="T99" fmla="*/ 1673 h 2900"/>
                <a:gd name="T100" fmla="+- 0 5389 2997"/>
                <a:gd name="T101" fmla="*/ T100 w 2397"/>
                <a:gd name="T102" fmla="+- 0 1393 253"/>
                <a:gd name="T103" fmla="*/ 1393 h 2900"/>
                <a:gd name="T104" fmla="+- 0 5384 2997"/>
                <a:gd name="T105" fmla="*/ T104 w 2397"/>
                <a:gd name="T106" fmla="+- 0 1173 253"/>
                <a:gd name="T107" fmla="*/ 1173 h 2900"/>
                <a:gd name="T108" fmla="+- 0 5352 2997"/>
                <a:gd name="T109" fmla="*/ T108 w 2397"/>
                <a:gd name="T110" fmla="+- 0 993 253"/>
                <a:gd name="T111" fmla="*/ 993 h 2900"/>
                <a:gd name="T112" fmla="+- 0 5284 2997"/>
                <a:gd name="T113" fmla="*/ T112 w 2397"/>
                <a:gd name="T114" fmla="+- 0 773 253"/>
                <a:gd name="T115" fmla="*/ 773 h 2900"/>
                <a:gd name="T116" fmla="+- 0 5212 2997"/>
                <a:gd name="T117" fmla="*/ T116 w 2397"/>
                <a:gd name="T118" fmla="+- 0 673 253"/>
                <a:gd name="T119" fmla="*/ 673 h 2900"/>
                <a:gd name="T120" fmla="+- 0 4956 2997"/>
                <a:gd name="T121" fmla="*/ T120 w 2397"/>
                <a:gd name="T122" fmla="+- 0 413 253"/>
                <a:gd name="T123" fmla="*/ 413 h 2900"/>
                <a:gd name="T124" fmla="+- 0 3323 2997"/>
                <a:gd name="T125" fmla="*/ T124 w 2397"/>
                <a:gd name="T126" fmla="+- 0 2513 253"/>
                <a:gd name="T127" fmla="*/ 2513 h 2900"/>
                <a:gd name="T128" fmla="+- 0 3364 2997"/>
                <a:gd name="T129" fmla="*/ T128 w 2397"/>
                <a:gd name="T130" fmla="+- 0 2613 253"/>
                <a:gd name="T131" fmla="*/ 2613 h 2900"/>
                <a:gd name="T132" fmla="+- 0 3840 2997"/>
                <a:gd name="T133" fmla="*/ T132 w 2397"/>
                <a:gd name="T134" fmla="+- 0 2633 253"/>
                <a:gd name="T135" fmla="*/ 2633 h 2900"/>
                <a:gd name="T136" fmla="+- 0 3956 2997"/>
                <a:gd name="T137" fmla="*/ T136 w 2397"/>
                <a:gd name="T138" fmla="+- 0 2533 253"/>
                <a:gd name="T139" fmla="*/ 2533 h 2900"/>
                <a:gd name="T140" fmla="+- 0 3764 2997"/>
                <a:gd name="T141" fmla="*/ T140 w 2397"/>
                <a:gd name="T142" fmla="+- 0 333 253"/>
                <a:gd name="T143" fmla="*/ 333 h 2900"/>
                <a:gd name="T144" fmla="+- 0 3503 2997"/>
                <a:gd name="T145" fmla="*/ T144 w 2397"/>
                <a:gd name="T146" fmla="+- 0 513 253"/>
                <a:gd name="T147" fmla="*/ 513 h 2900"/>
                <a:gd name="T148" fmla="+- 0 3278 2997"/>
                <a:gd name="T149" fmla="*/ T148 w 2397"/>
                <a:gd name="T150" fmla="+- 0 813 253"/>
                <a:gd name="T151" fmla="*/ 813 h 2900"/>
                <a:gd name="T152" fmla="+- 0 3188 2997"/>
                <a:gd name="T153" fmla="*/ T152 w 2397"/>
                <a:gd name="T154" fmla="+- 0 1073 253"/>
                <a:gd name="T155" fmla="*/ 1073 h 2900"/>
                <a:gd name="T156" fmla="+- 0 3187 2997"/>
                <a:gd name="T157" fmla="*/ T156 w 2397"/>
                <a:gd name="T158" fmla="+- 0 1273 253"/>
                <a:gd name="T159" fmla="*/ 1273 h 2900"/>
                <a:gd name="T160" fmla="+- 0 3234 2997"/>
                <a:gd name="T161" fmla="*/ T160 w 2397"/>
                <a:gd name="T162" fmla="+- 0 1433 253"/>
                <a:gd name="T163" fmla="*/ 1433 h 2900"/>
                <a:gd name="T164" fmla="+- 0 3234 2997"/>
                <a:gd name="T165" fmla="*/ T164 w 2397"/>
                <a:gd name="T166" fmla="+- 0 1533 253"/>
                <a:gd name="T167" fmla="*/ 1533 h 2900"/>
                <a:gd name="T168" fmla="+- 0 3123 2997"/>
                <a:gd name="T169" fmla="*/ T168 w 2397"/>
                <a:gd name="T170" fmla="+- 0 1693 253"/>
                <a:gd name="T171" fmla="*/ 1693 h 2900"/>
                <a:gd name="T172" fmla="+- 0 2997 2997"/>
                <a:gd name="T173" fmla="*/ T172 w 2397"/>
                <a:gd name="T174" fmla="+- 0 1933 253"/>
                <a:gd name="T175" fmla="*/ 1933 h 2900"/>
                <a:gd name="T176" fmla="+- 0 3162 2997"/>
                <a:gd name="T177" fmla="*/ T176 w 2397"/>
                <a:gd name="T178" fmla="+- 0 2093 253"/>
                <a:gd name="T179" fmla="*/ 2093 h 2900"/>
                <a:gd name="T180" fmla="+- 0 3274 2997"/>
                <a:gd name="T181" fmla="*/ T180 w 2397"/>
                <a:gd name="T182" fmla="+- 0 2233 253"/>
                <a:gd name="T183" fmla="*/ 2233 h 2900"/>
                <a:gd name="T184" fmla="+- 0 3462 2997"/>
                <a:gd name="T185" fmla="*/ T184 w 2397"/>
                <a:gd name="T186" fmla="+- 0 2493 253"/>
                <a:gd name="T187" fmla="*/ 2493 h 2900"/>
                <a:gd name="T188" fmla="+- 0 3441 2997"/>
                <a:gd name="T189" fmla="*/ T188 w 2397"/>
                <a:gd name="T190" fmla="+- 0 2373 253"/>
                <a:gd name="T191" fmla="*/ 2373 h 2900"/>
                <a:gd name="T192" fmla="+- 0 3423 2997"/>
                <a:gd name="T193" fmla="*/ T192 w 2397"/>
                <a:gd name="T194" fmla="+- 0 2253 253"/>
                <a:gd name="T195" fmla="*/ 2253 h 2900"/>
                <a:gd name="T196" fmla="+- 0 3371 2997"/>
                <a:gd name="T197" fmla="*/ T196 w 2397"/>
                <a:gd name="T198" fmla="+- 0 2073 253"/>
                <a:gd name="T199" fmla="*/ 2073 h 2900"/>
                <a:gd name="T200" fmla="+- 0 3238 2997"/>
                <a:gd name="T201" fmla="*/ T200 w 2397"/>
                <a:gd name="T202" fmla="+- 0 1973 253"/>
                <a:gd name="T203" fmla="*/ 1973 h 2900"/>
                <a:gd name="T204" fmla="+- 0 3153 2997"/>
                <a:gd name="T205" fmla="*/ T204 w 2397"/>
                <a:gd name="T206" fmla="+- 0 1913 253"/>
                <a:gd name="T207" fmla="*/ 1913 h 2900"/>
                <a:gd name="T208" fmla="+- 0 3290 2997"/>
                <a:gd name="T209" fmla="*/ T208 w 2397"/>
                <a:gd name="T210" fmla="+- 0 1713 253"/>
                <a:gd name="T211" fmla="*/ 1713 h 2900"/>
                <a:gd name="T212" fmla="+- 0 3390 2997"/>
                <a:gd name="T213" fmla="*/ T212 w 2397"/>
                <a:gd name="T214" fmla="+- 0 1493 253"/>
                <a:gd name="T215" fmla="*/ 1493 h 2900"/>
                <a:gd name="T216" fmla="+- 0 3359 2997"/>
                <a:gd name="T217" fmla="*/ T216 w 2397"/>
                <a:gd name="T218" fmla="+- 0 1353 253"/>
                <a:gd name="T219" fmla="*/ 1353 h 2900"/>
                <a:gd name="T220" fmla="+- 0 3330 2997"/>
                <a:gd name="T221" fmla="*/ T220 w 2397"/>
                <a:gd name="T222" fmla="+- 0 1093 253"/>
                <a:gd name="T223" fmla="*/ 1093 h 2900"/>
                <a:gd name="T224" fmla="+- 0 3472 2997"/>
                <a:gd name="T225" fmla="*/ T224 w 2397"/>
                <a:gd name="T226" fmla="+- 0 753 253"/>
                <a:gd name="T227" fmla="*/ 753 h 2900"/>
                <a:gd name="T228" fmla="+- 0 3739 2997"/>
                <a:gd name="T229" fmla="*/ T228 w 2397"/>
                <a:gd name="T230" fmla="+- 0 513 253"/>
                <a:gd name="T231" fmla="*/ 513 h 2900"/>
                <a:gd name="T232" fmla="+- 0 4074 2997"/>
                <a:gd name="T233" fmla="*/ T232 w 2397"/>
                <a:gd name="T234" fmla="+- 0 393 253"/>
                <a:gd name="T235" fmla="*/ 393 h 2900"/>
                <a:gd name="T236" fmla="+- 0 4563 2997"/>
                <a:gd name="T237" fmla="*/ T236 w 2397"/>
                <a:gd name="T238" fmla="+- 0 273 253"/>
                <a:gd name="T239" fmla="*/ 273 h 2900"/>
                <a:gd name="T240" fmla="+- 0 4456 2997"/>
                <a:gd name="T241" fmla="*/ T240 w 2397"/>
                <a:gd name="T242" fmla="+- 0 253 253"/>
                <a:gd name="T243" fmla="*/ 253 h 29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397" h="2900">
                  <a:moveTo>
                    <a:pt x="1063" y="2380"/>
                  </a:moveTo>
                  <a:lnTo>
                    <a:pt x="843" y="2380"/>
                  </a:lnTo>
                  <a:lnTo>
                    <a:pt x="874" y="2400"/>
                  </a:lnTo>
                  <a:lnTo>
                    <a:pt x="900" y="2400"/>
                  </a:lnTo>
                  <a:lnTo>
                    <a:pt x="922" y="2420"/>
                  </a:lnTo>
                  <a:lnTo>
                    <a:pt x="939" y="2460"/>
                  </a:lnTo>
                  <a:lnTo>
                    <a:pt x="958" y="2500"/>
                  </a:lnTo>
                  <a:lnTo>
                    <a:pt x="976" y="2540"/>
                  </a:lnTo>
                  <a:lnTo>
                    <a:pt x="995" y="2560"/>
                  </a:lnTo>
                  <a:lnTo>
                    <a:pt x="1013" y="2600"/>
                  </a:lnTo>
                  <a:lnTo>
                    <a:pt x="1037" y="2660"/>
                  </a:lnTo>
                  <a:lnTo>
                    <a:pt x="1061" y="2700"/>
                  </a:lnTo>
                  <a:lnTo>
                    <a:pt x="1110" y="2800"/>
                  </a:lnTo>
                  <a:lnTo>
                    <a:pt x="1126" y="2840"/>
                  </a:lnTo>
                  <a:lnTo>
                    <a:pt x="1135" y="2860"/>
                  </a:lnTo>
                  <a:lnTo>
                    <a:pt x="1144" y="2880"/>
                  </a:lnTo>
                  <a:lnTo>
                    <a:pt x="1169" y="2900"/>
                  </a:lnTo>
                  <a:lnTo>
                    <a:pt x="1235" y="2900"/>
                  </a:lnTo>
                  <a:lnTo>
                    <a:pt x="1262" y="2880"/>
                  </a:lnTo>
                  <a:lnTo>
                    <a:pt x="1289" y="2840"/>
                  </a:lnTo>
                  <a:lnTo>
                    <a:pt x="1343" y="2760"/>
                  </a:lnTo>
                  <a:lnTo>
                    <a:pt x="1370" y="2720"/>
                  </a:lnTo>
                  <a:lnTo>
                    <a:pt x="1386" y="2700"/>
                  </a:lnTo>
                  <a:lnTo>
                    <a:pt x="1215" y="2700"/>
                  </a:lnTo>
                  <a:lnTo>
                    <a:pt x="1198" y="2660"/>
                  </a:lnTo>
                  <a:lnTo>
                    <a:pt x="1190" y="2640"/>
                  </a:lnTo>
                  <a:lnTo>
                    <a:pt x="1181" y="2620"/>
                  </a:lnTo>
                  <a:lnTo>
                    <a:pt x="1119" y="2500"/>
                  </a:lnTo>
                  <a:lnTo>
                    <a:pt x="1088" y="2440"/>
                  </a:lnTo>
                  <a:lnTo>
                    <a:pt x="1063" y="2380"/>
                  </a:lnTo>
                  <a:close/>
                  <a:moveTo>
                    <a:pt x="1925" y="140"/>
                  </a:moveTo>
                  <a:lnTo>
                    <a:pt x="1415" y="140"/>
                  </a:lnTo>
                  <a:lnTo>
                    <a:pt x="1452" y="160"/>
                  </a:lnTo>
                  <a:lnTo>
                    <a:pt x="1548" y="160"/>
                  </a:lnTo>
                  <a:lnTo>
                    <a:pt x="1578" y="180"/>
                  </a:lnTo>
                  <a:lnTo>
                    <a:pt x="1608" y="180"/>
                  </a:lnTo>
                  <a:lnTo>
                    <a:pt x="1693" y="200"/>
                  </a:lnTo>
                  <a:lnTo>
                    <a:pt x="1776" y="240"/>
                  </a:lnTo>
                  <a:lnTo>
                    <a:pt x="1855" y="280"/>
                  </a:lnTo>
                  <a:lnTo>
                    <a:pt x="1930" y="320"/>
                  </a:lnTo>
                  <a:lnTo>
                    <a:pt x="1991" y="380"/>
                  </a:lnTo>
                  <a:lnTo>
                    <a:pt x="2046" y="420"/>
                  </a:lnTo>
                  <a:lnTo>
                    <a:pt x="2094" y="480"/>
                  </a:lnTo>
                  <a:lnTo>
                    <a:pt x="2135" y="560"/>
                  </a:lnTo>
                  <a:lnTo>
                    <a:pt x="2191" y="680"/>
                  </a:lnTo>
                  <a:lnTo>
                    <a:pt x="2200" y="720"/>
                  </a:lnTo>
                  <a:lnTo>
                    <a:pt x="2208" y="760"/>
                  </a:lnTo>
                  <a:lnTo>
                    <a:pt x="2216" y="780"/>
                  </a:lnTo>
                  <a:lnTo>
                    <a:pt x="2224" y="820"/>
                  </a:lnTo>
                  <a:lnTo>
                    <a:pt x="2230" y="840"/>
                  </a:lnTo>
                  <a:lnTo>
                    <a:pt x="2236" y="880"/>
                  </a:lnTo>
                  <a:lnTo>
                    <a:pt x="2241" y="900"/>
                  </a:lnTo>
                  <a:lnTo>
                    <a:pt x="2245" y="940"/>
                  </a:lnTo>
                  <a:lnTo>
                    <a:pt x="2250" y="960"/>
                  </a:lnTo>
                  <a:lnTo>
                    <a:pt x="2253" y="1000"/>
                  </a:lnTo>
                  <a:lnTo>
                    <a:pt x="2254" y="1040"/>
                  </a:lnTo>
                  <a:lnTo>
                    <a:pt x="2253" y="1080"/>
                  </a:lnTo>
                  <a:lnTo>
                    <a:pt x="2244" y="1140"/>
                  </a:lnTo>
                  <a:lnTo>
                    <a:pt x="2227" y="1200"/>
                  </a:lnTo>
                  <a:lnTo>
                    <a:pt x="2204" y="1260"/>
                  </a:lnTo>
                  <a:lnTo>
                    <a:pt x="2176" y="1300"/>
                  </a:lnTo>
                  <a:lnTo>
                    <a:pt x="2119" y="1400"/>
                  </a:lnTo>
                  <a:lnTo>
                    <a:pt x="2091" y="1440"/>
                  </a:lnTo>
                  <a:lnTo>
                    <a:pt x="2062" y="1500"/>
                  </a:lnTo>
                  <a:lnTo>
                    <a:pt x="2036" y="1540"/>
                  </a:lnTo>
                  <a:lnTo>
                    <a:pt x="1984" y="1620"/>
                  </a:lnTo>
                  <a:lnTo>
                    <a:pt x="1958" y="1660"/>
                  </a:lnTo>
                  <a:lnTo>
                    <a:pt x="1932" y="1700"/>
                  </a:lnTo>
                  <a:lnTo>
                    <a:pt x="1908" y="1760"/>
                  </a:lnTo>
                  <a:lnTo>
                    <a:pt x="1889" y="1800"/>
                  </a:lnTo>
                  <a:lnTo>
                    <a:pt x="1875" y="1860"/>
                  </a:lnTo>
                  <a:lnTo>
                    <a:pt x="1865" y="1920"/>
                  </a:lnTo>
                  <a:lnTo>
                    <a:pt x="1860" y="1960"/>
                  </a:lnTo>
                  <a:lnTo>
                    <a:pt x="1860" y="2020"/>
                  </a:lnTo>
                  <a:lnTo>
                    <a:pt x="1864" y="2100"/>
                  </a:lnTo>
                  <a:lnTo>
                    <a:pt x="1863" y="2100"/>
                  </a:lnTo>
                  <a:lnTo>
                    <a:pt x="1855" y="2120"/>
                  </a:lnTo>
                  <a:lnTo>
                    <a:pt x="1840" y="2120"/>
                  </a:lnTo>
                  <a:lnTo>
                    <a:pt x="1774" y="2160"/>
                  </a:lnTo>
                  <a:lnTo>
                    <a:pt x="1711" y="2180"/>
                  </a:lnTo>
                  <a:lnTo>
                    <a:pt x="1650" y="2220"/>
                  </a:lnTo>
                  <a:lnTo>
                    <a:pt x="1591" y="2260"/>
                  </a:lnTo>
                  <a:lnTo>
                    <a:pt x="1535" y="2320"/>
                  </a:lnTo>
                  <a:lnTo>
                    <a:pt x="1475" y="2380"/>
                  </a:lnTo>
                  <a:lnTo>
                    <a:pt x="1418" y="2440"/>
                  </a:lnTo>
                  <a:lnTo>
                    <a:pt x="1364" y="2500"/>
                  </a:lnTo>
                  <a:lnTo>
                    <a:pt x="1312" y="2560"/>
                  </a:lnTo>
                  <a:lnTo>
                    <a:pt x="1262" y="2640"/>
                  </a:lnTo>
                  <a:lnTo>
                    <a:pt x="1253" y="2640"/>
                  </a:lnTo>
                  <a:lnTo>
                    <a:pt x="1234" y="2680"/>
                  </a:lnTo>
                  <a:lnTo>
                    <a:pt x="1219" y="2680"/>
                  </a:lnTo>
                  <a:lnTo>
                    <a:pt x="1215" y="2700"/>
                  </a:lnTo>
                  <a:lnTo>
                    <a:pt x="1386" y="2700"/>
                  </a:lnTo>
                  <a:lnTo>
                    <a:pt x="1420" y="2660"/>
                  </a:lnTo>
                  <a:lnTo>
                    <a:pt x="1472" y="2600"/>
                  </a:lnTo>
                  <a:lnTo>
                    <a:pt x="1527" y="2520"/>
                  </a:lnTo>
                  <a:lnTo>
                    <a:pt x="1586" y="2460"/>
                  </a:lnTo>
                  <a:lnTo>
                    <a:pt x="1648" y="2400"/>
                  </a:lnTo>
                  <a:lnTo>
                    <a:pt x="1706" y="2360"/>
                  </a:lnTo>
                  <a:lnTo>
                    <a:pt x="1767" y="2320"/>
                  </a:lnTo>
                  <a:lnTo>
                    <a:pt x="1831" y="2280"/>
                  </a:lnTo>
                  <a:lnTo>
                    <a:pt x="1897" y="2260"/>
                  </a:lnTo>
                  <a:lnTo>
                    <a:pt x="1967" y="2220"/>
                  </a:lnTo>
                  <a:lnTo>
                    <a:pt x="1987" y="2220"/>
                  </a:lnTo>
                  <a:lnTo>
                    <a:pt x="2003" y="2200"/>
                  </a:lnTo>
                  <a:lnTo>
                    <a:pt x="2013" y="2180"/>
                  </a:lnTo>
                  <a:lnTo>
                    <a:pt x="2016" y="2160"/>
                  </a:lnTo>
                  <a:lnTo>
                    <a:pt x="2014" y="2120"/>
                  </a:lnTo>
                  <a:lnTo>
                    <a:pt x="2011" y="2100"/>
                  </a:lnTo>
                  <a:lnTo>
                    <a:pt x="2009" y="2080"/>
                  </a:lnTo>
                  <a:lnTo>
                    <a:pt x="2006" y="2060"/>
                  </a:lnTo>
                  <a:lnTo>
                    <a:pt x="2002" y="2020"/>
                  </a:lnTo>
                  <a:lnTo>
                    <a:pt x="2003" y="1960"/>
                  </a:lnTo>
                  <a:lnTo>
                    <a:pt x="2008" y="1920"/>
                  </a:lnTo>
                  <a:lnTo>
                    <a:pt x="2019" y="1880"/>
                  </a:lnTo>
                  <a:lnTo>
                    <a:pt x="2035" y="1820"/>
                  </a:lnTo>
                  <a:lnTo>
                    <a:pt x="2054" y="1780"/>
                  </a:lnTo>
                  <a:lnTo>
                    <a:pt x="2078" y="1740"/>
                  </a:lnTo>
                  <a:lnTo>
                    <a:pt x="2103" y="1700"/>
                  </a:lnTo>
                  <a:lnTo>
                    <a:pt x="2131" y="1660"/>
                  </a:lnTo>
                  <a:lnTo>
                    <a:pt x="2159" y="1620"/>
                  </a:lnTo>
                  <a:lnTo>
                    <a:pt x="2187" y="1560"/>
                  </a:lnTo>
                  <a:lnTo>
                    <a:pt x="2214" y="1520"/>
                  </a:lnTo>
                  <a:lnTo>
                    <a:pt x="2243" y="1480"/>
                  </a:lnTo>
                  <a:lnTo>
                    <a:pt x="2271" y="1420"/>
                  </a:lnTo>
                  <a:lnTo>
                    <a:pt x="2298" y="1380"/>
                  </a:lnTo>
                  <a:lnTo>
                    <a:pt x="2326" y="1320"/>
                  </a:lnTo>
                  <a:lnTo>
                    <a:pt x="2356" y="1260"/>
                  </a:lnTo>
                  <a:lnTo>
                    <a:pt x="2378" y="1200"/>
                  </a:lnTo>
                  <a:lnTo>
                    <a:pt x="2392" y="1140"/>
                  </a:lnTo>
                  <a:lnTo>
                    <a:pt x="2397" y="1060"/>
                  </a:lnTo>
                  <a:lnTo>
                    <a:pt x="2396" y="1020"/>
                  </a:lnTo>
                  <a:lnTo>
                    <a:pt x="2394" y="1000"/>
                  </a:lnTo>
                  <a:lnTo>
                    <a:pt x="2391" y="960"/>
                  </a:lnTo>
                  <a:lnTo>
                    <a:pt x="2387" y="920"/>
                  </a:lnTo>
                  <a:lnTo>
                    <a:pt x="2383" y="880"/>
                  </a:lnTo>
                  <a:lnTo>
                    <a:pt x="2378" y="860"/>
                  </a:lnTo>
                  <a:lnTo>
                    <a:pt x="2372" y="820"/>
                  </a:lnTo>
                  <a:lnTo>
                    <a:pt x="2365" y="780"/>
                  </a:lnTo>
                  <a:lnTo>
                    <a:pt x="2355" y="740"/>
                  </a:lnTo>
                  <a:lnTo>
                    <a:pt x="2345" y="700"/>
                  </a:lnTo>
                  <a:lnTo>
                    <a:pt x="2333" y="660"/>
                  </a:lnTo>
                  <a:lnTo>
                    <a:pt x="2321" y="620"/>
                  </a:lnTo>
                  <a:lnTo>
                    <a:pt x="2302" y="560"/>
                  </a:lnTo>
                  <a:lnTo>
                    <a:pt x="2287" y="520"/>
                  </a:lnTo>
                  <a:lnTo>
                    <a:pt x="2267" y="500"/>
                  </a:lnTo>
                  <a:lnTo>
                    <a:pt x="2234" y="440"/>
                  </a:lnTo>
                  <a:lnTo>
                    <a:pt x="2230" y="440"/>
                  </a:lnTo>
                  <a:lnTo>
                    <a:pt x="2222" y="420"/>
                  </a:lnTo>
                  <a:lnTo>
                    <a:pt x="2215" y="420"/>
                  </a:lnTo>
                  <a:lnTo>
                    <a:pt x="2173" y="360"/>
                  </a:lnTo>
                  <a:lnTo>
                    <a:pt x="2126" y="300"/>
                  </a:lnTo>
                  <a:lnTo>
                    <a:pt x="2075" y="260"/>
                  </a:lnTo>
                  <a:lnTo>
                    <a:pt x="2019" y="200"/>
                  </a:lnTo>
                  <a:lnTo>
                    <a:pt x="1959" y="160"/>
                  </a:lnTo>
                  <a:lnTo>
                    <a:pt x="1925" y="140"/>
                  </a:lnTo>
                  <a:close/>
                  <a:moveTo>
                    <a:pt x="875" y="2240"/>
                  </a:moveTo>
                  <a:lnTo>
                    <a:pt x="753" y="2240"/>
                  </a:lnTo>
                  <a:lnTo>
                    <a:pt x="705" y="2260"/>
                  </a:lnTo>
                  <a:lnTo>
                    <a:pt x="326" y="2260"/>
                  </a:lnTo>
                  <a:lnTo>
                    <a:pt x="329" y="2280"/>
                  </a:lnTo>
                  <a:lnTo>
                    <a:pt x="331" y="2300"/>
                  </a:lnTo>
                  <a:lnTo>
                    <a:pt x="339" y="2320"/>
                  </a:lnTo>
                  <a:lnTo>
                    <a:pt x="351" y="2340"/>
                  </a:lnTo>
                  <a:lnTo>
                    <a:pt x="367" y="2360"/>
                  </a:lnTo>
                  <a:lnTo>
                    <a:pt x="386" y="2360"/>
                  </a:lnTo>
                  <a:lnTo>
                    <a:pt x="418" y="2380"/>
                  </a:lnTo>
                  <a:lnTo>
                    <a:pt x="451" y="2400"/>
                  </a:lnTo>
                  <a:lnTo>
                    <a:pt x="807" y="2400"/>
                  </a:lnTo>
                  <a:lnTo>
                    <a:pt x="843" y="2380"/>
                  </a:lnTo>
                  <a:lnTo>
                    <a:pt x="1063" y="2380"/>
                  </a:lnTo>
                  <a:lnTo>
                    <a:pt x="1055" y="2360"/>
                  </a:lnTo>
                  <a:lnTo>
                    <a:pt x="1030" y="2320"/>
                  </a:lnTo>
                  <a:lnTo>
                    <a:pt x="997" y="2300"/>
                  </a:lnTo>
                  <a:lnTo>
                    <a:pt x="959" y="2280"/>
                  </a:lnTo>
                  <a:lnTo>
                    <a:pt x="915" y="2260"/>
                  </a:lnTo>
                  <a:lnTo>
                    <a:pt x="875" y="2240"/>
                  </a:lnTo>
                  <a:close/>
                  <a:moveTo>
                    <a:pt x="1672" y="40"/>
                  </a:moveTo>
                  <a:lnTo>
                    <a:pt x="858" y="40"/>
                  </a:lnTo>
                  <a:lnTo>
                    <a:pt x="767" y="80"/>
                  </a:lnTo>
                  <a:lnTo>
                    <a:pt x="706" y="100"/>
                  </a:lnTo>
                  <a:lnTo>
                    <a:pt x="648" y="140"/>
                  </a:lnTo>
                  <a:lnTo>
                    <a:pt x="565" y="200"/>
                  </a:lnTo>
                  <a:lnTo>
                    <a:pt x="558" y="200"/>
                  </a:lnTo>
                  <a:lnTo>
                    <a:pt x="506" y="260"/>
                  </a:lnTo>
                  <a:lnTo>
                    <a:pt x="459" y="300"/>
                  </a:lnTo>
                  <a:lnTo>
                    <a:pt x="414" y="360"/>
                  </a:lnTo>
                  <a:lnTo>
                    <a:pt x="373" y="400"/>
                  </a:lnTo>
                  <a:lnTo>
                    <a:pt x="325" y="480"/>
                  </a:lnTo>
                  <a:lnTo>
                    <a:pt x="281" y="560"/>
                  </a:lnTo>
                  <a:lnTo>
                    <a:pt x="244" y="640"/>
                  </a:lnTo>
                  <a:lnTo>
                    <a:pt x="215" y="720"/>
                  </a:lnTo>
                  <a:lnTo>
                    <a:pt x="205" y="740"/>
                  </a:lnTo>
                  <a:lnTo>
                    <a:pt x="197" y="780"/>
                  </a:lnTo>
                  <a:lnTo>
                    <a:pt x="191" y="820"/>
                  </a:lnTo>
                  <a:lnTo>
                    <a:pt x="186" y="860"/>
                  </a:lnTo>
                  <a:lnTo>
                    <a:pt x="183" y="900"/>
                  </a:lnTo>
                  <a:lnTo>
                    <a:pt x="182" y="940"/>
                  </a:lnTo>
                  <a:lnTo>
                    <a:pt x="184" y="980"/>
                  </a:lnTo>
                  <a:lnTo>
                    <a:pt x="190" y="1020"/>
                  </a:lnTo>
                  <a:lnTo>
                    <a:pt x="196" y="1040"/>
                  </a:lnTo>
                  <a:lnTo>
                    <a:pt x="204" y="1080"/>
                  </a:lnTo>
                  <a:lnTo>
                    <a:pt x="213" y="1120"/>
                  </a:lnTo>
                  <a:lnTo>
                    <a:pt x="225" y="1140"/>
                  </a:lnTo>
                  <a:lnTo>
                    <a:pt x="237" y="1180"/>
                  </a:lnTo>
                  <a:lnTo>
                    <a:pt x="243" y="1180"/>
                  </a:lnTo>
                  <a:lnTo>
                    <a:pt x="247" y="1200"/>
                  </a:lnTo>
                  <a:lnTo>
                    <a:pt x="250" y="1240"/>
                  </a:lnTo>
                  <a:lnTo>
                    <a:pt x="246" y="1260"/>
                  </a:lnTo>
                  <a:lnTo>
                    <a:pt x="237" y="1280"/>
                  </a:lnTo>
                  <a:lnTo>
                    <a:pt x="224" y="1300"/>
                  </a:lnTo>
                  <a:lnTo>
                    <a:pt x="200" y="1340"/>
                  </a:lnTo>
                  <a:lnTo>
                    <a:pt x="175" y="1380"/>
                  </a:lnTo>
                  <a:lnTo>
                    <a:pt x="150" y="1420"/>
                  </a:lnTo>
                  <a:lnTo>
                    <a:pt x="126" y="1440"/>
                  </a:lnTo>
                  <a:lnTo>
                    <a:pt x="70" y="1520"/>
                  </a:lnTo>
                  <a:lnTo>
                    <a:pt x="43" y="1560"/>
                  </a:lnTo>
                  <a:lnTo>
                    <a:pt x="17" y="1620"/>
                  </a:lnTo>
                  <a:lnTo>
                    <a:pt x="3" y="1640"/>
                  </a:lnTo>
                  <a:lnTo>
                    <a:pt x="0" y="1680"/>
                  </a:lnTo>
                  <a:lnTo>
                    <a:pt x="9" y="1700"/>
                  </a:lnTo>
                  <a:lnTo>
                    <a:pt x="28" y="1740"/>
                  </a:lnTo>
                  <a:lnTo>
                    <a:pt x="68" y="1780"/>
                  </a:lnTo>
                  <a:lnTo>
                    <a:pt x="114" y="1820"/>
                  </a:lnTo>
                  <a:lnTo>
                    <a:pt x="165" y="1840"/>
                  </a:lnTo>
                  <a:lnTo>
                    <a:pt x="219" y="1860"/>
                  </a:lnTo>
                  <a:lnTo>
                    <a:pt x="241" y="1860"/>
                  </a:lnTo>
                  <a:lnTo>
                    <a:pt x="246" y="1880"/>
                  </a:lnTo>
                  <a:lnTo>
                    <a:pt x="263" y="1940"/>
                  </a:lnTo>
                  <a:lnTo>
                    <a:pt x="277" y="1980"/>
                  </a:lnTo>
                  <a:lnTo>
                    <a:pt x="288" y="2040"/>
                  </a:lnTo>
                  <a:lnTo>
                    <a:pt x="298" y="2100"/>
                  </a:lnTo>
                  <a:lnTo>
                    <a:pt x="321" y="2260"/>
                  </a:lnTo>
                  <a:lnTo>
                    <a:pt x="467" y="2260"/>
                  </a:lnTo>
                  <a:lnTo>
                    <a:pt x="465" y="2240"/>
                  </a:lnTo>
                  <a:lnTo>
                    <a:pt x="463" y="2240"/>
                  </a:lnTo>
                  <a:lnTo>
                    <a:pt x="461" y="2220"/>
                  </a:lnTo>
                  <a:lnTo>
                    <a:pt x="459" y="2220"/>
                  </a:lnTo>
                  <a:lnTo>
                    <a:pt x="455" y="2200"/>
                  </a:lnTo>
                  <a:lnTo>
                    <a:pt x="444" y="2120"/>
                  </a:lnTo>
                  <a:lnTo>
                    <a:pt x="442" y="2100"/>
                  </a:lnTo>
                  <a:lnTo>
                    <a:pt x="436" y="2060"/>
                  </a:lnTo>
                  <a:lnTo>
                    <a:pt x="433" y="2040"/>
                  </a:lnTo>
                  <a:lnTo>
                    <a:pt x="430" y="2020"/>
                  </a:lnTo>
                  <a:lnTo>
                    <a:pt x="426" y="2000"/>
                  </a:lnTo>
                  <a:lnTo>
                    <a:pt x="422" y="1980"/>
                  </a:lnTo>
                  <a:lnTo>
                    <a:pt x="417" y="1960"/>
                  </a:lnTo>
                  <a:lnTo>
                    <a:pt x="406" y="1900"/>
                  </a:lnTo>
                  <a:lnTo>
                    <a:pt x="392" y="1860"/>
                  </a:lnTo>
                  <a:lnTo>
                    <a:pt x="374" y="1820"/>
                  </a:lnTo>
                  <a:lnTo>
                    <a:pt x="349" y="1780"/>
                  </a:lnTo>
                  <a:lnTo>
                    <a:pt x="334" y="1760"/>
                  </a:lnTo>
                  <a:lnTo>
                    <a:pt x="316" y="1740"/>
                  </a:lnTo>
                  <a:lnTo>
                    <a:pt x="294" y="1720"/>
                  </a:lnTo>
                  <a:lnTo>
                    <a:pt x="241" y="1720"/>
                  </a:lnTo>
                  <a:lnTo>
                    <a:pt x="212" y="1700"/>
                  </a:lnTo>
                  <a:lnTo>
                    <a:pt x="185" y="1680"/>
                  </a:lnTo>
                  <a:lnTo>
                    <a:pt x="159" y="1680"/>
                  </a:lnTo>
                  <a:lnTo>
                    <a:pt x="152" y="1660"/>
                  </a:lnTo>
                  <a:lnTo>
                    <a:pt x="156" y="1660"/>
                  </a:lnTo>
                  <a:lnTo>
                    <a:pt x="176" y="1620"/>
                  </a:lnTo>
                  <a:lnTo>
                    <a:pt x="195" y="1600"/>
                  </a:lnTo>
                  <a:lnTo>
                    <a:pt x="214" y="1560"/>
                  </a:lnTo>
                  <a:lnTo>
                    <a:pt x="234" y="1540"/>
                  </a:lnTo>
                  <a:lnTo>
                    <a:pt x="293" y="1460"/>
                  </a:lnTo>
                  <a:lnTo>
                    <a:pt x="322" y="1420"/>
                  </a:lnTo>
                  <a:lnTo>
                    <a:pt x="349" y="1380"/>
                  </a:lnTo>
                  <a:lnTo>
                    <a:pt x="373" y="1320"/>
                  </a:lnTo>
                  <a:lnTo>
                    <a:pt x="388" y="1280"/>
                  </a:lnTo>
                  <a:lnTo>
                    <a:pt x="393" y="1240"/>
                  </a:lnTo>
                  <a:lnTo>
                    <a:pt x="389" y="1180"/>
                  </a:lnTo>
                  <a:lnTo>
                    <a:pt x="385" y="1160"/>
                  </a:lnTo>
                  <a:lnTo>
                    <a:pt x="378" y="1140"/>
                  </a:lnTo>
                  <a:lnTo>
                    <a:pt x="370" y="1120"/>
                  </a:lnTo>
                  <a:lnTo>
                    <a:pt x="362" y="1100"/>
                  </a:lnTo>
                  <a:lnTo>
                    <a:pt x="345" y="1060"/>
                  </a:lnTo>
                  <a:lnTo>
                    <a:pt x="334" y="1000"/>
                  </a:lnTo>
                  <a:lnTo>
                    <a:pt x="328" y="960"/>
                  </a:lnTo>
                  <a:lnTo>
                    <a:pt x="326" y="900"/>
                  </a:lnTo>
                  <a:lnTo>
                    <a:pt x="333" y="840"/>
                  </a:lnTo>
                  <a:lnTo>
                    <a:pt x="347" y="760"/>
                  </a:lnTo>
                  <a:lnTo>
                    <a:pt x="370" y="700"/>
                  </a:lnTo>
                  <a:lnTo>
                    <a:pt x="398" y="640"/>
                  </a:lnTo>
                  <a:lnTo>
                    <a:pt x="435" y="580"/>
                  </a:lnTo>
                  <a:lnTo>
                    <a:pt x="475" y="500"/>
                  </a:lnTo>
                  <a:lnTo>
                    <a:pt x="520" y="440"/>
                  </a:lnTo>
                  <a:lnTo>
                    <a:pt x="570" y="400"/>
                  </a:lnTo>
                  <a:lnTo>
                    <a:pt x="623" y="340"/>
                  </a:lnTo>
                  <a:lnTo>
                    <a:pt x="680" y="300"/>
                  </a:lnTo>
                  <a:lnTo>
                    <a:pt x="742" y="260"/>
                  </a:lnTo>
                  <a:lnTo>
                    <a:pt x="807" y="220"/>
                  </a:lnTo>
                  <a:lnTo>
                    <a:pt x="899" y="180"/>
                  </a:lnTo>
                  <a:lnTo>
                    <a:pt x="946" y="160"/>
                  </a:lnTo>
                  <a:lnTo>
                    <a:pt x="1035" y="160"/>
                  </a:lnTo>
                  <a:lnTo>
                    <a:pt x="1077" y="140"/>
                  </a:lnTo>
                  <a:lnTo>
                    <a:pt x="1925" y="140"/>
                  </a:lnTo>
                  <a:lnTo>
                    <a:pt x="1891" y="120"/>
                  </a:lnTo>
                  <a:lnTo>
                    <a:pt x="1748" y="80"/>
                  </a:lnTo>
                  <a:lnTo>
                    <a:pt x="1672" y="40"/>
                  </a:lnTo>
                  <a:close/>
                  <a:moveTo>
                    <a:pt x="1566" y="20"/>
                  </a:moveTo>
                  <a:lnTo>
                    <a:pt x="936" y="20"/>
                  </a:lnTo>
                  <a:lnTo>
                    <a:pt x="910" y="40"/>
                  </a:lnTo>
                  <a:lnTo>
                    <a:pt x="1619" y="40"/>
                  </a:lnTo>
                  <a:lnTo>
                    <a:pt x="1566" y="20"/>
                  </a:lnTo>
                  <a:close/>
                  <a:moveTo>
                    <a:pt x="1459" y="0"/>
                  </a:moveTo>
                  <a:lnTo>
                    <a:pt x="1041" y="0"/>
                  </a:lnTo>
                  <a:lnTo>
                    <a:pt x="963" y="20"/>
                  </a:lnTo>
                  <a:lnTo>
                    <a:pt x="1513" y="20"/>
                  </a:lnTo>
                  <a:lnTo>
                    <a:pt x="1459" y="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6" name="Freeform 4"/>
            <p:cNvSpPr>
              <a:spLocks/>
            </p:cNvSpPr>
            <p:nvPr/>
          </p:nvSpPr>
          <p:spPr bwMode="auto">
            <a:xfrm>
              <a:off x="4166" y="905"/>
              <a:ext cx="301" cy="583"/>
            </a:xfrm>
            <a:custGeom>
              <a:avLst/>
              <a:gdLst>
                <a:gd name="T0" fmla="+- 0 4313 4166"/>
                <a:gd name="T1" fmla="*/ T0 w 301"/>
                <a:gd name="T2" fmla="+- 0 906 906"/>
                <a:gd name="T3" fmla="*/ 906 h 583"/>
                <a:gd name="T4" fmla="+- 0 4254 4166"/>
                <a:gd name="T5" fmla="*/ T4 w 301"/>
                <a:gd name="T6" fmla="+- 0 938 906"/>
                <a:gd name="T7" fmla="*/ 938 h 583"/>
                <a:gd name="T8" fmla="+- 0 4236 4166"/>
                <a:gd name="T9" fmla="*/ T8 w 301"/>
                <a:gd name="T10" fmla="+- 0 980 906"/>
                <a:gd name="T11" fmla="*/ 980 h 583"/>
                <a:gd name="T12" fmla="+- 0 4202 4166"/>
                <a:gd name="T13" fmla="*/ T12 w 301"/>
                <a:gd name="T14" fmla="+- 0 1079 906"/>
                <a:gd name="T15" fmla="*/ 1079 h 583"/>
                <a:gd name="T16" fmla="+- 0 4171 4166"/>
                <a:gd name="T17" fmla="*/ T16 w 301"/>
                <a:gd name="T18" fmla="+- 0 1168 906"/>
                <a:gd name="T19" fmla="*/ 1168 h 583"/>
                <a:gd name="T20" fmla="+- 0 4166 4166"/>
                <a:gd name="T21" fmla="*/ T20 w 301"/>
                <a:gd name="T22" fmla="+- 0 1210 906"/>
                <a:gd name="T23" fmla="*/ 1210 h 583"/>
                <a:gd name="T24" fmla="+- 0 4179 4166"/>
                <a:gd name="T25" fmla="*/ T24 w 301"/>
                <a:gd name="T26" fmla="+- 0 1244 906"/>
                <a:gd name="T27" fmla="*/ 1244 h 583"/>
                <a:gd name="T28" fmla="+- 0 4206 4166"/>
                <a:gd name="T29" fmla="*/ T28 w 301"/>
                <a:gd name="T30" fmla="+- 0 1266 906"/>
                <a:gd name="T31" fmla="*/ 1266 h 583"/>
                <a:gd name="T32" fmla="+- 0 4242 4166"/>
                <a:gd name="T33" fmla="*/ T32 w 301"/>
                <a:gd name="T34" fmla="+- 0 1272 906"/>
                <a:gd name="T35" fmla="*/ 1272 h 583"/>
                <a:gd name="T36" fmla="+- 0 4253 4166"/>
                <a:gd name="T37" fmla="*/ T36 w 301"/>
                <a:gd name="T38" fmla="+- 0 1272 906"/>
                <a:gd name="T39" fmla="*/ 1272 h 583"/>
                <a:gd name="T40" fmla="+- 0 4286 4166"/>
                <a:gd name="T41" fmla="*/ T40 w 301"/>
                <a:gd name="T42" fmla="+- 0 1272 906"/>
                <a:gd name="T43" fmla="*/ 1272 h 583"/>
                <a:gd name="T44" fmla="+- 0 4284 4166"/>
                <a:gd name="T45" fmla="*/ T44 w 301"/>
                <a:gd name="T46" fmla="+- 0 1279 906"/>
                <a:gd name="T47" fmla="*/ 1279 h 583"/>
                <a:gd name="T48" fmla="+- 0 4283 4166"/>
                <a:gd name="T49" fmla="*/ T48 w 301"/>
                <a:gd name="T50" fmla="+- 0 1283 906"/>
                <a:gd name="T51" fmla="*/ 1283 h 583"/>
                <a:gd name="T52" fmla="+- 0 4238 4166"/>
                <a:gd name="T53" fmla="*/ T52 w 301"/>
                <a:gd name="T54" fmla="+- 0 1390 906"/>
                <a:gd name="T55" fmla="*/ 1390 h 583"/>
                <a:gd name="T56" fmla="+- 0 4253 4166"/>
                <a:gd name="T57" fmla="*/ T56 w 301"/>
                <a:gd name="T58" fmla="+- 0 1467 906"/>
                <a:gd name="T59" fmla="*/ 1467 h 583"/>
                <a:gd name="T60" fmla="+- 0 4303 4166"/>
                <a:gd name="T61" fmla="*/ T60 w 301"/>
                <a:gd name="T62" fmla="+- 0 1488 906"/>
                <a:gd name="T63" fmla="*/ 1488 h 583"/>
                <a:gd name="T64" fmla="+- 0 4330 4166"/>
                <a:gd name="T65" fmla="*/ T64 w 301"/>
                <a:gd name="T66" fmla="+- 0 1483 906"/>
                <a:gd name="T67" fmla="*/ 1483 h 583"/>
                <a:gd name="T68" fmla="+- 0 4353 4166"/>
                <a:gd name="T69" fmla="*/ T68 w 301"/>
                <a:gd name="T70" fmla="+- 0 1469 906"/>
                <a:gd name="T71" fmla="*/ 1469 h 583"/>
                <a:gd name="T72" fmla="+- 0 4368 4166"/>
                <a:gd name="T73" fmla="*/ T72 w 301"/>
                <a:gd name="T74" fmla="+- 0 1447 906"/>
                <a:gd name="T75" fmla="*/ 1447 h 583"/>
                <a:gd name="T76" fmla="+- 0 4460 4166"/>
                <a:gd name="T77" fmla="*/ T76 w 301"/>
                <a:gd name="T78" fmla="+- 0 1234 906"/>
                <a:gd name="T79" fmla="*/ 1234 h 583"/>
                <a:gd name="T80" fmla="+- 0 4467 4166"/>
                <a:gd name="T81" fmla="*/ T80 w 301"/>
                <a:gd name="T82" fmla="+- 0 1196 906"/>
                <a:gd name="T83" fmla="*/ 1196 h 583"/>
                <a:gd name="T84" fmla="+- 0 4456 4166"/>
                <a:gd name="T85" fmla="*/ T84 w 301"/>
                <a:gd name="T86" fmla="+- 0 1162 906"/>
                <a:gd name="T87" fmla="*/ 1162 h 583"/>
                <a:gd name="T88" fmla="+- 0 4430 4166"/>
                <a:gd name="T89" fmla="*/ T88 w 301"/>
                <a:gd name="T90" fmla="+- 0 1138 906"/>
                <a:gd name="T91" fmla="*/ 1138 h 583"/>
                <a:gd name="T92" fmla="+- 0 4393 4166"/>
                <a:gd name="T93" fmla="*/ T92 w 301"/>
                <a:gd name="T94" fmla="+- 0 1129 906"/>
                <a:gd name="T95" fmla="*/ 1129 h 583"/>
                <a:gd name="T96" fmla="+- 0 4339 4166"/>
                <a:gd name="T97" fmla="*/ T96 w 301"/>
                <a:gd name="T98" fmla="+- 0 1129 906"/>
                <a:gd name="T99" fmla="*/ 1129 h 583"/>
                <a:gd name="T100" fmla="+- 0 4340 4166"/>
                <a:gd name="T101" fmla="*/ T100 w 301"/>
                <a:gd name="T102" fmla="+- 0 1124 906"/>
                <a:gd name="T103" fmla="*/ 1124 h 583"/>
                <a:gd name="T104" fmla="+- 0 4340 4166"/>
                <a:gd name="T105" fmla="*/ T104 w 301"/>
                <a:gd name="T106" fmla="+- 0 1120 906"/>
                <a:gd name="T107" fmla="*/ 1120 h 583"/>
                <a:gd name="T108" fmla="+- 0 4378 4166"/>
                <a:gd name="T109" fmla="*/ T108 w 301"/>
                <a:gd name="T110" fmla="+- 0 1009 906"/>
                <a:gd name="T111" fmla="*/ 1009 h 583"/>
                <a:gd name="T112" fmla="+- 0 4383 4166"/>
                <a:gd name="T113" fmla="*/ T112 w 301"/>
                <a:gd name="T114" fmla="+- 0 993 906"/>
                <a:gd name="T115" fmla="*/ 993 h 583"/>
                <a:gd name="T116" fmla="+- 0 4356 4166"/>
                <a:gd name="T117" fmla="*/ T116 w 301"/>
                <a:gd name="T118" fmla="+- 0 921 906"/>
                <a:gd name="T119" fmla="*/ 921 h 583"/>
                <a:gd name="T120" fmla="+- 0 4336 4166"/>
                <a:gd name="T121" fmla="*/ T120 w 301"/>
                <a:gd name="T122" fmla="+- 0 910 906"/>
                <a:gd name="T123" fmla="*/ 910 h 583"/>
                <a:gd name="T124" fmla="+- 0 4313 4166"/>
                <a:gd name="T125" fmla="*/ T124 w 301"/>
                <a:gd name="T126" fmla="+- 0 906 906"/>
                <a:gd name="T127" fmla="*/ 906 h 5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301" h="583">
                  <a:moveTo>
                    <a:pt x="147" y="0"/>
                  </a:moveTo>
                  <a:lnTo>
                    <a:pt x="88" y="32"/>
                  </a:lnTo>
                  <a:lnTo>
                    <a:pt x="70" y="74"/>
                  </a:lnTo>
                  <a:lnTo>
                    <a:pt x="36" y="173"/>
                  </a:lnTo>
                  <a:lnTo>
                    <a:pt x="5" y="262"/>
                  </a:lnTo>
                  <a:lnTo>
                    <a:pt x="0" y="304"/>
                  </a:lnTo>
                  <a:lnTo>
                    <a:pt x="13" y="338"/>
                  </a:lnTo>
                  <a:lnTo>
                    <a:pt x="40" y="360"/>
                  </a:lnTo>
                  <a:lnTo>
                    <a:pt x="76" y="366"/>
                  </a:lnTo>
                  <a:lnTo>
                    <a:pt x="87" y="366"/>
                  </a:lnTo>
                  <a:lnTo>
                    <a:pt x="120" y="366"/>
                  </a:lnTo>
                  <a:lnTo>
                    <a:pt x="118" y="373"/>
                  </a:lnTo>
                  <a:lnTo>
                    <a:pt x="117" y="377"/>
                  </a:lnTo>
                  <a:lnTo>
                    <a:pt x="72" y="484"/>
                  </a:lnTo>
                  <a:lnTo>
                    <a:pt x="87" y="561"/>
                  </a:lnTo>
                  <a:lnTo>
                    <a:pt x="137" y="582"/>
                  </a:lnTo>
                  <a:lnTo>
                    <a:pt x="164" y="577"/>
                  </a:lnTo>
                  <a:lnTo>
                    <a:pt x="187" y="563"/>
                  </a:lnTo>
                  <a:lnTo>
                    <a:pt x="202" y="541"/>
                  </a:lnTo>
                  <a:lnTo>
                    <a:pt x="294" y="328"/>
                  </a:lnTo>
                  <a:lnTo>
                    <a:pt x="301" y="290"/>
                  </a:lnTo>
                  <a:lnTo>
                    <a:pt x="290" y="256"/>
                  </a:lnTo>
                  <a:lnTo>
                    <a:pt x="264" y="232"/>
                  </a:lnTo>
                  <a:lnTo>
                    <a:pt x="227" y="223"/>
                  </a:lnTo>
                  <a:lnTo>
                    <a:pt x="173" y="223"/>
                  </a:lnTo>
                  <a:lnTo>
                    <a:pt x="174" y="218"/>
                  </a:lnTo>
                  <a:lnTo>
                    <a:pt x="174" y="214"/>
                  </a:lnTo>
                  <a:lnTo>
                    <a:pt x="212" y="103"/>
                  </a:lnTo>
                  <a:lnTo>
                    <a:pt x="217" y="87"/>
                  </a:lnTo>
                  <a:lnTo>
                    <a:pt x="190" y="15"/>
                  </a:lnTo>
                  <a:lnTo>
                    <a:pt x="170" y="4"/>
                  </a:lnTo>
                  <a:lnTo>
                    <a:pt x="147" y="0"/>
                  </a:lnTo>
                  <a:close/>
                </a:path>
              </a:pathLst>
            </a:custGeom>
            <a:solidFill>
              <a:srgbClr val="EB2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9" y="1550"/>
              <a:ext cx="14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9" y="562"/>
              <a:ext cx="14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4" y="1126"/>
              <a:ext cx="283"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6" y="1126"/>
              <a:ext cx="28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1" y="1425"/>
              <a:ext cx="243"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0" y="727"/>
              <a:ext cx="243"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0" y="1426"/>
              <a:ext cx="242"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2" y="727"/>
              <a:ext cx="24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32475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58458"/>
            <a:ext cx="7488832" cy="5988600"/>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1835696" y="908720"/>
            <a:ext cx="6480720" cy="4247317"/>
          </a:xfrm>
          <a:prstGeom prst="rect">
            <a:avLst/>
          </a:prstGeom>
        </p:spPr>
        <p:txBody>
          <a:bodyPr wrap="square">
            <a:spAutoFit/>
          </a:bodyPr>
          <a:lstStyle/>
          <a:p>
            <a:pPr algn="just"/>
            <a:r>
              <a:rPr lang="tr-TR" sz="1500" dirty="0">
                <a:solidFill>
                  <a:schemeClr val="bg1"/>
                </a:solidFill>
                <a:latin typeface="Arial" panose="020B0604020202020204" pitchFamily="34" charset="0"/>
                <a:cs typeface="Arial" panose="020B0604020202020204" pitchFamily="34" charset="0"/>
              </a:rPr>
              <a:t>Duyusal uyaranlar ya da hatırlatıcılar zaman zaman travmanın yeniden yaşanmasında ve </a:t>
            </a:r>
            <a:r>
              <a:rPr lang="tr-TR" sz="1500" dirty="0" err="1">
                <a:solidFill>
                  <a:schemeClr val="bg1"/>
                </a:solidFill>
                <a:latin typeface="Arial" panose="020B0604020202020204" pitchFamily="34" charset="0"/>
                <a:cs typeface="Arial" panose="020B0604020202020204" pitchFamily="34" charset="0"/>
              </a:rPr>
              <a:t>travmatik</a:t>
            </a:r>
            <a:r>
              <a:rPr lang="tr-TR" sz="1500" dirty="0">
                <a:solidFill>
                  <a:schemeClr val="bg1"/>
                </a:solidFill>
                <a:latin typeface="Arial" panose="020B0604020202020204" pitchFamily="34" charset="0"/>
                <a:cs typeface="Arial" panose="020B0604020202020204" pitchFamily="34" charset="0"/>
              </a:rPr>
              <a:t> stres tepkilerinin tetiklenmesinde önemli bir yer tutar. Bu noktada görme, işitme, dokunma, tat ve koku temelinde çevreden gelen bazı duyusal veriler, </a:t>
            </a:r>
            <a:r>
              <a:rPr lang="tr-TR" sz="1500" dirty="0" err="1">
                <a:solidFill>
                  <a:schemeClr val="bg1"/>
                </a:solidFill>
                <a:latin typeface="Arial" panose="020B0604020202020204" pitchFamily="34" charset="0"/>
                <a:cs typeface="Arial" panose="020B0604020202020204" pitchFamily="34" charset="0"/>
              </a:rPr>
              <a:t>travmatik</a:t>
            </a:r>
            <a:r>
              <a:rPr lang="tr-TR" sz="1500" dirty="0">
                <a:solidFill>
                  <a:schemeClr val="bg1"/>
                </a:solidFill>
                <a:latin typeface="Arial" panose="020B0604020202020204" pitchFamily="34" charset="0"/>
                <a:cs typeface="Arial" panose="020B0604020202020204" pitchFamily="34" charset="0"/>
              </a:rPr>
              <a:t> olayla ilişkili kişi, yer ve zaman konusunda hatırlatıcı işlevi </a:t>
            </a:r>
            <a:r>
              <a:rPr lang="tr-TR" sz="1500" dirty="0" smtClean="0">
                <a:solidFill>
                  <a:schemeClr val="bg1"/>
                </a:solidFill>
                <a:latin typeface="Arial" panose="020B0604020202020204" pitchFamily="34" charset="0"/>
                <a:cs typeface="Arial" panose="020B0604020202020204" pitchFamily="34" charset="0"/>
              </a:rPr>
              <a:t>görebilirler</a:t>
            </a:r>
            <a:r>
              <a:rPr lang="tr-TR" sz="1500" dirty="0">
                <a:solidFill>
                  <a:schemeClr val="bg1"/>
                </a:solidFill>
                <a:latin typeface="Arial" panose="020B0604020202020204" pitchFamily="34" charset="0"/>
                <a:cs typeface="Arial" panose="020B0604020202020204" pitchFamily="34" charset="0"/>
              </a:rPr>
              <a:t>. Örneğin, yaşanan deprem sonrasında bir öğrenci, okul koridorunda belirgin bir toz kokusu </a:t>
            </a:r>
            <a:r>
              <a:rPr lang="tr-TR" sz="1500" dirty="0" smtClean="0">
                <a:solidFill>
                  <a:schemeClr val="bg1"/>
                </a:solidFill>
                <a:latin typeface="Arial" panose="020B0604020202020204" pitchFamily="34" charset="0"/>
                <a:cs typeface="Arial" panose="020B0604020202020204" pitchFamily="34" charset="0"/>
              </a:rPr>
              <a:t>duyumsadığında </a:t>
            </a:r>
            <a:r>
              <a:rPr lang="tr-TR" sz="1500" dirty="0">
                <a:solidFill>
                  <a:schemeClr val="bg1"/>
                </a:solidFill>
                <a:latin typeface="Arial" panose="020B0604020202020204" pitchFamily="34" charset="0"/>
                <a:cs typeface="Arial" panose="020B0604020202020204" pitchFamily="34" charset="0"/>
              </a:rPr>
              <a:t>depremi yeniden yaşıyormuşçasına yoğun stres tepkileri gösterebilir. Yine, öncesinde trafik kazası </a:t>
            </a:r>
            <a:r>
              <a:rPr lang="tr-TR" sz="1500" dirty="0" smtClean="0">
                <a:solidFill>
                  <a:schemeClr val="bg1"/>
                </a:solidFill>
                <a:latin typeface="Arial" panose="020B0604020202020204" pitchFamily="34" charset="0"/>
                <a:cs typeface="Arial" panose="020B0604020202020204" pitchFamily="34" charset="0"/>
              </a:rPr>
              <a:t>geçirmiş </a:t>
            </a:r>
            <a:r>
              <a:rPr lang="tr-TR" sz="1500" dirty="0">
                <a:solidFill>
                  <a:schemeClr val="bg1"/>
                </a:solidFill>
                <a:latin typeface="Arial" panose="020B0604020202020204" pitchFamily="34" charset="0"/>
                <a:cs typeface="Arial" panose="020B0604020202020204" pitchFamily="34" charset="0"/>
              </a:rPr>
              <a:t>bir öğrenci, sokaktaki bir otomobilden gelen fren sesini duyduğunda birdenbire sınıfta huzursuzluk </a:t>
            </a:r>
            <a:r>
              <a:rPr lang="tr-TR" sz="1500" dirty="0" smtClean="0">
                <a:solidFill>
                  <a:schemeClr val="bg1"/>
                </a:solidFill>
                <a:latin typeface="Arial" panose="020B0604020202020204" pitchFamily="34" charset="0"/>
                <a:cs typeface="Arial" panose="020B0604020202020204" pitchFamily="34" charset="0"/>
              </a:rPr>
              <a:t>yaşayabilir </a:t>
            </a:r>
            <a:r>
              <a:rPr lang="tr-TR" sz="1500" dirty="0">
                <a:solidFill>
                  <a:schemeClr val="bg1"/>
                </a:solidFill>
                <a:latin typeface="Arial" panose="020B0604020202020204" pitchFamily="34" charset="0"/>
                <a:cs typeface="Arial" panose="020B0604020202020204" pitchFamily="34" charset="0"/>
              </a:rPr>
              <a:t>ve paniğe kapılabilir. Hatta okul yemekhanesinde herkesin elma yediği bir günde, yetişkin şiddetine maruz kalan bir öğrenci için elmanın görüntüsü ve kokusu (o yetişkin elmayı çok seviyor ve yiyorsa) önemli bir </a:t>
            </a:r>
            <a:r>
              <a:rPr lang="tr-TR" sz="1500" dirty="0" smtClean="0">
                <a:solidFill>
                  <a:schemeClr val="bg1"/>
                </a:solidFill>
                <a:latin typeface="Arial" panose="020B0604020202020204" pitchFamily="34" charset="0"/>
                <a:cs typeface="Arial" panose="020B0604020202020204" pitchFamily="34" charset="0"/>
              </a:rPr>
              <a:t>hatırlatıcı </a:t>
            </a:r>
            <a:r>
              <a:rPr lang="tr-TR" sz="1500" dirty="0">
                <a:solidFill>
                  <a:schemeClr val="bg1"/>
                </a:solidFill>
                <a:latin typeface="Arial" panose="020B0604020202020204" pitchFamily="34" charset="0"/>
                <a:cs typeface="Arial" panose="020B0604020202020204" pitchFamily="34" charset="0"/>
              </a:rPr>
              <a:t>olabilir. Bu tür durumlarda öğrencinin panik ya da öfkeli davranışları nedeniyle sınıf içi düzen bozulabilir ya da ders işlemeniz zorlaşabilir. Dolayısıyla, okul ya da sınıf içindeki olumsuz tutum ve davranışlarına yönelik </a:t>
            </a:r>
            <a:r>
              <a:rPr lang="tr-TR" sz="1500" dirty="0" smtClean="0">
                <a:solidFill>
                  <a:schemeClr val="bg1"/>
                </a:solidFill>
                <a:latin typeface="Arial" panose="020B0604020202020204" pitchFamily="34" charset="0"/>
                <a:cs typeface="Arial" panose="020B0604020202020204" pitchFamily="34" charset="0"/>
              </a:rPr>
              <a:t>yaptırım </a:t>
            </a:r>
            <a:r>
              <a:rPr lang="tr-TR" sz="1500" dirty="0">
                <a:solidFill>
                  <a:schemeClr val="bg1"/>
                </a:solidFill>
                <a:latin typeface="Arial" panose="020B0604020202020204" pitchFamily="34" charset="0"/>
                <a:cs typeface="Arial" panose="020B0604020202020204" pitchFamily="34" charset="0"/>
              </a:rPr>
              <a:t>uygulamadan önce özellikle geçmiş travma yaşantısı olan bir öğrencinin bu tür davranışlarına neden </a:t>
            </a:r>
            <a:r>
              <a:rPr lang="tr-TR" sz="1500" dirty="0" smtClean="0">
                <a:solidFill>
                  <a:schemeClr val="bg1"/>
                </a:solidFill>
                <a:latin typeface="Arial" panose="020B0604020202020204" pitchFamily="34" charset="0"/>
                <a:cs typeface="Arial" panose="020B0604020202020204" pitchFamily="34" charset="0"/>
              </a:rPr>
              <a:t>olabilecek </a:t>
            </a:r>
            <a:r>
              <a:rPr lang="tr-TR" sz="1500" dirty="0">
                <a:solidFill>
                  <a:schemeClr val="bg1"/>
                </a:solidFill>
                <a:latin typeface="Arial" panose="020B0604020202020204" pitchFamily="34" charset="0"/>
                <a:cs typeface="Arial" panose="020B0604020202020204" pitchFamily="34" charset="0"/>
              </a:rPr>
              <a:t>süreçleri değerlendirmek uygun olacaktır.</a:t>
            </a:r>
          </a:p>
        </p:txBody>
      </p:sp>
    </p:spTree>
    <p:extLst>
      <p:ext uri="{BB962C8B-B14F-4D97-AF65-F5344CB8AC3E}">
        <p14:creationId xmlns:p14="http://schemas.microsoft.com/office/powerpoint/2010/main" val="876504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169379" y="260648"/>
            <a:ext cx="7528941" cy="2567315"/>
            <a:chOff x="0" y="0"/>
            <a:chExt cx="5581" cy="3845"/>
          </a:xfrm>
        </p:grpSpPr>
        <p:sp>
          <p:nvSpPr>
            <p:cNvPr id="5" name="Freeform 3"/>
            <p:cNvSpPr>
              <a:spLocks/>
            </p:cNvSpPr>
            <p:nvPr/>
          </p:nvSpPr>
          <p:spPr bwMode="auto">
            <a:xfrm>
              <a:off x="0" y="0"/>
              <a:ext cx="5581" cy="3845"/>
            </a:xfrm>
            <a:custGeom>
              <a:avLst/>
              <a:gdLst>
                <a:gd name="T0" fmla="*/ 5502 w 5581"/>
                <a:gd name="T1" fmla="*/ 0 h 3845"/>
                <a:gd name="T2" fmla="*/ 0 w 5581"/>
                <a:gd name="T3" fmla="*/ 198 h 3845"/>
                <a:gd name="T4" fmla="*/ 78 w 5581"/>
                <a:gd name="T5" fmla="*/ 3845 h 3845"/>
                <a:gd name="T6" fmla="*/ 5580 w 5581"/>
                <a:gd name="T7" fmla="*/ 3646 h 3845"/>
                <a:gd name="T8" fmla="*/ 5502 w 5581"/>
                <a:gd name="T9" fmla="*/ 0 h 3845"/>
              </a:gdLst>
              <a:ahLst/>
              <a:cxnLst>
                <a:cxn ang="0">
                  <a:pos x="T0" y="T1"/>
                </a:cxn>
                <a:cxn ang="0">
                  <a:pos x="T2" y="T3"/>
                </a:cxn>
                <a:cxn ang="0">
                  <a:pos x="T4" y="T5"/>
                </a:cxn>
                <a:cxn ang="0">
                  <a:pos x="T6" y="T7"/>
                </a:cxn>
                <a:cxn ang="0">
                  <a:pos x="T8" y="T9"/>
                </a:cxn>
              </a:cxnLst>
              <a:rect l="0" t="0" r="r" b="b"/>
              <a:pathLst>
                <a:path w="5581" h="3845">
                  <a:moveTo>
                    <a:pt x="5502" y="0"/>
                  </a:moveTo>
                  <a:lnTo>
                    <a:pt x="0" y="198"/>
                  </a:lnTo>
                  <a:lnTo>
                    <a:pt x="78" y="3845"/>
                  </a:lnTo>
                  <a:lnTo>
                    <a:pt x="5580" y="3646"/>
                  </a:lnTo>
                  <a:lnTo>
                    <a:pt x="5502" y="0"/>
                  </a:lnTo>
                  <a:close/>
                </a:path>
              </a:pathLst>
            </a:custGeom>
            <a:solidFill>
              <a:srgbClr val="BD3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6" name="Rectangle 4"/>
            <p:cNvSpPr>
              <a:spLocks noChangeArrowheads="1"/>
            </p:cNvSpPr>
            <p:nvPr/>
          </p:nvSpPr>
          <p:spPr bwMode="auto">
            <a:xfrm>
              <a:off x="37" y="98"/>
              <a:ext cx="5506" cy="3648"/>
            </a:xfrm>
            <a:prstGeom prst="rect">
              <a:avLst/>
            </a:prstGeom>
            <a:solidFill>
              <a:srgbClr val="EC5057">
                <a:alpha val="8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7" name="Text Box 5"/>
            <p:cNvSpPr txBox="1">
              <a:spLocks noChangeArrowheads="1"/>
            </p:cNvSpPr>
            <p:nvPr/>
          </p:nvSpPr>
          <p:spPr bwMode="auto">
            <a:xfrm>
              <a:off x="166" y="98"/>
              <a:ext cx="5247" cy="3648"/>
            </a:xfrm>
            <a:prstGeom prst="rect">
              <a:avLst/>
            </a:prstGeom>
            <a:solidFill>
              <a:srgbClr val="EC5057">
                <a:alpha val="89999"/>
              </a:srgbClr>
            </a:solidFill>
            <a:ln w="13157">
              <a:solidFill>
                <a:srgbClr val="FFFFFF"/>
              </a:solidFill>
              <a:miter lim="800000"/>
              <a:headEnd/>
              <a:tailEnd/>
            </a:ln>
          </p:spPr>
          <p:txBody>
            <a:bodyPr vert="horz" wrap="square" lIns="0" tIns="0" rIns="0" bIns="0" numCol="1" anchor="t" anchorCtr="0" compatLnSpc="1">
              <a:prstTxWarp prst="textNoShape">
                <a:avLst/>
              </a:prstTxWarp>
            </a:bodyPr>
            <a:lstStyle/>
            <a:p>
              <a:pPr marL="457200" marR="293688" lvl="1" indent="0" algn="just" defTabSz="914400" rtl="0" eaLnBrk="1" fontAlgn="base" latinLnBrk="0" hangingPunct="1">
                <a:lnSpc>
                  <a:spcPct val="100000"/>
                </a:lnSpc>
                <a:spcBef>
                  <a:spcPct val="0"/>
                </a:spcBef>
                <a:spcAft>
                  <a:spcPts val="1000"/>
                </a:spcAft>
                <a:buClrTx/>
                <a:buSzTx/>
                <a:buFontTx/>
                <a:buNone/>
                <a:tabLst/>
              </a:pPr>
              <a:endParaRPr lang="tr-TR" altLang="tr-TR" sz="1400" dirty="0">
                <a:latin typeface="Times New Roman" panose="02020603050405020304" pitchFamily="18" charset="0"/>
                <a:cs typeface="Times New Roman" panose="02020603050405020304" pitchFamily="18" charset="0"/>
              </a:endParaRPr>
            </a:p>
            <a:p>
              <a:pPr marL="457200" marR="293688" lvl="1" indent="0" algn="just" defTabSz="914400" rtl="0" eaLnBrk="1" fontAlgn="base" latinLnBrk="0" hangingPunct="1">
                <a:lnSpc>
                  <a:spcPct val="100000"/>
                </a:lnSpc>
                <a:spcBef>
                  <a:spcPct val="0"/>
                </a:spcBef>
                <a:spcAft>
                  <a:spcPts val="1000"/>
                </a:spcAft>
                <a:buClrTx/>
                <a:buSzTx/>
                <a:buFontTx/>
                <a:buNone/>
                <a:tabLst/>
              </a:pPr>
              <a:r>
                <a:rPr kumimoji="0" lang="tr-TR" altLang="tr-TR" sz="1400" b="0"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Öğrencilerin yaşadıkları bir </a:t>
              </a:r>
              <a:r>
                <a:rPr kumimoji="0" lang="tr-TR" altLang="tr-TR" sz="1400" b="0" i="0" u="none" strike="noStrike" cap="none" normalizeH="0" baseline="0" dirty="0" err="1" smtClean="0">
                  <a:ln>
                    <a:noFill/>
                  </a:ln>
                  <a:solidFill>
                    <a:srgbClr val="FFFFFF"/>
                  </a:solidFill>
                  <a:effectLst/>
                  <a:latin typeface="Times New Roman" panose="02020603050405020304" pitchFamily="18" charset="0"/>
                  <a:cs typeface="Times New Roman" panose="02020603050405020304" pitchFamily="18" charset="0"/>
                </a:rPr>
                <a:t>travmatik</a:t>
              </a:r>
              <a:r>
                <a:rPr kumimoji="0" lang="tr-TR" altLang="tr-TR" sz="1400" b="0"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 olayın yıl dönümü de önemli bir hatırlatıcı ya da tetikleyici olabilir. Özellikle tüm aileyi ya da toplumu derinden etkileyen (doğal afetler, toplumsal şiddet olayları, bir aile üyesinin beklenmedik ölümü vb.) olayların yıl dönümlerinde çocuk ve ergenler çevrelerinde sosyal destek bulmakta zorlanabilirler. Dolayısıyla, yıl dönümü öncesi ya da sonrasında bazı öğrencilerde akademik sorunlar ya da davranış problemleri görülmesi oldukça olasıdır. Bu dönemlerde öğrencilere sosyal destek sağlamak (özellikle öğrenci yaşadıklarını sizinle paylaşmış ise), güven algılarının </a:t>
              </a:r>
              <a:r>
                <a:rPr kumimoji="0" lang="tr-TR" altLang="tr-TR" sz="14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güçlenmesine</a:t>
              </a:r>
              <a:r>
                <a:rPr kumimoji="0" lang="tr-TR" altLang="tr-TR" sz="1400" b="0"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 ve psikolojik sağlamlıklarının artmasına yardımcı olur.</a:t>
              </a:r>
              <a:endParaRPr kumimoji="0" lang="tr-TR" altLang="tr-TR"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grpSp>
        <p:nvGrpSpPr>
          <p:cNvPr id="8" name="Group 6"/>
          <p:cNvGrpSpPr>
            <a:grpSpLocks/>
          </p:cNvGrpSpPr>
          <p:nvPr/>
        </p:nvGrpSpPr>
        <p:grpSpPr bwMode="auto">
          <a:xfrm>
            <a:off x="1333958" y="3356992"/>
            <a:ext cx="7364362" cy="2736304"/>
            <a:chOff x="1405" y="107"/>
            <a:chExt cx="5581" cy="2552"/>
          </a:xfrm>
        </p:grpSpPr>
        <p:sp>
          <p:nvSpPr>
            <p:cNvPr id="9" name="Freeform 7"/>
            <p:cNvSpPr>
              <a:spLocks/>
            </p:cNvSpPr>
            <p:nvPr/>
          </p:nvSpPr>
          <p:spPr bwMode="auto">
            <a:xfrm>
              <a:off x="1405" y="107"/>
              <a:ext cx="5581" cy="2552"/>
            </a:xfrm>
            <a:custGeom>
              <a:avLst/>
              <a:gdLst>
                <a:gd name="T0" fmla="+- 0 6907 1405"/>
                <a:gd name="T1" fmla="*/ T0 w 5581"/>
                <a:gd name="T2" fmla="+- 0 107 107"/>
                <a:gd name="T3" fmla="*/ 107 h 2552"/>
                <a:gd name="T4" fmla="+- 0 1405 1405"/>
                <a:gd name="T5" fmla="*/ T4 w 5581"/>
                <a:gd name="T6" fmla="+- 0 306 107"/>
                <a:gd name="T7" fmla="*/ 306 h 2552"/>
                <a:gd name="T8" fmla="+- 0 1483 1405"/>
                <a:gd name="T9" fmla="*/ T8 w 5581"/>
                <a:gd name="T10" fmla="+- 0 2659 107"/>
                <a:gd name="T11" fmla="*/ 2659 h 2552"/>
                <a:gd name="T12" fmla="+- 0 6985 1405"/>
                <a:gd name="T13" fmla="*/ T12 w 5581"/>
                <a:gd name="T14" fmla="+- 0 2460 107"/>
                <a:gd name="T15" fmla="*/ 2460 h 2552"/>
                <a:gd name="T16" fmla="+- 0 6907 1405"/>
                <a:gd name="T17" fmla="*/ T16 w 5581"/>
                <a:gd name="T18" fmla="+- 0 107 107"/>
                <a:gd name="T19" fmla="*/ 107 h 2552"/>
              </a:gdLst>
              <a:ahLst/>
              <a:cxnLst>
                <a:cxn ang="0">
                  <a:pos x="T1" y="T3"/>
                </a:cxn>
                <a:cxn ang="0">
                  <a:pos x="T5" y="T7"/>
                </a:cxn>
                <a:cxn ang="0">
                  <a:pos x="T9" y="T11"/>
                </a:cxn>
                <a:cxn ang="0">
                  <a:pos x="T13" y="T15"/>
                </a:cxn>
                <a:cxn ang="0">
                  <a:pos x="T17" y="T19"/>
                </a:cxn>
              </a:cxnLst>
              <a:rect l="0" t="0" r="r" b="b"/>
              <a:pathLst>
                <a:path w="5581" h="2552">
                  <a:moveTo>
                    <a:pt x="5502" y="0"/>
                  </a:moveTo>
                  <a:lnTo>
                    <a:pt x="0" y="199"/>
                  </a:lnTo>
                  <a:lnTo>
                    <a:pt x="78" y="2552"/>
                  </a:lnTo>
                  <a:lnTo>
                    <a:pt x="5580" y="2353"/>
                  </a:lnTo>
                  <a:lnTo>
                    <a:pt x="5502" y="0"/>
                  </a:lnTo>
                  <a:close/>
                </a:path>
              </a:pathLst>
            </a:custGeom>
            <a:solidFill>
              <a:srgbClr val="B96F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 name="Rectangle 8"/>
            <p:cNvSpPr>
              <a:spLocks noChangeArrowheads="1"/>
            </p:cNvSpPr>
            <p:nvPr/>
          </p:nvSpPr>
          <p:spPr bwMode="auto">
            <a:xfrm>
              <a:off x="1442" y="205"/>
              <a:ext cx="5506" cy="2355"/>
            </a:xfrm>
            <a:prstGeom prst="rect">
              <a:avLst/>
            </a:prstGeom>
            <a:solidFill>
              <a:srgbClr val="F794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 name="Text Box 9"/>
            <p:cNvSpPr txBox="1">
              <a:spLocks noChangeArrowheads="1"/>
            </p:cNvSpPr>
            <p:nvPr/>
          </p:nvSpPr>
          <p:spPr bwMode="auto">
            <a:xfrm>
              <a:off x="1583" y="295"/>
              <a:ext cx="5247" cy="2175"/>
            </a:xfrm>
            <a:prstGeom prst="rect">
              <a:avLst/>
            </a:prstGeom>
            <a:solidFill>
              <a:srgbClr val="F79435"/>
            </a:solidFill>
            <a:ln w="13157">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38"/>
                </a:spcBef>
                <a:spcAft>
                  <a:spcPts val="1000"/>
                </a:spcAft>
                <a:buClrTx/>
                <a:buSzTx/>
                <a:buFontTx/>
                <a:buNone/>
                <a:tabLst/>
              </a:pPr>
              <a:endParaRPr kumimoji="0" lang="tr-TR" altLang="tr-TR"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457200" marR="293688" lvl="1" indent="0" algn="just" defTabSz="914400" rtl="0" eaLnBrk="1" fontAlgn="base" latinLnBrk="0" hangingPunct="1">
                <a:lnSpc>
                  <a:spcPct val="100000"/>
                </a:lnSpc>
                <a:spcBef>
                  <a:spcPct val="0"/>
                </a:spcBef>
                <a:spcAft>
                  <a:spcPts val="1000"/>
                </a:spcAft>
                <a:buClrTx/>
                <a:buSzTx/>
                <a:buFontTx/>
                <a:buNone/>
                <a:tabLst/>
              </a:pPr>
              <a:r>
                <a:rPr kumimoji="0" lang="tr-TR" altLang="tr-TR" sz="1400" b="0"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Okul ya da sınıf ortamında zaman zaman öğrenciler arasındaki bağrışma ya da tartışmalar da bazı öğrencilerde (örneğin aile içi şiddete maruz kalan/şahit olan ya da ihmal ve istismara uğrayan) şiddetli travma tepkilerine yol açabilir. Bu tür ortamlarda, travma öyküsü bulunan öğrenciler kendini güvende hissetmeyebilir, duygu ve davranışlarını kontrol etmekte zorlanabilirler.</a:t>
              </a:r>
              <a:endParaRPr kumimoji="0" lang="tr-TR" altLang="tr-TR"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58704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124744"/>
            <a:ext cx="7920880" cy="5160640"/>
          </a:xfrm>
        </p:spPr>
        <p:txBody>
          <a:bodyPr>
            <a:normAutofit fontScale="92500" lnSpcReduction="10000"/>
          </a:bodyPr>
          <a:lstStyle/>
          <a:p>
            <a:r>
              <a:rPr lang="tr-TR" sz="2000" dirty="0" smtClean="0"/>
              <a:t>Doğal </a:t>
            </a:r>
            <a:r>
              <a:rPr lang="tr-TR" sz="2000" dirty="0"/>
              <a:t>afetler (deprem, sel, fırtına, yangın vb.), </a:t>
            </a:r>
            <a:endParaRPr lang="tr-TR" sz="2000" dirty="0" smtClean="0"/>
          </a:p>
          <a:p>
            <a:r>
              <a:rPr lang="tr-TR" sz="2000" dirty="0" smtClean="0"/>
              <a:t>Salgın </a:t>
            </a:r>
            <a:r>
              <a:rPr lang="tr-TR" sz="2000" dirty="0"/>
              <a:t>hastalıklar (COVID-19 vb.), </a:t>
            </a:r>
            <a:endParaRPr lang="tr-TR" sz="2000" dirty="0" smtClean="0"/>
          </a:p>
          <a:p>
            <a:r>
              <a:rPr lang="tr-TR" sz="2000" dirty="0"/>
              <a:t>U</a:t>
            </a:r>
            <a:r>
              <a:rPr lang="tr-TR" sz="2000" dirty="0" smtClean="0"/>
              <a:t>zun </a:t>
            </a:r>
            <a:r>
              <a:rPr lang="tr-TR" sz="2000" dirty="0"/>
              <a:t>süreli hastalıklar (kanser, yanık tedavileri, zorlu ameliyatlar vb.), </a:t>
            </a:r>
            <a:endParaRPr lang="tr-TR" sz="2000" dirty="0" smtClean="0"/>
          </a:p>
          <a:p>
            <a:r>
              <a:rPr lang="tr-TR" sz="2000" dirty="0"/>
              <a:t>Ç</a:t>
            </a:r>
            <a:r>
              <a:rPr lang="tr-TR" sz="2000" dirty="0" smtClean="0"/>
              <a:t>eşitli </a:t>
            </a:r>
            <a:r>
              <a:rPr lang="tr-TR" sz="2000" dirty="0"/>
              <a:t>kaza ve yaralanmalar (nükleer kazalar, iş kazaları, trafik kazaları vb.), </a:t>
            </a:r>
            <a:endParaRPr lang="tr-TR" sz="2000" dirty="0" smtClean="0"/>
          </a:p>
          <a:p>
            <a:r>
              <a:rPr lang="tr-TR" sz="2000" dirty="0"/>
              <a:t>S</a:t>
            </a:r>
            <a:r>
              <a:rPr lang="tr-TR" sz="2000" dirty="0" smtClean="0"/>
              <a:t>avaşlar</a:t>
            </a:r>
            <a:r>
              <a:rPr lang="tr-TR" sz="2000" dirty="0"/>
              <a:t>, </a:t>
            </a:r>
            <a:endParaRPr lang="tr-TR" sz="2000" dirty="0" smtClean="0"/>
          </a:p>
          <a:p>
            <a:r>
              <a:rPr lang="tr-TR" sz="2000" dirty="0"/>
              <a:t>T</a:t>
            </a:r>
            <a:r>
              <a:rPr lang="tr-TR" sz="2000" dirty="0" smtClean="0"/>
              <a:t>erör </a:t>
            </a:r>
            <a:r>
              <a:rPr lang="tr-TR" sz="2000" dirty="0"/>
              <a:t>olayları, </a:t>
            </a:r>
            <a:endParaRPr lang="tr-TR" sz="2000" dirty="0" smtClean="0"/>
          </a:p>
          <a:p>
            <a:r>
              <a:rPr lang="tr-TR" sz="2000" dirty="0"/>
              <a:t>Z</a:t>
            </a:r>
            <a:r>
              <a:rPr lang="tr-TR" sz="2000" dirty="0" smtClean="0"/>
              <a:t>orunlu </a:t>
            </a:r>
            <a:r>
              <a:rPr lang="tr-TR" sz="2000" dirty="0"/>
              <a:t>göçler ve mültecilik, </a:t>
            </a:r>
            <a:endParaRPr lang="tr-TR" sz="2000" dirty="0" smtClean="0"/>
          </a:p>
          <a:p>
            <a:r>
              <a:rPr lang="tr-TR" sz="2000" dirty="0"/>
              <a:t>T</a:t>
            </a:r>
            <a:r>
              <a:rPr lang="tr-TR" sz="2000" dirty="0" smtClean="0"/>
              <a:t>oplumsal </a:t>
            </a:r>
            <a:r>
              <a:rPr lang="tr-TR" sz="2000" dirty="0"/>
              <a:t>şiddet olayları (soygun, silahlı saldırı, taciz, yağmalama vb.), </a:t>
            </a:r>
            <a:endParaRPr lang="tr-TR" sz="2000" dirty="0" smtClean="0"/>
          </a:p>
          <a:p>
            <a:r>
              <a:rPr lang="tr-TR" sz="2000" dirty="0"/>
              <a:t>A</a:t>
            </a:r>
            <a:r>
              <a:rPr lang="tr-TR" sz="2000" dirty="0" smtClean="0"/>
              <a:t>ile </a:t>
            </a:r>
            <a:r>
              <a:rPr lang="tr-TR" sz="2000" dirty="0"/>
              <a:t>içi şiddet, </a:t>
            </a:r>
            <a:endParaRPr lang="tr-TR" sz="2000" dirty="0" smtClean="0"/>
          </a:p>
          <a:p>
            <a:r>
              <a:rPr lang="tr-TR" sz="2000" dirty="0"/>
              <a:t>F</a:t>
            </a:r>
            <a:r>
              <a:rPr lang="tr-TR" sz="2000" dirty="0" smtClean="0"/>
              <a:t>iziksel</a:t>
            </a:r>
            <a:r>
              <a:rPr lang="tr-TR" sz="2000" dirty="0"/>
              <a:t>, cinsel ya da duygusal ihmal ve istismar, </a:t>
            </a:r>
            <a:endParaRPr lang="tr-TR" sz="2000" dirty="0" smtClean="0"/>
          </a:p>
          <a:p>
            <a:r>
              <a:rPr lang="tr-TR" sz="2000" dirty="0"/>
              <a:t>B</a:t>
            </a:r>
            <a:r>
              <a:rPr lang="tr-TR" sz="2000" dirty="0" smtClean="0"/>
              <a:t>oşanma</a:t>
            </a:r>
            <a:r>
              <a:rPr lang="tr-TR" sz="2000" dirty="0"/>
              <a:t>, </a:t>
            </a:r>
            <a:endParaRPr lang="tr-TR" sz="2000" dirty="0" smtClean="0"/>
          </a:p>
          <a:p>
            <a:r>
              <a:rPr lang="tr-TR" sz="2000" dirty="0"/>
              <a:t>A</a:t>
            </a:r>
            <a:r>
              <a:rPr lang="tr-TR" sz="2000" dirty="0" smtClean="0"/>
              <a:t>kran </a:t>
            </a:r>
            <a:r>
              <a:rPr lang="tr-TR" sz="2000" dirty="0"/>
              <a:t>zorbalığı </a:t>
            </a:r>
            <a:r>
              <a:rPr lang="tr-TR" sz="2000" dirty="0" smtClean="0"/>
              <a:t>gibi</a:t>
            </a:r>
          </a:p>
          <a:p>
            <a:endParaRPr lang="tr-TR" sz="2000" dirty="0" smtClean="0"/>
          </a:p>
          <a:p>
            <a:pPr marL="82296" indent="0">
              <a:buNone/>
            </a:pPr>
            <a:r>
              <a:rPr lang="tr-TR" sz="2000" dirty="0" smtClean="0"/>
              <a:t>bireyleri</a:t>
            </a:r>
            <a:r>
              <a:rPr lang="tr-TR" sz="2000" dirty="0"/>
              <a:t>, aileleri ya da toplumları derinden etkileyen çok çeşitli olaylar </a:t>
            </a:r>
            <a:r>
              <a:rPr lang="tr-TR" sz="2000" dirty="0" err="1"/>
              <a:t>travmatik</a:t>
            </a:r>
            <a:r>
              <a:rPr lang="tr-TR" sz="2000" dirty="0"/>
              <a:t> yaşam olaylarına örnek olarak gösterilebilir.</a:t>
            </a:r>
          </a:p>
          <a:p>
            <a:endParaRPr lang="tr-TR" sz="2000" dirty="0"/>
          </a:p>
        </p:txBody>
      </p:sp>
      <p:sp>
        <p:nvSpPr>
          <p:cNvPr id="4" name="Başlık 1"/>
          <p:cNvSpPr>
            <a:spLocks noGrp="1"/>
          </p:cNvSpPr>
          <p:nvPr>
            <p:ph type="title"/>
          </p:nvPr>
        </p:nvSpPr>
        <p:spPr>
          <a:xfrm>
            <a:off x="1403648" y="116632"/>
            <a:ext cx="7498080" cy="1143000"/>
          </a:xfrm>
        </p:spPr>
        <p:txBody>
          <a:bodyPr>
            <a:normAutofit/>
          </a:bodyPr>
          <a:lstStyle/>
          <a:p>
            <a:pPr algn="ctr"/>
            <a:r>
              <a:rPr lang="tr-TR" dirty="0" smtClean="0"/>
              <a:t>TRAVMATİK YAŞAM OLAYLARI</a:t>
            </a:r>
            <a:endParaRPr lang="tr-TR" dirty="0"/>
          </a:p>
        </p:txBody>
      </p:sp>
    </p:spTree>
    <p:extLst>
      <p:ext uri="{BB962C8B-B14F-4D97-AF65-F5344CB8AC3E}">
        <p14:creationId xmlns:p14="http://schemas.microsoft.com/office/powerpoint/2010/main" val="4292107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187624" y="404664"/>
            <a:ext cx="7488832" cy="5832648"/>
            <a:chOff x="0" y="0"/>
            <a:chExt cx="5581" cy="7004"/>
          </a:xfrm>
        </p:grpSpPr>
        <p:sp>
          <p:nvSpPr>
            <p:cNvPr id="5" name="Freeform 3"/>
            <p:cNvSpPr>
              <a:spLocks/>
            </p:cNvSpPr>
            <p:nvPr/>
          </p:nvSpPr>
          <p:spPr bwMode="auto">
            <a:xfrm>
              <a:off x="0" y="2332"/>
              <a:ext cx="5581" cy="4672"/>
            </a:xfrm>
            <a:custGeom>
              <a:avLst/>
              <a:gdLst>
                <a:gd name="T0" fmla="*/ 5502 w 5581"/>
                <a:gd name="T1" fmla="+- 0 2332 2332"/>
                <a:gd name="T2" fmla="*/ 2332 h 4672"/>
                <a:gd name="T3" fmla="*/ 0 w 5581"/>
                <a:gd name="T4" fmla="+- 0 2531 2332"/>
                <a:gd name="T5" fmla="*/ 2531 h 4672"/>
                <a:gd name="T6" fmla="*/ 78 w 5581"/>
                <a:gd name="T7" fmla="+- 0 7004 2332"/>
                <a:gd name="T8" fmla="*/ 7004 h 4672"/>
                <a:gd name="T9" fmla="*/ 5580 w 5581"/>
                <a:gd name="T10" fmla="+- 0 6805 2332"/>
                <a:gd name="T11" fmla="*/ 6805 h 4672"/>
                <a:gd name="T12" fmla="*/ 5502 w 5581"/>
                <a:gd name="T13" fmla="+- 0 2332 2332"/>
                <a:gd name="T14" fmla="*/ 2332 h 4672"/>
              </a:gdLst>
              <a:ahLst/>
              <a:cxnLst>
                <a:cxn ang="0">
                  <a:pos x="T0" y="T2"/>
                </a:cxn>
                <a:cxn ang="0">
                  <a:pos x="T3" y="T5"/>
                </a:cxn>
                <a:cxn ang="0">
                  <a:pos x="T6" y="T8"/>
                </a:cxn>
                <a:cxn ang="0">
                  <a:pos x="T9" y="T11"/>
                </a:cxn>
                <a:cxn ang="0">
                  <a:pos x="T12" y="T14"/>
                </a:cxn>
              </a:cxnLst>
              <a:rect l="0" t="0" r="r" b="b"/>
              <a:pathLst>
                <a:path w="5581" h="4672">
                  <a:moveTo>
                    <a:pt x="5502" y="0"/>
                  </a:moveTo>
                  <a:lnTo>
                    <a:pt x="0" y="199"/>
                  </a:lnTo>
                  <a:lnTo>
                    <a:pt x="78" y="4672"/>
                  </a:lnTo>
                  <a:lnTo>
                    <a:pt x="5580" y="4473"/>
                  </a:lnTo>
                  <a:lnTo>
                    <a:pt x="5502" y="0"/>
                  </a:lnTo>
                  <a:close/>
                </a:path>
              </a:pathLst>
            </a:custGeom>
            <a:solidFill>
              <a:srgbClr val="4E69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6" name="Rectangle 4"/>
            <p:cNvSpPr>
              <a:spLocks noChangeArrowheads="1"/>
            </p:cNvSpPr>
            <p:nvPr/>
          </p:nvSpPr>
          <p:spPr bwMode="auto">
            <a:xfrm>
              <a:off x="37" y="2431"/>
              <a:ext cx="5506" cy="4475"/>
            </a:xfrm>
            <a:prstGeom prst="rect">
              <a:avLst/>
            </a:prstGeom>
            <a:solidFill>
              <a:srgbClr val="719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7" name="Freeform 5"/>
            <p:cNvSpPr>
              <a:spLocks/>
            </p:cNvSpPr>
            <p:nvPr/>
          </p:nvSpPr>
          <p:spPr bwMode="auto">
            <a:xfrm>
              <a:off x="0" y="0"/>
              <a:ext cx="5581" cy="2274"/>
            </a:xfrm>
            <a:custGeom>
              <a:avLst/>
              <a:gdLst>
                <a:gd name="T0" fmla="*/ 5502 w 5581"/>
                <a:gd name="T1" fmla="*/ 0 h 2274"/>
                <a:gd name="T2" fmla="*/ 0 w 5581"/>
                <a:gd name="T3" fmla="*/ 198 h 2274"/>
                <a:gd name="T4" fmla="*/ 78 w 5581"/>
                <a:gd name="T5" fmla="*/ 2274 h 2274"/>
                <a:gd name="T6" fmla="*/ 5580 w 5581"/>
                <a:gd name="T7" fmla="*/ 2075 h 2274"/>
                <a:gd name="T8" fmla="*/ 5502 w 5581"/>
                <a:gd name="T9" fmla="*/ 0 h 2274"/>
              </a:gdLst>
              <a:ahLst/>
              <a:cxnLst>
                <a:cxn ang="0">
                  <a:pos x="T0" y="T1"/>
                </a:cxn>
                <a:cxn ang="0">
                  <a:pos x="T2" y="T3"/>
                </a:cxn>
                <a:cxn ang="0">
                  <a:pos x="T4" y="T5"/>
                </a:cxn>
                <a:cxn ang="0">
                  <a:pos x="T6" y="T7"/>
                </a:cxn>
                <a:cxn ang="0">
                  <a:pos x="T8" y="T9"/>
                </a:cxn>
              </a:cxnLst>
              <a:rect l="0" t="0" r="r" b="b"/>
              <a:pathLst>
                <a:path w="5581" h="2274">
                  <a:moveTo>
                    <a:pt x="5502" y="0"/>
                  </a:moveTo>
                  <a:lnTo>
                    <a:pt x="0" y="198"/>
                  </a:lnTo>
                  <a:lnTo>
                    <a:pt x="78" y="2274"/>
                  </a:lnTo>
                  <a:lnTo>
                    <a:pt x="5580" y="2075"/>
                  </a:lnTo>
                  <a:lnTo>
                    <a:pt x="5502" y="0"/>
                  </a:lnTo>
                  <a:close/>
                </a:path>
              </a:pathLst>
            </a:custGeom>
            <a:solidFill>
              <a:srgbClr val="A67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 name="Rectangle 6"/>
            <p:cNvSpPr>
              <a:spLocks noChangeArrowheads="1"/>
            </p:cNvSpPr>
            <p:nvPr/>
          </p:nvSpPr>
          <p:spPr bwMode="auto">
            <a:xfrm>
              <a:off x="37" y="98"/>
              <a:ext cx="5506" cy="2077"/>
            </a:xfrm>
            <a:prstGeom prst="rect">
              <a:avLst/>
            </a:prstGeom>
            <a:solidFill>
              <a:srgbClr val="D79C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 name="Text Box 7"/>
            <p:cNvSpPr txBox="1">
              <a:spLocks noChangeArrowheads="1"/>
            </p:cNvSpPr>
            <p:nvPr/>
          </p:nvSpPr>
          <p:spPr bwMode="auto">
            <a:xfrm>
              <a:off x="178" y="2709"/>
              <a:ext cx="5247" cy="4295"/>
            </a:xfrm>
            <a:prstGeom prst="rect">
              <a:avLst/>
            </a:prstGeom>
            <a:solidFill>
              <a:srgbClr val="719142"/>
            </a:solidFill>
            <a:ln w="13157">
              <a:solidFill>
                <a:srgbClr val="FFFFFF"/>
              </a:solidFill>
              <a:miter lim="800000"/>
              <a:headEnd/>
              <a:tailEnd/>
            </a:ln>
          </p:spPr>
          <p:txBody>
            <a:bodyPr vert="horz" wrap="square" lIns="0" tIns="0" rIns="0" bIns="0" numCol="1" anchor="t" anchorCtr="0" compatLnSpc="1">
              <a:prstTxWarp prst="textNoShape">
                <a:avLst/>
              </a:prstTxWarp>
            </a:bodyPr>
            <a:lstStyle/>
            <a:p>
              <a:pPr marL="457200" marR="292100" lvl="1" indent="0" algn="just" defTabSz="914400" rtl="0" eaLnBrk="1" fontAlgn="base" latinLnBrk="0" hangingPunct="1">
                <a:lnSpc>
                  <a:spcPct val="100000"/>
                </a:lnSpc>
                <a:spcBef>
                  <a:spcPts val="800"/>
                </a:spcBef>
                <a:spcAft>
                  <a:spcPts val="1000"/>
                </a:spcAft>
                <a:buClrTx/>
                <a:buSzTx/>
                <a:buFontTx/>
                <a:buNone/>
                <a:tabLst/>
              </a:pPr>
              <a:endParaRPr kumimoji="0" lang="tr-TR" altLang="tr-TR" sz="1400" b="0"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endParaRPr>
            </a:p>
            <a:p>
              <a:pPr marL="457200" marR="292100" lvl="1" indent="0" algn="just" defTabSz="914400" rtl="0" eaLnBrk="1" fontAlgn="base" latinLnBrk="0" hangingPunct="1">
                <a:lnSpc>
                  <a:spcPct val="100000"/>
                </a:lnSpc>
                <a:spcBef>
                  <a:spcPts val="800"/>
                </a:spcBef>
                <a:spcAft>
                  <a:spcPts val="1000"/>
                </a:spcAft>
                <a:buClrTx/>
                <a:buSzTx/>
                <a:buFontTx/>
                <a:buNone/>
                <a:tabLst/>
              </a:pPr>
              <a:r>
                <a:rPr kumimoji="0" lang="tr-TR" altLang="tr-TR" sz="1400" b="0"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Sınıf içinde kullanılan alışılagelmiş kavram ve kelimeler de bazı öğrenciler için incitici ve hatırlatıcı etki yapabilir. Örneğin, </a:t>
              </a:r>
              <a:r>
                <a:rPr kumimoji="0" lang="tr-TR" altLang="tr-TR" sz="14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“Anne-babanıza hafta sonu yapılacak toplantıyı hatırlatın.” </a:t>
              </a:r>
              <a:r>
                <a:rPr kumimoji="0" lang="tr-TR" altLang="tr-TR" sz="1400" b="0"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dediğinizde boşanmış aile çocukları ya da ebeveynleri vefat etmiş öğrenciler huzursuzluk yaşayabilir ve tepkisel davranabilirler. Bunun yerine “Velinize hafta sonu yapılacak toplantıyı hatırlatın.” şeklinde genelleştirici kelimeler kullanarak olası hatırlatıcıları öğrencilerinizden uzak tutabilirsiniz. Dolayısıyla ders içi etkinliklerde (okumalar, sınıf içi tartışmalar, oyunlar ya da çeşitli faaliyetler) mümkün olduğunca din, dil, ırk, etnik köken, kültür ya da cinsiyet temelinde bütünleştirici ve tüm öğrencilerinizin değerlerini kapsayıcı bir yaklaşım sergilenmesine özen göstermeniz uygun olacaktır. Bu sayede öğrencilerinizin kendilerini fiziksel ve duygusal olarak güvende hissetmeleri, sınıf birlikteliği ve aidiyeti artacaktır.</a:t>
              </a:r>
              <a:endParaRPr kumimoji="0" lang="tr-TR" altLang="tr-TR"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Text Box 8"/>
            <p:cNvSpPr txBox="1">
              <a:spLocks noChangeArrowheads="1"/>
            </p:cNvSpPr>
            <p:nvPr/>
          </p:nvSpPr>
          <p:spPr bwMode="auto">
            <a:xfrm>
              <a:off x="166" y="448"/>
              <a:ext cx="5247" cy="1376"/>
            </a:xfrm>
            <a:prstGeom prst="rect">
              <a:avLst/>
            </a:prstGeom>
            <a:solidFill>
              <a:srgbClr val="D79C25"/>
            </a:solidFill>
            <a:ln w="13157">
              <a:solidFill>
                <a:srgbClr val="FFFFFF"/>
              </a:solidFill>
              <a:miter lim="800000"/>
              <a:headEnd/>
              <a:tailEnd/>
            </a:ln>
          </p:spPr>
          <p:txBody>
            <a:bodyPr vert="horz" wrap="square" lIns="0" tIns="0" rIns="0" bIns="0" numCol="1" anchor="t" anchorCtr="0" compatLnSpc="1">
              <a:prstTxWarp prst="textNoShape">
                <a:avLst/>
              </a:prstTxWarp>
            </a:bodyPr>
            <a:lstStyle/>
            <a:p>
              <a:pPr marL="457200" marR="292100" lvl="1" indent="0" algn="just" defTabSz="914400" rtl="0" eaLnBrk="1" fontAlgn="base" latinLnBrk="0" hangingPunct="1">
                <a:lnSpc>
                  <a:spcPct val="100000"/>
                </a:lnSpc>
                <a:spcBef>
                  <a:spcPct val="0"/>
                </a:spcBef>
                <a:spcAft>
                  <a:spcPts val="1000"/>
                </a:spcAft>
                <a:buClrTx/>
                <a:buSzTx/>
                <a:buFontTx/>
                <a:buNone/>
                <a:tabLst/>
              </a:pPr>
              <a:r>
                <a:rPr kumimoji="0" lang="tr-TR" altLang="tr-TR" sz="1400" b="0"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Dokunma, özellikle şiddet, ihmal ve istismara uğramış bazı öğrenciler için ciddi bir tetikleyici olabilir. Dolayısıyla, bu ve benzeri yaşantılara maruz kalan bazı öğrencilerin omuzuna ya da sırtına iyi niyetli ve güvenli bir dokunuşunuz bile öğrencinizin ani huzursuzluk ve panik yaşamasına neden olabilir.</a:t>
              </a:r>
              <a:endParaRPr kumimoji="0" lang="tr-TR" altLang="tr-TR"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95040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778098"/>
          </a:xfrm>
        </p:spPr>
        <p:txBody>
          <a:bodyPr>
            <a:normAutofit/>
          </a:bodyPr>
          <a:lstStyle/>
          <a:p>
            <a:pPr algn="ctr"/>
            <a:r>
              <a:rPr lang="tr-TR" sz="3200" b="1" dirty="0" smtClean="0">
                <a:effectLst/>
                <a:latin typeface="Times New Roman" panose="02020603050405020304" pitchFamily="18" charset="0"/>
                <a:cs typeface="Times New Roman" panose="02020603050405020304" pitchFamily="18" charset="0"/>
              </a:rPr>
              <a:t>Öğrencilere </a:t>
            </a:r>
            <a:r>
              <a:rPr lang="tr-TR" sz="3200" b="1" dirty="0">
                <a:effectLst/>
                <a:latin typeface="Times New Roman" panose="02020603050405020304" pitchFamily="18" charset="0"/>
                <a:cs typeface="Times New Roman" panose="02020603050405020304" pitchFamily="18" charset="0"/>
              </a:rPr>
              <a:t>Sosyal Destek Vermek</a:t>
            </a:r>
            <a:endParaRPr lang="tr-TR" sz="32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187624" y="980728"/>
            <a:ext cx="7498080" cy="3672408"/>
          </a:xfrm>
        </p:spPr>
        <p:txBody>
          <a:bodyPr>
            <a:normAutofit/>
          </a:bodyPr>
          <a:lstStyle/>
          <a:p>
            <a:pPr algn="just"/>
            <a:endParaRPr lang="tr-TR" sz="1600" dirty="0" smtClean="0">
              <a:latin typeface="Arial" panose="020B0604020202020204" pitchFamily="34" charset="0"/>
              <a:cs typeface="Arial" panose="020B0604020202020204" pitchFamily="34" charset="0"/>
            </a:endParaRPr>
          </a:p>
          <a:p>
            <a:pPr algn="just"/>
            <a:r>
              <a:rPr lang="tr-TR" sz="1600" dirty="0">
                <a:latin typeface="Arial" panose="020B0604020202020204" pitchFamily="34" charset="0"/>
                <a:cs typeface="Arial" panose="020B0604020202020204" pitchFamily="34" charset="0"/>
              </a:rPr>
              <a:t>Z</a:t>
            </a:r>
            <a:r>
              <a:rPr lang="tr-TR" sz="1600" dirty="0" smtClean="0">
                <a:latin typeface="Arial" panose="020B0604020202020204" pitchFamily="34" charset="0"/>
                <a:cs typeface="Arial" panose="020B0604020202020204" pitchFamily="34" charset="0"/>
              </a:rPr>
              <a:t>orlu </a:t>
            </a:r>
            <a:r>
              <a:rPr lang="tr-TR" sz="1600" dirty="0">
                <a:latin typeface="Arial" panose="020B0604020202020204" pitchFamily="34" charset="0"/>
                <a:cs typeface="Arial" panose="020B0604020202020204" pitchFamily="34" charset="0"/>
              </a:rPr>
              <a:t>dönemlerde öğrencilerin psikolojik sağlamlıklarını korumalarına yardımcı olabilecek en önemli sosyal destek gruplarının aile üyeleri, öğretmenleri ve arkadaşları olduğu bilinmektedir. Özellikle aile üyelerinin de </a:t>
            </a:r>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deneyimlere maruz kaldıkları dönemlerde öğretmenler, öğrenciler için en önemli koruyucu faktör olabilmektedir. Bu nedenle çocuklar, değerli olduklarını ve korunduklarını hissetmek için sizin desteğinize daha çok ihtiyaç duyarlar.</a:t>
            </a:r>
          </a:p>
          <a:p>
            <a:pPr algn="just"/>
            <a:endParaRPr lang="tr-TR" sz="1600" dirty="0">
              <a:latin typeface="Arial" panose="020B0604020202020204" pitchFamily="34" charset="0"/>
              <a:cs typeface="Arial" panose="020B0604020202020204" pitchFamily="34" charset="0"/>
            </a:endParaRPr>
          </a:p>
        </p:txBody>
      </p:sp>
      <p:grpSp>
        <p:nvGrpSpPr>
          <p:cNvPr id="4" name="Group 2"/>
          <p:cNvGrpSpPr>
            <a:grpSpLocks/>
          </p:cNvGrpSpPr>
          <p:nvPr/>
        </p:nvGrpSpPr>
        <p:grpSpPr bwMode="auto">
          <a:xfrm>
            <a:off x="2051720" y="3356992"/>
            <a:ext cx="6336703" cy="3201937"/>
            <a:chOff x="1657" y="7964"/>
            <a:chExt cx="5825" cy="3203"/>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 y="9352"/>
              <a:ext cx="2634" cy="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 y="7964"/>
              <a:ext cx="2034" cy="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7260" y="10878"/>
              <a:ext cx="22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13000"/>
                </a:lnSpc>
                <a:spcBef>
                  <a:spcPct val="0"/>
                </a:spcBef>
                <a:spcAft>
                  <a:spcPts val="1000"/>
                </a:spcAft>
                <a:buClrTx/>
                <a:buSzTx/>
                <a:buFontTx/>
                <a:buNone/>
                <a:tabLst/>
              </a:pPr>
              <a:r>
                <a:rPr kumimoji="0" lang="tr-TR" altLang="tr-TR" sz="1200" b="0" i="0" u="none" strike="noStrike" cap="none" normalizeH="0" baseline="0" smtClean="0">
                  <a:ln>
                    <a:noFill/>
                  </a:ln>
                  <a:solidFill>
                    <a:srgbClr val="FFFFFF"/>
                  </a:solidFill>
                  <a:effectLst/>
                  <a:latin typeface="Calibri" pitchFamily="34" charset="0"/>
                  <a:cs typeface="Arial" pitchFamily="34" charset="0"/>
                </a:rPr>
                <a:t>31</a:t>
              </a: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769644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1640" y="404664"/>
            <a:ext cx="7498080" cy="4800600"/>
          </a:xfrm>
        </p:spPr>
        <p:txBody>
          <a:bodyPr>
            <a:normAutofit/>
          </a:bodyPr>
          <a:lstStyle/>
          <a:p>
            <a:pPr algn="just"/>
            <a:r>
              <a:rPr lang="tr-TR" sz="1600" dirty="0">
                <a:latin typeface="Arial" panose="020B0604020202020204" pitchFamily="34" charset="0"/>
                <a:cs typeface="Arial" panose="020B0604020202020204" pitchFamily="34" charset="0"/>
              </a:rPr>
              <a:t>Öğrencileriyle yakından ilgilenen, onları dinleyen ve destekleyen, onlara koşulsuz saygı ve şefkat gösteren, her koşulda </a:t>
            </a:r>
            <a:r>
              <a:rPr lang="tr-TR" sz="1600" dirty="0" smtClean="0">
                <a:latin typeface="Arial" panose="020B0604020202020204" pitchFamily="34" charset="0"/>
                <a:cs typeface="Arial" panose="020B0604020202020204" pitchFamily="34" charset="0"/>
              </a:rPr>
              <a:t>öğrencilerine </a:t>
            </a:r>
            <a:r>
              <a:rPr lang="tr-TR" sz="1600" dirty="0">
                <a:latin typeface="Arial" panose="020B0604020202020204" pitchFamily="34" charset="0"/>
                <a:cs typeface="Arial" panose="020B0604020202020204" pitchFamily="34" charset="0"/>
              </a:rPr>
              <a:t>yönelik gerçekçi ve yüksek beklentiler taşıdığını hissettiren, öğrencilerinin sınıf ya da okul içinde çeşitli etkinliklere katılımını destekleyen ve öğrencilerinin birbirleriyle sağlıklı arkadaşlık </a:t>
            </a:r>
            <a:r>
              <a:rPr lang="tr-TR" sz="1600" dirty="0" smtClean="0">
                <a:latin typeface="Arial" panose="020B0604020202020204" pitchFamily="34" charset="0"/>
                <a:cs typeface="Arial" panose="020B0604020202020204" pitchFamily="34" charset="0"/>
              </a:rPr>
              <a:t>ilişkileri </a:t>
            </a:r>
            <a:r>
              <a:rPr lang="tr-TR" sz="1600" dirty="0">
                <a:latin typeface="Arial" panose="020B0604020202020204" pitchFamily="34" charset="0"/>
                <a:cs typeface="Arial" panose="020B0604020202020204" pitchFamily="34" charset="0"/>
              </a:rPr>
              <a:t>geliştirmelerine katkı sağlayan öğretmenler, öğrencileri için eşsiz bir sosyal destek kaynağıdır. </a:t>
            </a:r>
            <a:endParaRPr lang="tr-TR" sz="1600" dirty="0" smtClean="0">
              <a:latin typeface="Arial" panose="020B0604020202020204" pitchFamily="34" charset="0"/>
              <a:cs typeface="Arial" panose="020B0604020202020204" pitchFamily="34" charset="0"/>
            </a:endParaRPr>
          </a:p>
          <a:p>
            <a:pPr algn="just"/>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Bunun </a:t>
            </a:r>
            <a:r>
              <a:rPr lang="tr-TR" sz="1600" dirty="0">
                <a:latin typeface="Arial" panose="020B0604020202020204" pitchFamily="34" charset="0"/>
                <a:cs typeface="Arial" panose="020B0604020202020204" pitchFamily="34" charset="0"/>
              </a:rPr>
              <a:t>yanı sıra, bir zorlukla karşılaştıklarını gözlemlediğinizde öğrencilerinize “ne </a:t>
            </a:r>
            <a:r>
              <a:rPr lang="tr-TR" sz="1600" dirty="0" smtClean="0">
                <a:latin typeface="Arial" panose="020B0604020202020204" pitchFamily="34" charset="0"/>
                <a:cs typeface="Arial" panose="020B0604020202020204" pitchFamily="34" charset="0"/>
              </a:rPr>
              <a:t>yaşadıklarını </a:t>
            </a:r>
            <a:r>
              <a:rPr lang="tr-TR" sz="1600" dirty="0">
                <a:latin typeface="Arial" panose="020B0604020202020204" pitchFamily="34" charset="0"/>
                <a:cs typeface="Arial" panose="020B0604020202020204" pitchFamily="34" charset="0"/>
              </a:rPr>
              <a:t>ya da nasıl yardım edebileceğinizi” sorarak yaşadıklarını sizinle paylaşmalarına ortam hazırlayabilirsiniz. Sizinle paylaşımları sonrasında zaman zaman nasıl olduklarını sorarak öğrencinizi önemsediğinizi, size anlattıklarına değer verdiğinizi ve </a:t>
            </a:r>
            <a:r>
              <a:rPr lang="tr-TR" sz="1600" dirty="0" smtClean="0">
                <a:latin typeface="Arial" panose="020B0604020202020204" pitchFamily="34" charset="0"/>
                <a:cs typeface="Arial" panose="020B0604020202020204" pitchFamily="34" charset="0"/>
              </a:rPr>
              <a:t>konuşulanları </a:t>
            </a:r>
            <a:r>
              <a:rPr lang="tr-TR" sz="1600" dirty="0">
                <a:latin typeface="Arial" panose="020B0604020202020204" pitchFamily="34" charset="0"/>
                <a:cs typeface="Arial" panose="020B0604020202020204" pitchFamily="34" charset="0"/>
              </a:rPr>
              <a:t>unutmadığınızı gösterebilirsiniz. Ayrıca öğrencilerinizin olumlu tutum ve davranışlarını ya da başarılarını destekleyerek öz güven ve öz saygılarının artmasına ve umut kazanmalarına katkı sağlayabilirsiniz.</a:t>
            </a:r>
          </a:p>
          <a:p>
            <a:pPr algn="just"/>
            <a:endParaRPr lang="tr-T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778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116632"/>
            <a:ext cx="7498080" cy="994122"/>
          </a:xfrm>
        </p:spPr>
        <p:txBody>
          <a:bodyPr>
            <a:noAutofit/>
          </a:bodyPr>
          <a:lstStyle/>
          <a:p>
            <a:pPr algn="ctr"/>
            <a:r>
              <a:rPr lang="tr-TR" sz="3200" b="1" dirty="0" smtClean="0">
                <a:effectLst/>
                <a:latin typeface="Times New Roman" panose="02020603050405020304" pitchFamily="18" charset="0"/>
                <a:cs typeface="Times New Roman" panose="02020603050405020304" pitchFamily="18" charset="0"/>
              </a:rPr>
              <a:t/>
            </a:r>
            <a:br>
              <a:rPr lang="tr-TR" sz="3200" b="1" dirty="0" smtClean="0">
                <a:effectLst/>
                <a:latin typeface="Times New Roman" panose="02020603050405020304" pitchFamily="18" charset="0"/>
                <a:cs typeface="Times New Roman" panose="02020603050405020304" pitchFamily="18" charset="0"/>
              </a:rPr>
            </a:br>
            <a:r>
              <a:rPr lang="tr-TR" sz="3200" b="1" dirty="0">
                <a:effectLst/>
                <a:latin typeface="Times New Roman" panose="02020603050405020304" pitchFamily="18" charset="0"/>
                <a:cs typeface="Times New Roman" panose="02020603050405020304" pitchFamily="18" charset="0"/>
              </a:rPr>
              <a:t/>
            </a:r>
            <a:br>
              <a:rPr lang="tr-TR" sz="3200" b="1" dirty="0">
                <a:effectLst/>
                <a:latin typeface="Times New Roman" panose="02020603050405020304" pitchFamily="18" charset="0"/>
                <a:cs typeface="Times New Roman" panose="02020603050405020304" pitchFamily="18" charset="0"/>
              </a:rPr>
            </a:br>
            <a:r>
              <a:rPr lang="tr-TR" sz="3200" b="1" dirty="0" smtClean="0">
                <a:effectLst/>
                <a:latin typeface="Times New Roman" panose="02020603050405020304" pitchFamily="18" charset="0"/>
                <a:cs typeface="Times New Roman" panose="02020603050405020304" pitchFamily="18" charset="0"/>
              </a:rPr>
              <a:t>Öğrencilerin </a:t>
            </a:r>
            <a:r>
              <a:rPr lang="tr-TR" sz="3200" b="1" dirty="0">
                <a:effectLst/>
                <a:latin typeface="Times New Roman" panose="02020603050405020304" pitchFamily="18" charset="0"/>
                <a:cs typeface="Times New Roman" panose="02020603050405020304" pitchFamily="18" charset="0"/>
              </a:rPr>
              <a:t>Kendilerini İfade </a:t>
            </a:r>
            <a:r>
              <a:rPr lang="tr-TR" sz="3200" b="1" dirty="0" smtClean="0">
                <a:effectLst/>
                <a:latin typeface="Times New Roman" panose="02020603050405020304" pitchFamily="18" charset="0"/>
                <a:cs typeface="Times New Roman" panose="02020603050405020304" pitchFamily="18" charset="0"/>
              </a:rPr>
              <a:t>Etmelerine </a:t>
            </a:r>
            <a:r>
              <a:rPr lang="tr-TR" sz="3200" b="1" dirty="0">
                <a:effectLst/>
                <a:latin typeface="Times New Roman" panose="02020603050405020304" pitchFamily="18" charset="0"/>
                <a:cs typeface="Times New Roman" panose="02020603050405020304" pitchFamily="18" charset="0"/>
              </a:rPr>
              <a:t>Yardımcı Olmak</a:t>
            </a:r>
            <a:r>
              <a:rPr lang="tr-TR" sz="3200" dirty="0">
                <a:effectLst/>
                <a:latin typeface="Times New Roman" panose="02020603050405020304" pitchFamily="18" charset="0"/>
                <a:cs typeface="Times New Roman" panose="02020603050405020304" pitchFamily="18" charset="0"/>
              </a:rPr>
              <a:t/>
            </a:r>
            <a:br>
              <a:rPr lang="tr-TR" sz="3200" dirty="0">
                <a:effectLst/>
                <a:latin typeface="Times New Roman" panose="02020603050405020304" pitchFamily="18" charset="0"/>
                <a:cs typeface="Times New Roman" panose="02020603050405020304" pitchFamily="18" charset="0"/>
              </a:rPr>
            </a:br>
            <a:r>
              <a:rPr lang="tr-TR" sz="3200" b="1" dirty="0">
                <a:effectLst/>
                <a:latin typeface="Times New Roman" panose="02020603050405020304" pitchFamily="18" charset="0"/>
                <a:cs typeface="Times New Roman" panose="02020603050405020304" pitchFamily="18" charset="0"/>
              </a:rPr>
              <a:t/>
            </a:r>
            <a:br>
              <a:rPr lang="tr-TR" sz="3200" b="1" dirty="0">
                <a:effectLst/>
                <a:latin typeface="Times New Roman" panose="02020603050405020304" pitchFamily="18" charset="0"/>
                <a:cs typeface="Times New Roman" panose="02020603050405020304" pitchFamily="18" charset="0"/>
              </a:rPr>
            </a:br>
            <a:endParaRPr lang="tr-TR" sz="3200" dirty="0">
              <a:latin typeface="Times New Roman" panose="02020603050405020304" pitchFamily="18" charset="0"/>
              <a:cs typeface="Times New Roman" panose="02020603050405020304" pitchFamily="18" charset="0"/>
            </a:endParaRPr>
          </a:p>
        </p:txBody>
      </p:sp>
      <p:sp>
        <p:nvSpPr>
          <p:cNvPr id="5" name="İçerik Yer Tutucusu 2"/>
          <p:cNvSpPr>
            <a:spLocks noGrp="1"/>
          </p:cNvSpPr>
          <p:nvPr>
            <p:ph idx="1"/>
          </p:nvPr>
        </p:nvSpPr>
        <p:spPr>
          <a:xfrm>
            <a:off x="1187624" y="1412776"/>
            <a:ext cx="7746064" cy="4800600"/>
          </a:xfrm>
        </p:spPr>
        <p:txBody>
          <a:bodyPr>
            <a:normAutofit/>
          </a:bodyPr>
          <a:lstStyle/>
          <a:p>
            <a:pPr algn="just"/>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bir yaşam olayı sonrasında çocuk ve ergenler, </a:t>
            </a:r>
            <a:r>
              <a:rPr lang="tr-TR" sz="1600" dirty="0" smtClean="0">
                <a:latin typeface="Arial" panose="020B0604020202020204" pitchFamily="34" charset="0"/>
                <a:cs typeface="Arial" panose="020B0604020202020204" pitchFamily="34" charset="0"/>
              </a:rPr>
              <a:t>genellikle</a:t>
            </a:r>
            <a:r>
              <a:rPr lang="tr-TR" sz="1600" dirty="0">
                <a:latin typeface="Arial" panose="020B0604020202020204" pitchFamily="34" charset="0"/>
                <a:cs typeface="Arial" panose="020B0604020202020204" pitchFamily="34" charset="0"/>
              </a:rPr>
              <a:t>, onları endişelendiren ve strese neden olan şeyler hakkında konuşmak isterler. Bu nedenle çevrelerinde en çok güvendikleri, kendilerini daha iyi anlayabileceklerini ve kendilerine koşulsuz destek sunabileceklerini düşündükleri yetişkinlere yönelirler. Özellikle aile üyeleri ya da arkadaşları ile yaşadıklarını </a:t>
            </a:r>
            <a:r>
              <a:rPr lang="tr-TR" sz="1600" dirty="0" smtClean="0">
                <a:latin typeface="Arial" panose="020B0604020202020204" pitchFamily="34" charset="0"/>
                <a:cs typeface="Arial" panose="020B0604020202020204" pitchFamily="34" charset="0"/>
              </a:rPr>
              <a:t>paylaşmakta </a:t>
            </a:r>
            <a:r>
              <a:rPr lang="tr-TR" sz="1600" dirty="0">
                <a:latin typeface="Arial" panose="020B0604020202020204" pitchFamily="34" charset="0"/>
                <a:cs typeface="Arial" panose="020B0604020202020204" pitchFamily="34" charset="0"/>
              </a:rPr>
              <a:t>zorlanan öğrenciler değer verdikleri, kendilerini yakın ve güvende hissettikleri, onlara sosyal destek verebileceklerine </a:t>
            </a:r>
            <a:r>
              <a:rPr lang="tr-TR" sz="1600" dirty="0" smtClean="0">
                <a:latin typeface="Arial" panose="020B0604020202020204" pitchFamily="34" charset="0"/>
                <a:cs typeface="Arial" panose="020B0604020202020204" pitchFamily="34" charset="0"/>
              </a:rPr>
              <a:t>inandıkları </a:t>
            </a:r>
            <a:r>
              <a:rPr lang="tr-TR" sz="1600" dirty="0">
                <a:latin typeface="Arial" panose="020B0604020202020204" pitchFamily="34" charset="0"/>
                <a:cs typeface="Arial" panose="020B0604020202020204" pitchFamily="34" charset="0"/>
              </a:rPr>
              <a:t>yönetici ya da öğretmenlere başvurabilirler. Bazen de siz bir öğrencinizin </a:t>
            </a:r>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stres tepkileri gösterdiğini </a:t>
            </a:r>
            <a:r>
              <a:rPr lang="tr-TR" sz="1600" dirty="0" smtClean="0">
                <a:latin typeface="Arial" panose="020B0604020202020204" pitchFamily="34" charset="0"/>
                <a:cs typeface="Arial" panose="020B0604020202020204" pitchFamily="34" charset="0"/>
              </a:rPr>
              <a:t>gözlemleyebilir </a:t>
            </a:r>
            <a:r>
              <a:rPr lang="tr-TR" sz="1600" dirty="0">
                <a:latin typeface="Arial" panose="020B0604020202020204" pitchFamily="34" charset="0"/>
                <a:cs typeface="Arial" panose="020B0604020202020204" pitchFamily="34" charset="0"/>
              </a:rPr>
              <a:t>ve onun psikolojik travma yaşıyor olabileceğini </a:t>
            </a:r>
            <a:r>
              <a:rPr lang="tr-TR" sz="1600" dirty="0" smtClean="0">
                <a:latin typeface="Arial" panose="020B0604020202020204" pitchFamily="34" charset="0"/>
                <a:cs typeface="Arial" panose="020B0604020202020204" pitchFamily="34" charset="0"/>
              </a:rPr>
              <a:t>düşünebilirsiniz</a:t>
            </a:r>
            <a:r>
              <a:rPr lang="tr-TR" sz="1600" dirty="0">
                <a:latin typeface="Arial" panose="020B0604020202020204" pitchFamily="34" charset="0"/>
                <a:cs typeface="Arial" panose="020B0604020202020204" pitchFamily="34" charset="0"/>
              </a:rPr>
              <a:t>. Bu tür durumlarda ne olabileceği hakkında tahmin yürütmek ya da hemen bir uzmana yönlendirmek yerine öğrenciye zaman ayırmanız ve uygun bir ortamda onu dinlemeniz çok önemlidir</a:t>
            </a:r>
            <a:r>
              <a:rPr lang="tr-TR" sz="1600" dirty="0" smtClean="0">
                <a:latin typeface="Arial" panose="020B0604020202020204" pitchFamily="34" charset="0"/>
                <a:cs typeface="Arial" panose="020B0604020202020204" pitchFamily="34" charset="0"/>
              </a:rPr>
              <a:t>.</a:t>
            </a:r>
          </a:p>
          <a:p>
            <a:pPr algn="just"/>
            <a:endParaRPr lang="tr-TR" sz="1600" dirty="0">
              <a:latin typeface="Arial" panose="020B0604020202020204" pitchFamily="34" charset="0"/>
              <a:cs typeface="Arial" panose="020B0604020202020204" pitchFamily="34" charset="0"/>
            </a:endParaRPr>
          </a:p>
          <a:p>
            <a:pPr algn="just"/>
            <a:r>
              <a:rPr lang="tr-TR" sz="1600" dirty="0">
                <a:latin typeface="Arial" panose="020B0604020202020204" pitchFamily="34" charset="0"/>
                <a:cs typeface="Arial" panose="020B0604020202020204" pitchFamily="34" charset="0"/>
              </a:rPr>
              <a:t>Bu sayede öğrenci gerçekten önemsendiğini ve değerli olduğunu düşünerek kendini güvende hisseder. </a:t>
            </a:r>
            <a:r>
              <a:rPr lang="tr-TR" sz="1600" b="1" dirty="0">
                <a:latin typeface="Arial" panose="020B0604020202020204" pitchFamily="34" charset="0"/>
                <a:cs typeface="Arial" panose="020B0604020202020204" pitchFamily="34" charset="0"/>
              </a:rPr>
              <a:t>Bu süreçte öğrencinizin yaşadığı </a:t>
            </a:r>
            <a:r>
              <a:rPr lang="tr-TR" sz="1600" b="1" dirty="0" err="1">
                <a:latin typeface="Arial" panose="020B0604020202020204" pitchFamily="34" charset="0"/>
                <a:cs typeface="Arial" panose="020B0604020202020204" pitchFamily="34" charset="0"/>
              </a:rPr>
              <a:t>travmatik</a:t>
            </a:r>
            <a:r>
              <a:rPr lang="tr-TR" sz="1600" b="1" dirty="0">
                <a:latin typeface="Arial" panose="020B0604020202020204" pitchFamily="34" charset="0"/>
                <a:cs typeface="Arial" panose="020B0604020202020204" pitchFamily="34" charset="0"/>
              </a:rPr>
              <a:t> olayın nedenlerine ya da detaylarına yönelik sorular sormamaya ve süreci derinleştirmemeye özen </a:t>
            </a:r>
            <a:r>
              <a:rPr lang="tr-TR" sz="1600" b="1" dirty="0" smtClean="0">
                <a:latin typeface="Arial" panose="020B0604020202020204" pitchFamily="34" charset="0"/>
                <a:cs typeface="Arial" panose="020B0604020202020204" pitchFamily="34" charset="0"/>
              </a:rPr>
              <a:t>gösteriniz</a:t>
            </a:r>
            <a:r>
              <a:rPr lang="tr-TR" sz="1600" b="1" dirty="0">
                <a:latin typeface="Arial" panose="020B0604020202020204" pitchFamily="34" charset="0"/>
                <a:cs typeface="Arial" panose="020B0604020202020204" pitchFamily="34" charset="0"/>
              </a:rPr>
              <a:t>. </a:t>
            </a:r>
            <a:r>
              <a:rPr lang="tr-TR" sz="1600" dirty="0">
                <a:latin typeface="Arial" panose="020B0604020202020204" pitchFamily="34" charset="0"/>
                <a:cs typeface="Arial" panose="020B0604020202020204" pitchFamily="34" charset="0"/>
              </a:rPr>
              <a:t>Bu tür yaklaşımlar öğrencinizin </a:t>
            </a:r>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stres tepkilerini tetikleyebilir ve onu daha çok </a:t>
            </a:r>
            <a:r>
              <a:rPr lang="tr-TR" sz="1600" dirty="0" err="1">
                <a:latin typeface="Arial" panose="020B0604020202020204" pitchFamily="34" charset="0"/>
                <a:cs typeface="Arial" panose="020B0604020202020204" pitchFamily="34" charset="0"/>
              </a:rPr>
              <a:t>travmatize</a:t>
            </a:r>
            <a:r>
              <a:rPr lang="tr-TR" sz="1600" dirty="0">
                <a:latin typeface="Arial" panose="020B0604020202020204" pitchFamily="34" charset="0"/>
                <a:cs typeface="Arial" panose="020B0604020202020204" pitchFamily="34" charset="0"/>
              </a:rPr>
              <a:t> edebilir.</a:t>
            </a:r>
          </a:p>
          <a:p>
            <a:pPr algn="just"/>
            <a:endParaRPr lang="tr-T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3966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1640" y="548680"/>
            <a:ext cx="7498080" cy="3024336"/>
          </a:xfrm>
        </p:spPr>
        <p:txBody>
          <a:bodyPr>
            <a:noAutofit/>
          </a:bodyPr>
          <a:lstStyle/>
          <a:p>
            <a:pPr algn="just"/>
            <a:r>
              <a:rPr lang="tr-TR" sz="1600" dirty="0">
                <a:latin typeface="Arial" panose="020B0604020202020204" pitchFamily="34" charset="0"/>
                <a:cs typeface="Arial" panose="020B0604020202020204" pitchFamily="34" charset="0"/>
              </a:rPr>
              <a:t>Bunun yerine öğrencinizi etkin bir şekilde dinlemek, onun </a:t>
            </a:r>
            <a:r>
              <a:rPr lang="tr-TR" sz="1600" dirty="0" smtClean="0">
                <a:latin typeface="Arial" panose="020B0604020202020204" pitchFamily="34" charset="0"/>
                <a:cs typeface="Arial" panose="020B0604020202020204" pitchFamily="34" charset="0"/>
              </a:rPr>
              <a:t>deneyimlerini </a:t>
            </a:r>
            <a:r>
              <a:rPr lang="tr-TR" sz="1600" dirty="0">
                <a:latin typeface="Arial" panose="020B0604020202020204" pitchFamily="34" charset="0"/>
                <a:cs typeface="Arial" panose="020B0604020202020204" pitchFamily="34" charset="0"/>
              </a:rPr>
              <a:t>anlamaya çalışmak, onun şu an neler hissettiğine </a:t>
            </a:r>
            <a:r>
              <a:rPr lang="tr-TR" sz="1600" dirty="0" smtClean="0">
                <a:latin typeface="Arial" panose="020B0604020202020204" pitchFamily="34" charset="0"/>
                <a:cs typeface="Arial" panose="020B0604020202020204" pitchFamily="34" charset="0"/>
              </a:rPr>
              <a:t>odaklanmak </a:t>
            </a:r>
            <a:r>
              <a:rPr lang="tr-TR" sz="1600" dirty="0">
                <a:latin typeface="Arial" panose="020B0604020202020204" pitchFamily="34" charset="0"/>
                <a:cs typeface="Arial" panose="020B0604020202020204" pitchFamily="34" charset="0"/>
              </a:rPr>
              <a:t>ve bu arada duygusal tepkilerini ve davranışlarını </a:t>
            </a:r>
            <a:r>
              <a:rPr lang="tr-TR" sz="1600" dirty="0" smtClean="0">
                <a:latin typeface="Arial" panose="020B0604020202020204" pitchFamily="34" charset="0"/>
                <a:cs typeface="Arial" panose="020B0604020202020204" pitchFamily="34" charset="0"/>
              </a:rPr>
              <a:t>gözlemlemek </a:t>
            </a:r>
            <a:r>
              <a:rPr lang="tr-TR" sz="1600" dirty="0">
                <a:latin typeface="Arial" panose="020B0604020202020204" pitchFamily="34" charset="0"/>
                <a:cs typeface="Arial" panose="020B0604020202020204" pitchFamily="34" charset="0"/>
              </a:rPr>
              <a:t>en etkili yaklaşım olacaktır. </a:t>
            </a:r>
            <a:endParaRPr lang="tr-TR" sz="1600" dirty="0" smtClean="0">
              <a:latin typeface="Arial" panose="020B0604020202020204" pitchFamily="34" charset="0"/>
              <a:cs typeface="Arial" panose="020B0604020202020204" pitchFamily="34" charset="0"/>
            </a:endParaRPr>
          </a:p>
          <a:p>
            <a:pPr algn="just"/>
            <a:r>
              <a:rPr lang="tr-TR" sz="1600" b="1" dirty="0" smtClean="0">
                <a:latin typeface="Arial" panose="020B0604020202020204" pitchFamily="34" charset="0"/>
                <a:cs typeface="Arial" panose="020B0604020202020204" pitchFamily="34" charset="0"/>
              </a:rPr>
              <a:t>Bu </a:t>
            </a:r>
            <a:r>
              <a:rPr lang="tr-TR" sz="1600" b="1" dirty="0">
                <a:latin typeface="Arial" panose="020B0604020202020204" pitchFamily="34" charset="0"/>
                <a:cs typeface="Arial" panose="020B0604020202020204" pitchFamily="34" charset="0"/>
              </a:rPr>
              <a:t>süreçte öğretmenlik </a:t>
            </a:r>
            <a:r>
              <a:rPr lang="tr-TR" sz="1600" b="1" dirty="0" smtClean="0">
                <a:latin typeface="Arial" panose="020B0604020202020204" pitchFamily="34" charset="0"/>
                <a:cs typeface="Arial" panose="020B0604020202020204" pitchFamily="34" charset="0"/>
              </a:rPr>
              <a:t>mesleğinin </a:t>
            </a:r>
            <a:r>
              <a:rPr lang="tr-TR" sz="1600" b="1" dirty="0">
                <a:latin typeface="Arial" panose="020B0604020202020204" pitchFamily="34" charset="0"/>
                <a:cs typeface="Arial" panose="020B0604020202020204" pitchFamily="34" charset="0"/>
              </a:rPr>
              <a:t>rol ve sorumluluklarını aşan bir durum gözlemlediğinizde, öğrencinin okul rehber öğretmeni/psikolojik danışmanına ya da bulunduğunuz yerdeki rehberlik ve araştırma merkezine başvurmasını sağlamak en sağlıklı çözüm yolu olacaktır. </a:t>
            </a:r>
            <a:r>
              <a:rPr lang="tr-TR" sz="1600" dirty="0">
                <a:latin typeface="Arial" panose="020B0604020202020204" pitchFamily="34" charset="0"/>
                <a:cs typeface="Arial" panose="020B0604020202020204" pitchFamily="34" charset="0"/>
              </a:rPr>
              <a:t>Ayrıca tüm bu paylaşım sürecinde ve sonrasında </a:t>
            </a:r>
            <a:r>
              <a:rPr lang="tr-TR" sz="1600" b="1" dirty="0">
                <a:latin typeface="Arial" panose="020B0604020202020204" pitchFamily="34" charset="0"/>
                <a:cs typeface="Arial" panose="020B0604020202020204" pitchFamily="34" charset="0"/>
              </a:rPr>
              <a:t>“gizlilik” </a:t>
            </a:r>
            <a:r>
              <a:rPr lang="tr-TR" sz="1600" dirty="0">
                <a:latin typeface="Arial" panose="020B0604020202020204" pitchFamily="34" charset="0"/>
                <a:cs typeface="Arial" panose="020B0604020202020204" pitchFamily="34" charset="0"/>
              </a:rPr>
              <a:t>ilkelerine göre hareket etmeniz, öğrencinizin mahremiyetini korumak açısından oldukça önemlidir.</a:t>
            </a:r>
          </a:p>
          <a:p>
            <a:pPr algn="just"/>
            <a:endParaRPr lang="tr-TR" sz="16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0615"/>
          <a:stretch/>
        </p:blipFill>
        <p:spPr bwMode="auto">
          <a:xfrm>
            <a:off x="2123728" y="4005064"/>
            <a:ext cx="5334000" cy="223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5464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188640"/>
            <a:ext cx="7498080" cy="1143000"/>
          </a:xfrm>
        </p:spPr>
        <p:txBody>
          <a:bodyPr>
            <a:noAutofit/>
          </a:bodyPr>
          <a:lstStyle/>
          <a:p>
            <a:pPr algn="ctr"/>
            <a:r>
              <a:rPr lang="tr-TR" sz="3200" b="1" dirty="0" smtClean="0">
                <a:effectLst/>
                <a:latin typeface="Times New Roman" panose="02020603050405020304" pitchFamily="18" charset="0"/>
                <a:cs typeface="Times New Roman" panose="02020603050405020304" pitchFamily="18" charset="0"/>
              </a:rPr>
              <a:t/>
            </a:r>
            <a:br>
              <a:rPr lang="tr-TR" sz="3200" b="1" dirty="0" smtClean="0">
                <a:effectLst/>
                <a:latin typeface="Times New Roman" panose="02020603050405020304" pitchFamily="18" charset="0"/>
                <a:cs typeface="Times New Roman" panose="02020603050405020304" pitchFamily="18" charset="0"/>
              </a:rPr>
            </a:br>
            <a:r>
              <a:rPr lang="tr-TR" sz="3200" b="1" dirty="0" smtClean="0">
                <a:effectLst/>
                <a:latin typeface="Times New Roman" panose="02020603050405020304" pitchFamily="18" charset="0"/>
                <a:cs typeface="Times New Roman" panose="02020603050405020304" pitchFamily="18" charset="0"/>
              </a:rPr>
              <a:t>Öğrencilerin </a:t>
            </a:r>
            <a:r>
              <a:rPr lang="tr-TR" sz="3200" b="1" dirty="0">
                <a:effectLst/>
                <a:latin typeface="Times New Roman" panose="02020603050405020304" pitchFamily="18" charset="0"/>
                <a:cs typeface="Times New Roman" panose="02020603050405020304" pitchFamily="18" charset="0"/>
              </a:rPr>
              <a:t>Yaşam Anlamı ve Amacı Oluşturmalarını Desteklemek</a:t>
            </a:r>
            <a:br>
              <a:rPr lang="tr-TR" sz="3200" b="1" dirty="0">
                <a:effectLst/>
                <a:latin typeface="Times New Roman" panose="02020603050405020304" pitchFamily="18" charset="0"/>
                <a:cs typeface="Times New Roman" panose="02020603050405020304" pitchFamily="18" charset="0"/>
              </a:rPr>
            </a:br>
            <a:endParaRPr lang="tr-TR" sz="32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259632" y="1412776"/>
            <a:ext cx="7498080" cy="2952328"/>
          </a:xfrm>
        </p:spPr>
        <p:txBody>
          <a:bodyPr>
            <a:normAutofit/>
          </a:bodyPr>
          <a:lstStyle/>
          <a:p>
            <a:pPr algn="just"/>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yaşam olaylarının bireyler üzerindeki en önemli yıkıcı etkilerinden biri de olumlu gelecek algısını tahrip etmesidir. Bu süreçte, yaşadıkları travmanın olumsuz etkileriyle mücadele eden çocuk ve ergenler, geleceğin belirsiz olduğuna ve gelecekteki zorlu olaylar karşısında da yaşamlarını yeterli düzeyde kontrol edemeyeceklerine yönelik olumsuz bir bakış açısı geliştirebilirler. Dolayısıyla, yaşama dair iyimserlikleri azalan çocuk ve ergenlerin geleceğe yönelik umut ve beklentileri ciddi anlamda sarsılabilir. </a:t>
            </a:r>
            <a:endParaRPr lang="tr-TR" sz="1600" dirty="0" smtClean="0">
              <a:latin typeface="Arial" panose="020B0604020202020204" pitchFamily="34" charset="0"/>
              <a:cs typeface="Arial" panose="020B0604020202020204" pitchFamily="34" charset="0"/>
            </a:endParaRPr>
          </a:p>
          <a:p>
            <a:pPr algn="just"/>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Diğer </a:t>
            </a:r>
            <a:r>
              <a:rPr lang="tr-TR" sz="1600" dirty="0">
                <a:latin typeface="Arial" panose="020B0604020202020204" pitchFamily="34" charset="0"/>
                <a:cs typeface="Arial" panose="020B0604020202020204" pitchFamily="34" charset="0"/>
              </a:rPr>
              <a:t>yandan, yaşamlarında somut bir anlam ve amaç edinerek, kendilerine yönelik gerçekçi ve yüksek beklentiler oluşturabilen öğrencilerin psikolojik sağlamlıklarının arttığı bilinmektedir. </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3182"/>
          <a:stretch/>
        </p:blipFill>
        <p:spPr bwMode="auto">
          <a:xfrm>
            <a:off x="2267744" y="4797152"/>
            <a:ext cx="5343525" cy="137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22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9632" y="476672"/>
            <a:ext cx="7498080" cy="5256584"/>
          </a:xfrm>
        </p:spPr>
        <p:txBody>
          <a:bodyPr>
            <a:noAutofit/>
          </a:bodyPr>
          <a:lstStyle/>
          <a:p>
            <a:pPr algn="just"/>
            <a:r>
              <a:rPr lang="tr-TR" sz="1600" dirty="0" smtClean="0">
                <a:latin typeface="Arial" panose="020B0604020202020204" pitchFamily="34" charset="0"/>
                <a:cs typeface="Arial" panose="020B0604020202020204" pitchFamily="34" charset="0"/>
              </a:rPr>
              <a:t>Özellikle </a:t>
            </a:r>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yaşam deneyimi olan öğrencilerin bir şeylerde iyi ya da başarılı olduklarını </a:t>
            </a:r>
            <a:r>
              <a:rPr lang="tr-TR" sz="1600" dirty="0" smtClean="0">
                <a:latin typeface="Arial" panose="020B0604020202020204" pitchFamily="34" charset="0"/>
                <a:cs typeface="Arial" panose="020B0604020202020204" pitchFamily="34" charset="0"/>
              </a:rPr>
              <a:t>hissetmeye </a:t>
            </a:r>
            <a:r>
              <a:rPr lang="tr-TR" sz="1600" dirty="0">
                <a:latin typeface="Arial" panose="020B0604020202020204" pitchFamily="34" charset="0"/>
                <a:cs typeface="Arial" panose="020B0604020202020204" pitchFamily="34" charset="0"/>
              </a:rPr>
              <a:t>ve sahip oldukları becerilerle bu dünyaya katkı </a:t>
            </a:r>
            <a:r>
              <a:rPr lang="tr-TR" sz="1600" dirty="0" smtClean="0">
                <a:latin typeface="Arial" panose="020B0604020202020204" pitchFamily="34" charset="0"/>
                <a:cs typeface="Arial" panose="020B0604020202020204" pitchFamily="34" charset="0"/>
              </a:rPr>
              <a:t>sağlayabileceklerine </a:t>
            </a:r>
            <a:r>
              <a:rPr lang="tr-TR" sz="1600" dirty="0">
                <a:latin typeface="Arial" panose="020B0604020202020204" pitchFamily="34" charset="0"/>
                <a:cs typeface="Arial" panose="020B0604020202020204" pitchFamily="34" charset="0"/>
              </a:rPr>
              <a:t>inanmaya ihtiyaçları vardır. Dolayısıyla, bir öğretmen olarak öğrencilere okul içinde başarıyla yürütebilecekleri çeşitli sorumluluklar vererek, onlara kendi başlarına karar vermelerine ortam hazırlayan seçenekler sunarak, sağlıklı seçimlerini ya da olumlu davranışlarını düzenli şekilde takdir ederek, öğrencilerin birlikte bir işi tamamlamalarını sağlayarak ya da derslerinizde çeşitli başarı öykülerinden örneklerle anlam ve amaç </a:t>
            </a:r>
            <a:r>
              <a:rPr lang="tr-TR" sz="1600" dirty="0" smtClean="0">
                <a:latin typeface="Arial" panose="020B0604020202020204" pitchFamily="34" charset="0"/>
                <a:cs typeface="Arial" panose="020B0604020202020204" pitchFamily="34" charset="0"/>
              </a:rPr>
              <a:t>oluşturmanın </a:t>
            </a:r>
            <a:r>
              <a:rPr lang="tr-TR" sz="1600" dirty="0">
                <a:latin typeface="Arial" panose="020B0604020202020204" pitchFamily="34" charset="0"/>
                <a:cs typeface="Arial" panose="020B0604020202020204" pitchFamily="34" charset="0"/>
              </a:rPr>
              <a:t>(zorlukların üstesinden gelmek adına) önemine değinerek öğrencilerinize katkı sunabilirsiniz</a:t>
            </a:r>
            <a:r>
              <a:rPr lang="tr-TR" sz="1600" dirty="0" smtClean="0">
                <a:latin typeface="Arial" panose="020B0604020202020204" pitchFamily="34" charset="0"/>
                <a:cs typeface="Arial" panose="020B0604020202020204" pitchFamily="34" charset="0"/>
              </a:rPr>
              <a:t>.</a:t>
            </a:r>
          </a:p>
          <a:p>
            <a:pPr algn="just"/>
            <a:endParaRPr lang="tr-TR" sz="1600" dirty="0">
              <a:latin typeface="Arial" panose="020B0604020202020204" pitchFamily="34" charset="0"/>
              <a:cs typeface="Arial" panose="020B0604020202020204" pitchFamily="34" charset="0"/>
            </a:endParaRPr>
          </a:p>
          <a:p>
            <a:pPr algn="just"/>
            <a:r>
              <a:rPr lang="tr-TR" sz="1600" dirty="0">
                <a:latin typeface="Arial" panose="020B0604020202020204" pitchFamily="34" charset="0"/>
                <a:cs typeface="Arial" panose="020B0604020202020204" pitchFamily="34" charset="0"/>
              </a:rPr>
              <a:t>Unutmayınız ki, çocuk ve ergenler başarılı olduklarını ya da </a:t>
            </a:r>
            <a:r>
              <a:rPr lang="tr-TR" sz="1600" dirty="0" smtClean="0">
                <a:latin typeface="Arial" panose="020B0604020202020204" pitchFamily="34" charset="0"/>
                <a:cs typeface="Arial" panose="020B0604020202020204" pitchFamily="34" charset="0"/>
              </a:rPr>
              <a:t>olabileceklerini </a:t>
            </a:r>
            <a:r>
              <a:rPr lang="tr-TR" sz="1600" dirty="0">
                <a:latin typeface="Arial" panose="020B0604020202020204" pitchFamily="34" charset="0"/>
                <a:cs typeface="Arial" panose="020B0604020202020204" pitchFamily="34" charset="0"/>
              </a:rPr>
              <a:t>bilmekten çok (bilişsel boyut) bunu hissettiklerinde (duygusal boyut) amaç ve hedeflerine daha sıkı sarılırlar. Bu nedenle, öğrencilere bir şeyde (örneğin dersler ya da sosyal </a:t>
            </a:r>
            <a:r>
              <a:rPr lang="tr-TR" sz="1600" dirty="0" smtClean="0">
                <a:latin typeface="Arial" panose="020B0604020202020204" pitchFamily="34" charset="0"/>
                <a:cs typeface="Arial" panose="020B0604020202020204" pitchFamily="34" charset="0"/>
              </a:rPr>
              <a:t>etkinlikler</a:t>
            </a:r>
            <a:r>
              <a:rPr lang="tr-TR" sz="1600" dirty="0">
                <a:latin typeface="Arial" panose="020B0604020202020204" pitchFamily="34" charset="0"/>
                <a:cs typeface="Arial" panose="020B0604020202020204" pitchFamily="34" charset="0"/>
              </a:rPr>
              <a:t>) ne kadar başarılı olduklarını dile getirmenin yanı sıra özellikle başarı duygusunu hissedebilecekleri ortamlar hazırlamak da çok önemlidir.</a:t>
            </a:r>
          </a:p>
          <a:p>
            <a:pPr algn="just"/>
            <a:endParaRPr lang="tr-T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688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634082"/>
          </a:xfrm>
        </p:spPr>
        <p:txBody>
          <a:bodyPr>
            <a:normAutofit fontScale="90000"/>
          </a:bodyPr>
          <a:lstStyle/>
          <a:p>
            <a:pPr algn="ctr"/>
            <a:r>
              <a:rPr lang="tr-TR" sz="3200" b="1" dirty="0" smtClean="0">
                <a:effectLst/>
                <a:latin typeface="Times New Roman" panose="02020603050405020304" pitchFamily="18" charset="0"/>
                <a:cs typeface="Times New Roman" panose="02020603050405020304" pitchFamily="18" charset="0"/>
              </a:rPr>
              <a:t/>
            </a:r>
            <a:br>
              <a:rPr lang="tr-TR" sz="3200" b="1" dirty="0" smtClean="0">
                <a:effectLst/>
                <a:latin typeface="Times New Roman" panose="02020603050405020304" pitchFamily="18" charset="0"/>
                <a:cs typeface="Times New Roman" panose="02020603050405020304" pitchFamily="18" charset="0"/>
              </a:rPr>
            </a:br>
            <a:r>
              <a:rPr lang="tr-TR" sz="3200" b="1" dirty="0" smtClean="0">
                <a:effectLst/>
                <a:latin typeface="Times New Roman" panose="02020603050405020304" pitchFamily="18" charset="0"/>
                <a:cs typeface="Times New Roman" panose="02020603050405020304" pitchFamily="18" charset="0"/>
              </a:rPr>
              <a:t>Aile Katılımını Sağlamak</a:t>
            </a:r>
            <a:r>
              <a:rPr lang="tr-TR" sz="3200" b="1" dirty="0">
                <a:effectLst/>
                <a:latin typeface="Times New Roman" panose="02020603050405020304" pitchFamily="18" charset="0"/>
                <a:cs typeface="Times New Roman" panose="02020603050405020304" pitchFamily="18" charset="0"/>
              </a:rPr>
              <a:t/>
            </a:r>
            <a:br>
              <a:rPr lang="tr-TR" sz="3200" b="1" dirty="0">
                <a:effectLst/>
                <a:latin typeface="Times New Roman" panose="02020603050405020304" pitchFamily="18" charset="0"/>
                <a:cs typeface="Times New Roman" panose="02020603050405020304" pitchFamily="18" charset="0"/>
              </a:rPr>
            </a:br>
            <a:endParaRPr lang="tr-TR" sz="32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245344" y="1268760"/>
            <a:ext cx="7674056" cy="2376264"/>
          </a:xfrm>
        </p:spPr>
        <p:txBody>
          <a:bodyPr>
            <a:normAutofit/>
          </a:bodyPr>
          <a:lstStyle/>
          <a:p>
            <a:pPr algn="just"/>
            <a:r>
              <a:rPr lang="tr-TR" sz="1600" dirty="0">
                <a:latin typeface="Arial" panose="020B0604020202020204" pitchFamily="34" charset="0"/>
                <a:cs typeface="Arial" panose="020B0604020202020204" pitchFamily="34" charset="0"/>
              </a:rPr>
              <a:t>Zorlu ya da örseleyici yaşam olayları ile karşılaşan çocukların psikolojik sağlamlıklarını korumanın en etkili yollarından biri de ailelerin toparlanma sürecine dâhil edilmesidir. Bu zorlu süreçte aile üyeleri arasındaki birliktelik ve güven duygusunun </a:t>
            </a:r>
            <a:r>
              <a:rPr lang="tr-TR" sz="1600" dirty="0" smtClean="0">
                <a:latin typeface="Arial" panose="020B0604020202020204" pitchFamily="34" charset="0"/>
                <a:cs typeface="Arial" panose="020B0604020202020204" pitchFamily="34" charset="0"/>
              </a:rPr>
              <a:t>geliştirilmesi </a:t>
            </a:r>
            <a:r>
              <a:rPr lang="tr-TR" sz="1600" dirty="0">
                <a:latin typeface="Arial" panose="020B0604020202020204" pitchFamily="34" charset="0"/>
                <a:cs typeface="Arial" panose="020B0604020202020204" pitchFamily="34" charset="0"/>
              </a:rPr>
              <a:t>ya da aile içinde çocuk ve ergenlerle yakından ilgilenen ve onlara </a:t>
            </a:r>
            <a:r>
              <a:rPr lang="tr-TR" sz="1600" dirty="0" smtClean="0">
                <a:latin typeface="Arial" panose="020B0604020202020204" pitchFamily="34" charset="0"/>
                <a:cs typeface="Arial" panose="020B0604020202020204" pitchFamily="34" charset="0"/>
              </a:rPr>
              <a:t>destek </a:t>
            </a:r>
            <a:r>
              <a:rPr lang="tr-TR" sz="1600" dirty="0">
                <a:latin typeface="Arial" panose="020B0604020202020204" pitchFamily="34" charset="0"/>
                <a:cs typeface="Arial" panose="020B0604020202020204" pitchFamily="34" charset="0"/>
              </a:rPr>
              <a:t>veren en az bir yetişkinin varlığı, büyük önem </a:t>
            </a:r>
            <a:r>
              <a:rPr lang="tr-TR" sz="1600" dirty="0" smtClean="0">
                <a:latin typeface="Arial" panose="020B0604020202020204" pitchFamily="34" charset="0"/>
                <a:cs typeface="Arial" panose="020B0604020202020204" pitchFamily="34" charset="0"/>
              </a:rPr>
              <a:t>taşımaktadır.</a:t>
            </a:r>
          </a:p>
          <a:p>
            <a:pPr algn="just"/>
            <a:endParaRPr lang="tr-TR" sz="16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293096"/>
            <a:ext cx="49688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515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71032" y="32618"/>
            <a:ext cx="7498080" cy="850106"/>
          </a:xfrm>
        </p:spPr>
        <p:txBody>
          <a:bodyPr>
            <a:normAutofit/>
          </a:bodyPr>
          <a:lstStyle/>
          <a:p>
            <a:pPr algn="ctr"/>
            <a:r>
              <a:rPr lang="tr-TR" sz="3200" dirty="0" smtClean="0">
                <a:latin typeface="Times New Roman" panose="02020603050405020304" pitchFamily="18" charset="0"/>
                <a:cs typeface="Times New Roman" panose="02020603050405020304" pitchFamily="18" charset="0"/>
              </a:rPr>
              <a:t>Öğrencilere Model Olmak</a:t>
            </a:r>
            <a:endParaRPr lang="tr-TR" sz="32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331640" y="1268760"/>
            <a:ext cx="7498080" cy="3053730"/>
          </a:xfrm>
        </p:spPr>
        <p:txBody>
          <a:bodyPr>
            <a:normAutofit/>
          </a:bodyPr>
          <a:lstStyle/>
          <a:p>
            <a:pPr algn="just"/>
            <a:r>
              <a:rPr lang="tr-TR" sz="1600" dirty="0">
                <a:latin typeface="Arial" panose="020B0604020202020204" pitchFamily="34" charset="0"/>
                <a:cs typeface="Arial" panose="020B0604020202020204" pitchFamily="34" charset="0"/>
              </a:rPr>
              <a:t>Okuldaki psikolojik sağlamlık, bireysel psikolojik sağlamlığı da artırır. </a:t>
            </a:r>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Bu </a:t>
            </a:r>
            <a:r>
              <a:rPr lang="tr-TR" sz="1600" dirty="0">
                <a:latin typeface="Arial" panose="020B0604020202020204" pitchFamily="34" charset="0"/>
                <a:cs typeface="Arial" panose="020B0604020202020204" pitchFamily="34" charset="0"/>
              </a:rPr>
              <a:t>nedenle, bir öğretmen olarak zorlu yaşam olayları </a:t>
            </a:r>
            <a:r>
              <a:rPr lang="tr-TR" sz="1600" dirty="0" smtClean="0">
                <a:latin typeface="Arial" panose="020B0604020202020204" pitchFamily="34" charset="0"/>
                <a:cs typeface="Arial" panose="020B0604020202020204" pitchFamily="34" charset="0"/>
              </a:rPr>
              <a:t>karşısında </a:t>
            </a:r>
            <a:r>
              <a:rPr lang="tr-TR" sz="1600" dirty="0">
                <a:latin typeface="Arial" panose="020B0604020202020204" pitchFamily="34" charset="0"/>
                <a:cs typeface="Arial" panose="020B0604020202020204" pitchFamily="34" charset="0"/>
              </a:rPr>
              <a:t>psikolojik sağlamlığın nasıl korunabileceği konusunda öğrencilerinize rol model olabilirsiniz. Örneğin, öğrencilerin kendilerini ifade etmelerine imkân vererek, duygu ve </a:t>
            </a:r>
            <a:r>
              <a:rPr lang="tr-TR" sz="1600" dirty="0" smtClean="0">
                <a:latin typeface="Arial" panose="020B0604020202020204" pitchFamily="34" charset="0"/>
                <a:cs typeface="Arial" panose="020B0604020202020204" pitchFamily="34" charset="0"/>
              </a:rPr>
              <a:t>düşüncelerinizi </a:t>
            </a:r>
            <a:r>
              <a:rPr lang="tr-TR" sz="1600" dirty="0">
                <a:latin typeface="Arial" panose="020B0604020202020204" pitchFamily="34" charset="0"/>
                <a:cs typeface="Arial" panose="020B0604020202020204" pitchFamily="34" charset="0"/>
              </a:rPr>
              <a:t>uygun bir dille paylaşarak, onlarla hoşça vakit geçirerek, okulda herkesin yaşına uygun sorumluluk almasını sağlayarak, olumlu düşünmeye özen göstererek, öğrencilerinize her koşulda değer verdiğinizi hissettirerek, sabır ve şefkat göstererek, </a:t>
            </a:r>
            <a:r>
              <a:rPr lang="tr-TR" sz="1600" dirty="0" smtClean="0">
                <a:latin typeface="Arial" panose="020B0604020202020204" pitchFamily="34" charset="0"/>
                <a:cs typeface="Arial" panose="020B0604020202020204" pitchFamily="34" charset="0"/>
              </a:rPr>
              <a:t>destekleyici </a:t>
            </a:r>
            <a:r>
              <a:rPr lang="tr-TR" sz="1600" dirty="0">
                <a:latin typeface="Arial" panose="020B0604020202020204" pitchFamily="34" charset="0"/>
                <a:cs typeface="Arial" panose="020B0604020202020204" pitchFamily="34" charset="0"/>
              </a:rPr>
              <a:t>davranarak, öğrencilerinizin başarılarını her zaman takdir ederek ve çözüm odaklı davranışlar sergileyerek (sosyal öğrenme yoluyla) öğrencilerinizin psikolojik sağlamlık becerileri </a:t>
            </a:r>
            <a:r>
              <a:rPr lang="tr-TR" sz="1600" dirty="0" smtClean="0">
                <a:latin typeface="Arial" panose="020B0604020202020204" pitchFamily="34" charset="0"/>
                <a:cs typeface="Arial" panose="020B0604020202020204" pitchFamily="34" charset="0"/>
              </a:rPr>
              <a:t>geliştirmelerine </a:t>
            </a:r>
            <a:r>
              <a:rPr lang="tr-TR" sz="1600" dirty="0">
                <a:latin typeface="Arial" panose="020B0604020202020204" pitchFamily="34" charset="0"/>
                <a:cs typeface="Arial" panose="020B0604020202020204" pitchFamily="34" charset="0"/>
              </a:rPr>
              <a:t>büyük katkı sağlayabilirsiniz. </a:t>
            </a:r>
            <a:endParaRPr lang="tr-TR" sz="1600" dirty="0" smtClean="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326" r="21907" b="20781"/>
          <a:stretch/>
        </p:blipFill>
        <p:spPr bwMode="auto">
          <a:xfrm>
            <a:off x="2699792" y="4941168"/>
            <a:ext cx="5040560" cy="153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611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188640"/>
            <a:ext cx="7498080" cy="778098"/>
          </a:xfrm>
        </p:spPr>
        <p:txBody>
          <a:bodyPr>
            <a:normAutofit/>
          </a:bodyPr>
          <a:lstStyle/>
          <a:p>
            <a:pPr algn="ctr"/>
            <a:r>
              <a:rPr lang="tr-TR" sz="3200" dirty="0" smtClean="0">
                <a:latin typeface="Times New Roman" panose="02020603050405020304" pitchFamily="18" charset="0"/>
                <a:cs typeface="Times New Roman" panose="02020603050405020304" pitchFamily="18" charset="0"/>
              </a:rPr>
              <a:t>Kendine Zaman Ayırmak</a:t>
            </a:r>
            <a:endParaRPr lang="tr-TR" sz="32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115616" y="836712"/>
            <a:ext cx="7786112" cy="4176464"/>
          </a:xfrm>
        </p:spPr>
        <p:txBody>
          <a:bodyPr>
            <a:noAutofit/>
          </a:bodyPr>
          <a:lstStyle/>
          <a:p>
            <a:pPr algn="just"/>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yaşam olayları karşısında hiç kimse incinmez değildir. Her insan yaşadığı zorlu deneyimlerden az ya da çok etkilenebilir. Özellikle bir öğretmen olarak öğrencilerinizin yaşadıkları </a:t>
            </a:r>
            <a:r>
              <a:rPr lang="tr-TR" sz="1600" dirty="0" smtClean="0">
                <a:latin typeface="Arial" panose="020B0604020202020204" pitchFamily="34" charset="0"/>
                <a:cs typeface="Arial" panose="020B0604020202020204" pitchFamily="34" charset="0"/>
              </a:rPr>
              <a:t>travmaya </a:t>
            </a:r>
            <a:r>
              <a:rPr lang="tr-TR" sz="1600" dirty="0">
                <a:latin typeface="Arial" panose="020B0604020202020204" pitchFamily="34" charset="0"/>
                <a:cs typeface="Arial" panose="020B0604020202020204" pitchFamily="34" charset="0"/>
              </a:rPr>
              <a:t>şahit olmak ya da onların </a:t>
            </a:r>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yaşantılarını dinlemek sizin de dolaylı travma, şefkat yorgunluğu ve tükenmişlik yaşamanıza yol açabilir. Buna ek olarak, siz de benzer </a:t>
            </a:r>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deneyimleri öğrencilerinizle birlikte yaşamış olabilirsiniz (örneğin doğal afetler, okul içi kaza ya da yaralanmalar vb.). Bu nedenle, </a:t>
            </a:r>
            <a:r>
              <a:rPr lang="tr-TR" sz="1600" dirty="0" smtClean="0">
                <a:latin typeface="Arial" panose="020B0604020202020204" pitchFamily="34" charset="0"/>
                <a:cs typeface="Arial" panose="020B0604020202020204" pitchFamily="34" charset="0"/>
              </a:rPr>
              <a:t>öğrencilerinizin </a:t>
            </a:r>
            <a:r>
              <a:rPr lang="tr-TR" sz="1600" dirty="0">
                <a:latin typeface="Arial" panose="020B0604020202020204" pitchFamily="34" charset="0"/>
                <a:cs typeface="Arial" panose="020B0604020202020204" pitchFamily="34" charset="0"/>
              </a:rPr>
              <a:t>psikolojik sağlamlığını korumak için öncelikle kendi </a:t>
            </a:r>
            <a:r>
              <a:rPr lang="tr-TR" sz="1600" dirty="0" smtClean="0">
                <a:latin typeface="Arial" panose="020B0604020202020204" pitchFamily="34" charset="0"/>
                <a:cs typeface="Arial" panose="020B0604020202020204" pitchFamily="34" charset="0"/>
              </a:rPr>
              <a:t>sağlığınızı </a:t>
            </a:r>
            <a:r>
              <a:rPr lang="tr-TR" sz="1600" dirty="0">
                <a:latin typeface="Arial" panose="020B0604020202020204" pitchFamily="34" charset="0"/>
                <a:cs typeface="Arial" panose="020B0604020202020204" pitchFamily="34" charset="0"/>
              </a:rPr>
              <a:t>önemsemelisiniz. </a:t>
            </a:r>
            <a:endParaRPr lang="tr-TR" sz="1600" dirty="0" smtClean="0">
              <a:latin typeface="Arial" panose="020B0604020202020204" pitchFamily="34" charset="0"/>
              <a:cs typeface="Arial" panose="020B0604020202020204" pitchFamily="34" charset="0"/>
            </a:endParaRPr>
          </a:p>
          <a:p>
            <a:pPr algn="just"/>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Düzenli </a:t>
            </a:r>
            <a:r>
              <a:rPr lang="tr-TR" sz="1600" dirty="0">
                <a:latin typeface="Arial" panose="020B0604020202020204" pitchFamily="34" charset="0"/>
                <a:cs typeface="Arial" panose="020B0604020202020204" pitchFamily="34" charset="0"/>
              </a:rPr>
              <a:t>beslenmeye ve sağlıklı yiyecekler tüketmeye özen gösteriniz. Yeterince dinlenmeye ve uyumaya çalışınız. Mümkünse spor yapınız. Unutmayın ki, fiziksel sağlık ve ruh sağlığı birbiriyle yakından ilişkilidir. Fiziksel sağlığınıza dikkat etmek ruh sağlığınızı da korur. Zor dönemlerde zaman zaman yalnız kalmak istemeniz oldukça normaldir, ancak kendinizi sevdiklerinizden uzaklaştırıp izole etmeyiniz. Sevdiklerinizle ve dostlarınızla iletişim kurmak, duygu ve düşüncelerinizi paylaşmak, onlarla keyifli sohbetler yapmak, yaşadığınız olumsuz duyguların azalmasına ve olup biteni daha iyi anlamanıza yardımcı olur.</a:t>
            </a:r>
          </a:p>
          <a:p>
            <a:pPr algn="just"/>
            <a:endParaRPr lang="tr-TR" sz="1600"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415" t="-11334" r="-3472" b="38092"/>
          <a:stretch/>
        </p:blipFill>
        <p:spPr bwMode="auto">
          <a:xfrm>
            <a:off x="2267744" y="5301208"/>
            <a:ext cx="6336704"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1789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PSİKOLOJİK TRAVMA</a:t>
            </a:r>
            <a:endParaRPr lang="tr-TR" dirty="0"/>
          </a:p>
        </p:txBody>
      </p:sp>
      <p:sp>
        <p:nvSpPr>
          <p:cNvPr id="3" name="İçerik Yer Tutucusu 2"/>
          <p:cNvSpPr>
            <a:spLocks noGrp="1"/>
          </p:cNvSpPr>
          <p:nvPr>
            <p:ph idx="1"/>
          </p:nvPr>
        </p:nvSpPr>
        <p:spPr>
          <a:xfrm>
            <a:off x="1165686" y="1340768"/>
            <a:ext cx="7498080" cy="3493368"/>
          </a:xfrm>
        </p:spPr>
        <p:txBody>
          <a:bodyPr>
            <a:normAutofit/>
          </a:bodyPr>
          <a:lstStyle/>
          <a:p>
            <a:pPr algn="just"/>
            <a:r>
              <a:rPr lang="tr-TR" sz="1800" dirty="0">
                <a:latin typeface="Arial" panose="020B0604020202020204" pitchFamily="34" charset="0"/>
                <a:cs typeface="Arial" panose="020B0604020202020204" pitchFamily="34" charset="0"/>
              </a:rPr>
              <a:t>Psikolojik travma ise örseleyici bir yaşam olayı karşısında bireylerin sergiledikleri yoğun stres tepkilerinin bütününü ifade eder. </a:t>
            </a:r>
          </a:p>
          <a:p>
            <a:pPr algn="just"/>
            <a:endParaRPr lang="tr-TR" sz="1800" dirty="0" smtClean="0">
              <a:latin typeface="Arial" panose="020B0604020202020204" pitchFamily="34" charset="0"/>
              <a:cs typeface="Arial" panose="020B0604020202020204" pitchFamily="34" charset="0"/>
            </a:endParaRPr>
          </a:p>
          <a:p>
            <a:pPr algn="just"/>
            <a:r>
              <a:rPr lang="tr-TR" sz="1800" dirty="0" smtClean="0">
                <a:latin typeface="Arial" panose="020B0604020202020204" pitchFamily="34" charset="0"/>
                <a:cs typeface="Arial" panose="020B0604020202020204" pitchFamily="34" charset="0"/>
              </a:rPr>
              <a:t>Psikolojik </a:t>
            </a:r>
            <a:r>
              <a:rPr lang="tr-TR" sz="1800" dirty="0">
                <a:latin typeface="Arial" panose="020B0604020202020204" pitchFamily="34" charset="0"/>
                <a:cs typeface="Arial" panose="020B0604020202020204" pitchFamily="34" charset="0"/>
              </a:rPr>
              <a:t>travma, çocuk ve ergenlerin bilişsel ve duygusal gelişimlerini ciddi şekilde örselemekte, öğrencilerin öğrenme motivasyonlarını ve akademik başarılarını düşürmekte, yine öğrencilerin okula uyumlarını ve sosyal davranışlarını olumsuz yönde etkilemektedir</a:t>
            </a:r>
            <a:r>
              <a:rPr lang="tr-TR" sz="1800" dirty="0" smtClean="0">
                <a:latin typeface="Arial" panose="020B0604020202020204" pitchFamily="34" charset="0"/>
                <a:cs typeface="Arial" panose="020B0604020202020204" pitchFamily="34" charset="0"/>
              </a:rPr>
              <a:t>.</a:t>
            </a:r>
          </a:p>
          <a:p>
            <a:pPr algn="just"/>
            <a:endParaRPr lang="tr-TR" sz="1800" dirty="0">
              <a:latin typeface="Arial" panose="020B0604020202020204" pitchFamily="34" charset="0"/>
              <a:cs typeface="Arial" panose="020B0604020202020204" pitchFamily="34" charset="0"/>
            </a:endParaRPr>
          </a:p>
          <a:p>
            <a:pPr algn="just"/>
            <a:endParaRPr lang="tr-TR" sz="18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861048"/>
            <a:ext cx="3133725" cy="270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65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778098"/>
          </a:xfrm>
        </p:spPr>
        <p:txBody>
          <a:bodyPr>
            <a:normAutofit/>
          </a:bodyPr>
          <a:lstStyle/>
          <a:p>
            <a:pPr algn="ctr"/>
            <a:r>
              <a:rPr lang="tr-TR" sz="3200" dirty="0" smtClean="0">
                <a:latin typeface="Times New Roman" panose="02020603050405020304" pitchFamily="18" charset="0"/>
                <a:cs typeface="Times New Roman" panose="02020603050405020304" pitchFamily="18" charset="0"/>
              </a:rPr>
              <a:t>Müşavirlik ve Uzman Desteği Almak</a:t>
            </a:r>
            <a:endParaRPr lang="tr-TR" sz="32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014469" y="1052736"/>
            <a:ext cx="7884368" cy="3816424"/>
          </a:xfrm>
        </p:spPr>
        <p:txBody>
          <a:bodyPr>
            <a:noAutofit/>
          </a:bodyPr>
          <a:lstStyle/>
          <a:p>
            <a:pPr algn="just"/>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yaşam olaylarına maruz kalan öğrencilerle bir arada olmak ve onlara sosyal destek olmaya çalışmak gerçekten zorlu bir iştir. Bu süreçte, öğrencilerinizin yoğun stres tepkileri </a:t>
            </a:r>
            <a:r>
              <a:rPr lang="tr-TR" sz="1600" dirty="0" smtClean="0">
                <a:latin typeface="Arial" panose="020B0604020202020204" pitchFamily="34" charset="0"/>
                <a:cs typeface="Arial" panose="020B0604020202020204" pitchFamily="34" charset="0"/>
              </a:rPr>
              <a:t>verdiklerini </a:t>
            </a:r>
            <a:r>
              <a:rPr lang="tr-TR" sz="1600" dirty="0">
                <a:latin typeface="Arial" panose="020B0604020202020204" pitchFamily="34" charset="0"/>
                <a:cs typeface="Arial" panose="020B0604020202020204" pitchFamily="34" charset="0"/>
              </a:rPr>
              <a:t>gözlemlediğinizde, onların sizlerle paylaşımları sonrasında nasıl destek olabileceğinizi bilemediğinizde ya da onların içinde bulundukları koşullarda psikolojik yardıma ihtiyaçları olduğunuzu düşündüğünüzde öncelikle okul rehber öğretmeni/psikolojik danışmanından ya da okulunuzun bağlı bulunduğu rehberlik ve araştırma merkezinden uzman desteği ve müşavirlik almanız en uygun yaklaşım olacaktır. </a:t>
            </a:r>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Bununla </a:t>
            </a:r>
            <a:r>
              <a:rPr lang="tr-TR" sz="1600" dirty="0">
                <a:latin typeface="Arial" panose="020B0604020202020204" pitchFamily="34" charset="0"/>
                <a:cs typeface="Arial" panose="020B0604020202020204" pitchFamily="34" charset="0"/>
              </a:rPr>
              <a:t>birlikte, çocuk ve ergenlerin karşılaştıkları olayların sizin geçmiş travmalarınızı tetikleme potansiyeli olduğunu lütfen unutmayınız. Bir öğretmen olarak kendinizde çeşitli stres tepkileri gözlemliyorsanız, yaşadığınız stres ve kaygının etkileri zamanla artıyorsa ve günlük yaşamınızı büyük oranda olumsuz etkiliyorsa ya da yaşadığınız stres tepkileri ile başa çıkamadığınızı düşünüyorsanız okul rehber öğretmeni/ psikolojik danışmanlarından destek alınız ya da okul dışında bir ruh sağlığı uzmanına başvurunuz.</a:t>
            </a:r>
          </a:p>
          <a:p>
            <a:pPr algn="just"/>
            <a:endParaRPr lang="tr-TR" sz="1600" dirty="0">
              <a:latin typeface="Arial" panose="020B0604020202020204" pitchFamily="34" charset="0"/>
              <a:cs typeface="Arial" panose="020B0604020202020204" pitchFamily="34" charset="0"/>
            </a:endParaRPr>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2448" y="4869160"/>
            <a:ext cx="4032448" cy="1741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55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1916832"/>
            <a:ext cx="7498080" cy="2952328"/>
          </a:xfrm>
        </p:spPr>
        <p:txBody>
          <a:bodyPr>
            <a:normAutofit/>
          </a:bodyPr>
          <a:lstStyle/>
          <a:p>
            <a:pPr algn="ctr"/>
            <a:r>
              <a:rPr lang="tr-TR" b="1" dirty="0"/>
              <a:t>DİNLEDİĞİNİZ İÇİN TEŞEKKÜRLER</a:t>
            </a:r>
            <a:br>
              <a:rPr lang="tr-TR" b="1" dirty="0"/>
            </a:br>
            <a:endParaRPr lang="tr-TR" b="1" dirty="0"/>
          </a:p>
        </p:txBody>
      </p:sp>
      <p:sp>
        <p:nvSpPr>
          <p:cNvPr id="3" name="Dikdörtgen 2"/>
          <p:cNvSpPr/>
          <p:nvPr/>
        </p:nvSpPr>
        <p:spPr>
          <a:xfrm>
            <a:off x="1012228" y="6165304"/>
            <a:ext cx="7992888" cy="523220"/>
          </a:xfrm>
          <a:prstGeom prst="rect">
            <a:avLst/>
          </a:prstGeom>
        </p:spPr>
        <p:txBody>
          <a:bodyPr wrap="square">
            <a:spAutoFit/>
          </a:bodyPr>
          <a:lstStyle/>
          <a:p>
            <a:r>
              <a:rPr lang="tr-TR" sz="1400" b="1" dirty="0" err="1" smtClean="0">
                <a:solidFill>
                  <a:srgbClr val="002060"/>
                </a:solidFill>
              </a:rPr>
              <a:t>Kaynak:https</a:t>
            </a:r>
            <a:r>
              <a:rPr lang="tr-TR" sz="1400" b="1" dirty="0">
                <a:solidFill>
                  <a:srgbClr val="002060"/>
                </a:solidFill>
              </a:rPr>
              <a:t>://orgm.meb.gov.tr/meb_iys_dosyalar/2021_05/06185322_Travmatik_YaYam_OlaylarYnda_OYretmenler_Ycin_Bilgilendirme_Rehberi.pdf</a:t>
            </a:r>
            <a:endParaRPr lang="tr-TR" sz="1400" dirty="0">
              <a:solidFill>
                <a:srgbClr val="002060"/>
              </a:solidFill>
            </a:endParaRPr>
          </a:p>
        </p:txBody>
      </p:sp>
    </p:spTree>
    <p:extLst>
      <p:ext uri="{BB962C8B-B14F-4D97-AF65-F5344CB8AC3E}">
        <p14:creationId xmlns:p14="http://schemas.microsoft.com/office/powerpoint/2010/main" val="1717919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8100" y="2060848"/>
            <a:ext cx="626469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1475656" y="476672"/>
            <a:ext cx="7056784" cy="646331"/>
          </a:xfrm>
          <a:prstGeom prst="rect">
            <a:avLst/>
          </a:prstGeom>
        </p:spPr>
        <p:txBody>
          <a:bodyPr wrap="square">
            <a:spAutoFit/>
          </a:bodyPr>
          <a:lstStyle/>
          <a:p>
            <a:pPr algn="just"/>
            <a:r>
              <a:rPr lang="tr-TR" dirty="0"/>
              <a:t>Yaşadıkları psikolojik travmaya bağlı olarak öğrencilerin karşılaşabilecekleri bazı sorunlar aşağıda özetlenmektedir:</a:t>
            </a:r>
          </a:p>
        </p:txBody>
      </p:sp>
    </p:spTree>
    <p:extLst>
      <p:ext uri="{BB962C8B-B14F-4D97-AF65-F5344CB8AC3E}">
        <p14:creationId xmlns:p14="http://schemas.microsoft.com/office/powerpoint/2010/main" val="654631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a:grpSpLocks/>
          </p:cNvGrpSpPr>
          <p:nvPr/>
        </p:nvGrpSpPr>
        <p:grpSpPr bwMode="auto">
          <a:xfrm>
            <a:off x="1473658" y="476672"/>
            <a:ext cx="7185545" cy="4368439"/>
            <a:chOff x="0" y="0"/>
            <a:chExt cx="5536" cy="4273"/>
          </a:xfrm>
        </p:grpSpPr>
        <p:sp>
          <p:nvSpPr>
            <p:cNvPr id="6" name="Freeform 3"/>
            <p:cNvSpPr>
              <a:spLocks/>
            </p:cNvSpPr>
            <p:nvPr/>
          </p:nvSpPr>
          <p:spPr bwMode="auto">
            <a:xfrm>
              <a:off x="0" y="0"/>
              <a:ext cx="5536" cy="4273"/>
            </a:xfrm>
            <a:custGeom>
              <a:avLst/>
              <a:gdLst>
                <a:gd name="T0" fmla="*/ 5458 w 5536"/>
                <a:gd name="T1" fmla="*/ 0 h 4273"/>
                <a:gd name="T2" fmla="*/ 0 w 5536"/>
                <a:gd name="T3" fmla="*/ 201 h 4273"/>
                <a:gd name="T4" fmla="*/ 78 w 5536"/>
                <a:gd name="T5" fmla="*/ 4273 h 4273"/>
                <a:gd name="T6" fmla="*/ 5535 w 5536"/>
                <a:gd name="T7" fmla="*/ 4072 h 4273"/>
                <a:gd name="T8" fmla="*/ 5458 w 5536"/>
                <a:gd name="T9" fmla="*/ 0 h 4273"/>
              </a:gdLst>
              <a:ahLst/>
              <a:cxnLst>
                <a:cxn ang="0">
                  <a:pos x="T0" y="T1"/>
                </a:cxn>
                <a:cxn ang="0">
                  <a:pos x="T2" y="T3"/>
                </a:cxn>
                <a:cxn ang="0">
                  <a:pos x="T4" y="T5"/>
                </a:cxn>
                <a:cxn ang="0">
                  <a:pos x="T6" y="T7"/>
                </a:cxn>
                <a:cxn ang="0">
                  <a:pos x="T8" y="T9"/>
                </a:cxn>
              </a:cxnLst>
              <a:rect l="0" t="0" r="r" b="b"/>
              <a:pathLst>
                <a:path w="5536" h="4273">
                  <a:moveTo>
                    <a:pt x="5458" y="0"/>
                  </a:moveTo>
                  <a:lnTo>
                    <a:pt x="0" y="201"/>
                  </a:lnTo>
                  <a:lnTo>
                    <a:pt x="78" y="4273"/>
                  </a:lnTo>
                  <a:lnTo>
                    <a:pt x="5535" y="4072"/>
                  </a:lnTo>
                  <a:lnTo>
                    <a:pt x="5458" y="0"/>
                  </a:lnTo>
                  <a:close/>
                </a:path>
              </a:pathLst>
            </a:custGeom>
            <a:solidFill>
              <a:srgbClr val="4E4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7" name="Rectangle 4"/>
            <p:cNvSpPr>
              <a:spLocks noChangeArrowheads="1"/>
            </p:cNvSpPr>
            <p:nvPr/>
          </p:nvSpPr>
          <p:spPr bwMode="auto">
            <a:xfrm>
              <a:off x="37" y="99"/>
              <a:ext cx="5461" cy="4074"/>
            </a:xfrm>
            <a:prstGeom prst="rect">
              <a:avLst/>
            </a:prstGeom>
            <a:solidFill>
              <a:srgbClr val="6D5F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 name="Text Box 5"/>
            <p:cNvSpPr txBox="1">
              <a:spLocks noChangeArrowheads="1"/>
            </p:cNvSpPr>
            <p:nvPr/>
          </p:nvSpPr>
          <p:spPr bwMode="auto">
            <a:xfrm>
              <a:off x="177" y="190"/>
              <a:ext cx="5204" cy="3892"/>
            </a:xfrm>
            <a:prstGeom prst="rect">
              <a:avLst/>
            </a:prstGeom>
            <a:solidFill>
              <a:srgbClr val="6D5FA9"/>
            </a:solidFill>
            <a:ln w="13157">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altLang="tr-TR" sz="900" b="1" i="0" u="none" strike="noStrike" cap="none" normalizeH="0" baseline="0" dirty="0" smtClean="0">
                <a:ln>
                  <a:noFill/>
                </a:ln>
                <a:solidFill>
                  <a:schemeClr val="tx1"/>
                </a:solidFill>
                <a:effectLst/>
                <a:latin typeface="Times New Roman" pitchFamily="18" charset="0"/>
                <a:cs typeface="Arial" pitchFamily="34" charset="0"/>
              </a:endParaRPr>
            </a:p>
            <a:p>
              <a:pPr marL="457200" marR="219075" lvl="1" indent="0" algn="just" defTabSz="914400" rtl="0" eaLnBrk="1" fontAlgn="base" latinLnBrk="0" hangingPunct="1">
                <a:lnSpc>
                  <a:spcPct val="100000"/>
                </a:lnSpc>
                <a:spcBef>
                  <a:spcPct val="0"/>
                </a:spcBef>
                <a:spcAft>
                  <a:spcPts val="1000"/>
                </a:spcAft>
                <a:buClrTx/>
                <a:buSzTx/>
                <a:buFontTx/>
                <a:buNone/>
                <a:tabLst/>
              </a:pPr>
              <a:r>
                <a:rPr kumimoji="0" lang="tr-TR" altLang="tr-TR" sz="1600" b="0" i="0" u="none" strike="noStrike" cap="none" normalizeH="0" baseline="0" dirty="0" err="1" smtClean="0">
                  <a:ln>
                    <a:noFill/>
                  </a:ln>
                  <a:solidFill>
                    <a:srgbClr val="FFFFFF"/>
                  </a:solidFill>
                  <a:effectLst/>
                  <a:latin typeface="Calibri" pitchFamily="34" charset="0"/>
                  <a:cs typeface="Arial" pitchFamily="34" charset="0"/>
                </a:rPr>
                <a:t>Travmatik</a:t>
              </a:r>
              <a:r>
                <a:rPr kumimoji="0" lang="tr-TR" altLang="tr-TR" sz="1600" b="0" i="0" u="none" strike="noStrike" cap="none" normalizeH="0" baseline="0" dirty="0" smtClean="0">
                  <a:ln>
                    <a:noFill/>
                  </a:ln>
                  <a:solidFill>
                    <a:srgbClr val="FFFFFF"/>
                  </a:solidFill>
                  <a:effectLst/>
                  <a:latin typeface="Calibri" pitchFamily="34" charset="0"/>
                  <a:cs typeface="Arial" pitchFamily="34" charset="0"/>
                </a:rPr>
                <a:t> yaşam deneyimleri, çocuk ve ergenlerin öznel algılarında da ciddi etkiler bırakabilir. Dolayısıyla öğrencilerin dünya, yaşam ve insanlar hakkındaki temel bakış açılarında belirgin değişimler yaşanabilir. Bir başka deyişle </a:t>
              </a:r>
              <a:r>
                <a:rPr kumimoji="0" lang="tr-TR" altLang="tr-TR" sz="1600" b="0" i="0" u="none" strike="noStrike" cap="none" normalizeH="0" baseline="0" dirty="0" err="1" smtClean="0">
                  <a:ln>
                    <a:noFill/>
                  </a:ln>
                  <a:solidFill>
                    <a:srgbClr val="FFFFFF"/>
                  </a:solidFill>
                  <a:effectLst/>
                  <a:latin typeface="Calibri" pitchFamily="34" charset="0"/>
                  <a:cs typeface="Arial" pitchFamily="34" charset="0"/>
                </a:rPr>
                <a:t>travmatize</a:t>
              </a:r>
              <a:r>
                <a:rPr kumimoji="0" lang="tr-TR" altLang="tr-TR" sz="1600" b="0" i="0" u="none" strike="noStrike" cap="none" normalizeH="0" baseline="0" dirty="0" smtClean="0">
                  <a:ln>
                    <a:noFill/>
                  </a:ln>
                  <a:solidFill>
                    <a:srgbClr val="FFFFFF"/>
                  </a:solidFill>
                  <a:effectLst/>
                  <a:latin typeface="Calibri" pitchFamily="34" charset="0"/>
                  <a:cs typeface="Arial" pitchFamily="34" charset="0"/>
                </a:rPr>
                <a:t> öğrenciler, dünyanın güvenli ve adil bir yer olmadığı (aksine korkutucu olduğu), tehlikelerden korunmanın imkânsız olduğu, bir daha asla güvende olamayacakları, yetişkinlerin kendilerini koruyamadıkları ve bundan sonra da korumayacakları, insanlara asla ve hiçbir koşulda güvenmemek gerektiği ve yaşamanın anlamsız olduğu gibi gerçekliği tam olarak yansıtmayan (kişisel deneyimlerine dayalı) düşüncelere sahip olabilirler. Bu düşünceler ise öğrencilerin kendilerine, ailelerine, arkadaşlarına, öğretmenlerine ve diğer insanlara karşı olumsuz tutum ve davranışlar sergilemelerine yol açabilir.</a:t>
              </a:r>
              <a:endParaRPr kumimoji="0" lang="tr-TR" altLang="tr-TR" sz="16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2054"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133" r="15672"/>
          <a:stretch/>
        </p:blipFill>
        <p:spPr bwMode="auto">
          <a:xfrm>
            <a:off x="2339752" y="4077072"/>
            <a:ext cx="5256584" cy="2721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408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260648"/>
            <a:ext cx="720080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45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406306" y="64825"/>
            <a:ext cx="7416824" cy="3217291"/>
            <a:chOff x="39" y="-1320"/>
            <a:chExt cx="5581" cy="4106"/>
          </a:xfrm>
        </p:grpSpPr>
        <p:sp>
          <p:nvSpPr>
            <p:cNvPr id="5" name="Freeform 3"/>
            <p:cNvSpPr>
              <a:spLocks/>
            </p:cNvSpPr>
            <p:nvPr/>
          </p:nvSpPr>
          <p:spPr bwMode="auto">
            <a:xfrm>
              <a:off x="39" y="-1320"/>
              <a:ext cx="5581" cy="3984"/>
            </a:xfrm>
            <a:custGeom>
              <a:avLst/>
              <a:gdLst>
                <a:gd name="T0" fmla="*/ 5502 w 5581"/>
                <a:gd name="T1" fmla="*/ 0 h 3984"/>
                <a:gd name="T2" fmla="*/ 0 w 5581"/>
                <a:gd name="T3" fmla="*/ 227 h 3984"/>
                <a:gd name="T4" fmla="*/ 78 w 5581"/>
                <a:gd name="T5" fmla="*/ 3983 h 3984"/>
                <a:gd name="T6" fmla="*/ 5580 w 5581"/>
                <a:gd name="T7" fmla="*/ 3757 h 3984"/>
                <a:gd name="T8" fmla="*/ 5502 w 5581"/>
                <a:gd name="T9" fmla="*/ 0 h 3984"/>
              </a:gdLst>
              <a:ahLst/>
              <a:cxnLst>
                <a:cxn ang="0">
                  <a:pos x="T0" y="T1"/>
                </a:cxn>
                <a:cxn ang="0">
                  <a:pos x="T2" y="T3"/>
                </a:cxn>
                <a:cxn ang="0">
                  <a:pos x="T4" y="T5"/>
                </a:cxn>
                <a:cxn ang="0">
                  <a:pos x="T6" y="T7"/>
                </a:cxn>
                <a:cxn ang="0">
                  <a:pos x="T8" y="T9"/>
                </a:cxn>
              </a:cxnLst>
              <a:rect l="0" t="0" r="r" b="b"/>
              <a:pathLst>
                <a:path w="5581" h="3984">
                  <a:moveTo>
                    <a:pt x="5502" y="0"/>
                  </a:moveTo>
                  <a:lnTo>
                    <a:pt x="0" y="227"/>
                  </a:lnTo>
                  <a:lnTo>
                    <a:pt x="78" y="3983"/>
                  </a:lnTo>
                  <a:lnTo>
                    <a:pt x="5580" y="3757"/>
                  </a:lnTo>
                  <a:lnTo>
                    <a:pt x="5502" y="0"/>
                  </a:lnTo>
                  <a:close/>
                </a:path>
              </a:pathLst>
            </a:custGeom>
            <a:solidFill>
              <a:srgbClr val="306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6" name="Rectangle 4"/>
            <p:cNvSpPr>
              <a:spLocks noChangeArrowheads="1"/>
            </p:cNvSpPr>
            <p:nvPr/>
          </p:nvSpPr>
          <p:spPr bwMode="auto">
            <a:xfrm>
              <a:off x="41" y="-973"/>
              <a:ext cx="5506" cy="3759"/>
            </a:xfrm>
            <a:prstGeom prst="rect">
              <a:avLst/>
            </a:prstGeom>
            <a:solidFill>
              <a:srgbClr val="418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7" name="Text Box 5"/>
            <p:cNvSpPr txBox="1">
              <a:spLocks noChangeArrowheads="1"/>
            </p:cNvSpPr>
            <p:nvPr/>
          </p:nvSpPr>
          <p:spPr bwMode="auto">
            <a:xfrm>
              <a:off x="170" y="-713"/>
              <a:ext cx="5247" cy="3377"/>
            </a:xfrm>
            <a:prstGeom prst="rect">
              <a:avLst/>
            </a:prstGeom>
            <a:solidFill>
              <a:srgbClr val="418ACA"/>
            </a:solidFill>
            <a:ln w="13157">
              <a:solidFill>
                <a:srgbClr val="FFFFFF"/>
              </a:solidFill>
              <a:miter lim="800000"/>
              <a:headEnd/>
              <a:tailEnd/>
            </a:ln>
          </p:spPr>
          <p:txBody>
            <a:bodyPr vert="horz" wrap="square" lIns="0" tIns="0" rIns="0" bIns="0" numCol="1" anchor="t" anchorCtr="0" compatLnSpc="1">
              <a:prstTxWarp prst="textNoShape">
                <a:avLst/>
              </a:prstTxWarp>
            </a:bodyPr>
            <a:lstStyle/>
            <a:p>
              <a:pPr marL="457200" marR="290513" lvl="1" indent="0" algn="just" defTabSz="914400" rtl="0" eaLnBrk="1" fontAlgn="base" latinLnBrk="0" hangingPunct="1">
                <a:lnSpc>
                  <a:spcPct val="100000"/>
                </a:lnSpc>
                <a:spcBef>
                  <a:spcPct val="0"/>
                </a:spcBef>
                <a:spcAft>
                  <a:spcPts val="1000"/>
                </a:spcAft>
                <a:buClrTx/>
                <a:buSzTx/>
                <a:buFontTx/>
                <a:buNone/>
                <a:tabLst/>
              </a:pPr>
              <a:r>
                <a:rPr kumimoji="0" lang="tr-TR" altLang="tr-TR" sz="1600" b="0" i="0" u="none" strike="noStrike" cap="none" normalizeH="0" baseline="0" dirty="0" err="1" smtClean="0">
                  <a:ln>
                    <a:noFill/>
                  </a:ln>
                  <a:solidFill>
                    <a:srgbClr val="FFFFFF"/>
                  </a:solidFill>
                  <a:effectLst/>
                  <a:latin typeface="Calibri" pitchFamily="34" charset="0"/>
                  <a:cs typeface="Arial" pitchFamily="34" charset="0"/>
                </a:rPr>
                <a:t>Travmatik</a:t>
              </a:r>
              <a:r>
                <a:rPr kumimoji="0" lang="tr-TR" altLang="tr-TR" sz="1600" b="0" i="0" u="none" strike="noStrike" cap="none" normalizeH="0" baseline="0" dirty="0" smtClean="0">
                  <a:ln>
                    <a:noFill/>
                  </a:ln>
                  <a:solidFill>
                    <a:srgbClr val="FFFFFF"/>
                  </a:solidFill>
                  <a:effectLst/>
                  <a:latin typeface="Calibri" pitchFamily="34" charset="0"/>
                  <a:cs typeface="Arial" pitchFamily="34" charset="0"/>
                </a:rPr>
                <a:t> yaşam olayları, öğrencilerin okuldaki ilişkilerine ciddi anlamda zarar verebilir. Psikolojik travmaya bağlı olarak öğrenciler, bulundukları ortamların (örneğin okul ya da sınıf) fiziksel açıdan güvenli olup olmadığına dair kuşku duyabilir ya da kişilerarası ilişkilerde güven sorunu yaşayabilirler. Dolayısıyla </a:t>
              </a:r>
              <a:r>
                <a:rPr kumimoji="0" lang="tr-TR" altLang="tr-TR" sz="1600" b="0" i="0" u="none" strike="noStrike" cap="none" normalizeH="0" baseline="0" dirty="0" err="1" smtClean="0">
                  <a:ln>
                    <a:noFill/>
                  </a:ln>
                  <a:solidFill>
                    <a:srgbClr val="FFFFFF"/>
                  </a:solidFill>
                  <a:effectLst/>
                  <a:latin typeface="Calibri" pitchFamily="34" charset="0"/>
                  <a:cs typeface="Arial" pitchFamily="34" charset="0"/>
                </a:rPr>
                <a:t>travmatize</a:t>
              </a:r>
              <a:r>
                <a:rPr kumimoji="0" lang="tr-TR" altLang="tr-TR" sz="1600" b="0" i="0" u="none" strike="noStrike" cap="none" normalizeH="0" baseline="0" dirty="0" smtClean="0">
                  <a:ln>
                    <a:noFill/>
                  </a:ln>
                  <a:solidFill>
                    <a:srgbClr val="FFFFFF"/>
                  </a:solidFill>
                  <a:effectLst/>
                  <a:latin typeface="Calibri" pitchFamily="34" charset="0"/>
                  <a:cs typeface="Arial" pitchFamily="34" charset="0"/>
                </a:rPr>
                <a:t> öğrenciler, öğretmenlerinin ve arkadaşlarının güvenirliğini sürekli sorgulamaya başlayabilir, sınıf içi etkileşimlerde yoğun güvensizlik hissedebilir ve sosyal ortamlardan kaçınma eğilimi sergileyebilirler. Ayrıca, başkalarına güvenme-güvenmeme ikileminde kalan bazı öğrencilerin sosyal davranışlarında da tutarsızlıklar oluşabilir ve bu durum kişilerarası ilişkilerde sık sık çatışma yaşamalarına yol açabilir.</a:t>
              </a:r>
              <a:endParaRPr kumimoji="0" lang="tr-TR" altLang="tr-TR" sz="16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06"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6306" y="3390247"/>
            <a:ext cx="7147048" cy="3215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75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475656" y="332656"/>
            <a:ext cx="7115760" cy="2376264"/>
            <a:chOff x="1403" y="262"/>
            <a:chExt cx="5581" cy="2343"/>
          </a:xfrm>
        </p:grpSpPr>
        <p:sp>
          <p:nvSpPr>
            <p:cNvPr id="3" name="Freeform 4"/>
            <p:cNvSpPr>
              <a:spLocks/>
            </p:cNvSpPr>
            <p:nvPr/>
          </p:nvSpPr>
          <p:spPr bwMode="auto">
            <a:xfrm>
              <a:off x="1403" y="262"/>
              <a:ext cx="5581" cy="2343"/>
            </a:xfrm>
            <a:custGeom>
              <a:avLst/>
              <a:gdLst>
                <a:gd name="T0" fmla="+- 0 6906 1404"/>
                <a:gd name="T1" fmla="*/ T0 w 5581"/>
                <a:gd name="T2" fmla="+- 0 262 262"/>
                <a:gd name="T3" fmla="*/ 262 h 2343"/>
                <a:gd name="T4" fmla="+- 0 1404 1404"/>
                <a:gd name="T5" fmla="*/ T4 w 5581"/>
                <a:gd name="T6" fmla="+- 0 461 262"/>
                <a:gd name="T7" fmla="*/ 461 h 2343"/>
                <a:gd name="T8" fmla="+- 0 1482 1404"/>
                <a:gd name="T9" fmla="*/ T8 w 5581"/>
                <a:gd name="T10" fmla="+- 0 2605 262"/>
                <a:gd name="T11" fmla="*/ 2605 h 2343"/>
                <a:gd name="T12" fmla="+- 0 6984 1404"/>
                <a:gd name="T13" fmla="*/ T12 w 5581"/>
                <a:gd name="T14" fmla="+- 0 2407 262"/>
                <a:gd name="T15" fmla="*/ 2407 h 2343"/>
                <a:gd name="T16" fmla="+- 0 6906 1404"/>
                <a:gd name="T17" fmla="*/ T16 w 5581"/>
                <a:gd name="T18" fmla="+- 0 262 262"/>
                <a:gd name="T19" fmla="*/ 262 h 2343"/>
              </a:gdLst>
              <a:ahLst/>
              <a:cxnLst>
                <a:cxn ang="0">
                  <a:pos x="T1" y="T3"/>
                </a:cxn>
                <a:cxn ang="0">
                  <a:pos x="T5" y="T7"/>
                </a:cxn>
                <a:cxn ang="0">
                  <a:pos x="T9" y="T11"/>
                </a:cxn>
                <a:cxn ang="0">
                  <a:pos x="T13" y="T15"/>
                </a:cxn>
                <a:cxn ang="0">
                  <a:pos x="T17" y="T19"/>
                </a:cxn>
              </a:cxnLst>
              <a:rect l="0" t="0" r="r" b="b"/>
              <a:pathLst>
                <a:path w="5581" h="2343">
                  <a:moveTo>
                    <a:pt x="5502" y="0"/>
                  </a:moveTo>
                  <a:lnTo>
                    <a:pt x="0" y="199"/>
                  </a:lnTo>
                  <a:lnTo>
                    <a:pt x="78" y="2343"/>
                  </a:lnTo>
                  <a:lnTo>
                    <a:pt x="5580" y="2145"/>
                  </a:lnTo>
                  <a:lnTo>
                    <a:pt x="5502" y="0"/>
                  </a:lnTo>
                  <a:close/>
                </a:path>
              </a:pathLst>
            </a:custGeom>
            <a:solidFill>
              <a:srgbClr val="B71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5" name="Rectangle 5"/>
            <p:cNvSpPr>
              <a:spLocks noChangeArrowheads="1"/>
            </p:cNvSpPr>
            <p:nvPr/>
          </p:nvSpPr>
          <p:spPr bwMode="auto">
            <a:xfrm>
              <a:off x="1441" y="361"/>
              <a:ext cx="5506" cy="2146"/>
            </a:xfrm>
            <a:prstGeom prst="rect">
              <a:avLst/>
            </a:prstGeom>
            <a:solidFill>
              <a:srgbClr val="EE29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6" name="Text Box 6"/>
            <p:cNvSpPr txBox="1">
              <a:spLocks noChangeArrowheads="1"/>
            </p:cNvSpPr>
            <p:nvPr/>
          </p:nvSpPr>
          <p:spPr bwMode="auto">
            <a:xfrm>
              <a:off x="1582" y="262"/>
              <a:ext cx="5247" cy="2155"/>
            </a:xfrm>
            <a:prstGeom prst="rect">
              <a:avLst/>
            </a:prstGeom>
            <a:solidFill>
              <a:srgbClr val="EE294D"/>
            </a:solidFill>
            <a:ln w="13157">
              <a:solidFill>
                <a:srgbClr val="FFFFFF"/>
              </a:solidFill>
              <a:miter lim="800000"/>
              <a:headEnd/>
              <a:tailEnd/>
            </a:ln>
          </p:spPr>
          <p:txBody>
            <a:bodyPr vert="horz" wrap="square" lIns="0" tIns="0" rIns="0" bIns="0" numCol="1" anchor="t" anchorCtr="0" compatLnSpc="1">
              <a:prstTxWarp prst="textNoShape">
                <a:avLst/>
              </a:prstTxWarp>
            </a:bodyPr>
            <a:lstStyle/>
            <a:p>
              <a:pPr marL="457200" marR="258763" lvl="1" indent="0" algn="just" defTabSz="914400" rtl="0" eaLnBrk="1" fontAlgn="base" latinLnBrk="0" hangingPunct="1">
                <a:lnSpc>
                  <a:spcPct val="100000"/>
                </a:lnSpc>
                <a:spcBef>
                  <a:spcPts val="900"/>
                </a:spcBef>
                <a:spcAft>
                  <a:spcPts val="1000"/>
                </a:spcAft>
                <a:buClrTx/>
                <a:buSzTx/>
                <a:buFontTx/>
                <a:buNone/>
                <a:tabLst/>
              </a:pPr>
              <a:endParaRPr kumimoji="0" lang="tr-TR" altLang="tr-TR" sz="1400" b="0" i="0" u="none" strike="noStrike" cap="none" normalizeH="0" baseline="0" dirty="0" smtClean="0">
                <a:ln>
                  <a:noFill/>
                </a:ln>
                <a:solidFill>
                  <a:srgbClr val="FFFFFF"/>
                </a:solidFill>
                <a:effectLst/>
                <a:latin typeface="Calibri" pitchFamily="34" charset="0"/>
                <a:cs typeface="Arial" pitchFamily="34" charset="0"/>
              </a:endParaRPr>
            </a:p>
            <a:p>
              <a:pPr marL="457200" marR="258763" lvl="1" indent="0" algn="just" defTabSz="914400" rtl="0" eaLnBrk="1" fontAlgn="base" latinLnBrk="0" hangingPunct="1">
                <a:lnSpc>
                  <a:spcPct val="100000"/>
                </a:lnSpc>
                <a:spcBef>
                  <a:spcPts val="900"/>
                </a:spcBef>
                <a:spcAft>
                  <a:spcPts val="1000"/>
                </a:spcAft>
                <a:buClrTx/>
                <a:buSzTx/>
                <a:buFontTx/>
                <a:buNone/>
                <a:tabLst/>
              </a:pPr>
              <a:r>
                <a:rPr kumimoji="0" lang="tr-TR" altLang="tr-TR" sz="1400" b="0" i="0" u="none" strike="noStrike" cap="none" normalizeH="0" baseline="0" dirty="0" err="1" smtClean="0">
                  <a:ln>
                    <a:noFill/>
                  </a:ln>
                  <a:solidFill>
                    <a:srgbClr val="FFFFFF"/>
                  </a:solidFill>
                  <a:effectLst/>
                  <a:latin typeface="Calibri" pitchFamily="34" charset="0"/>
                  <a:cs typeface="Arial" pitchFamily="34" charset="0"/>
                </a:rPr>
                <a:t>Travmatik</a:t>
              </a:r>
              <a:r>
                <a:rPr kumimoji="0" lang="tr-TR" altLang="tr-TR" sz="1400" b="0" i="0" u="none" strike="noStrike" cap="none" normalizeH="0" baseline="0" dirty="0" smtClean="0">
                  <a:ln>
                    <a:noFill/>
                  </a:ln>
                  <a:solidFill>
                    <a:srgbClr val="FFFFFF"/>
                  </a:solidFill>
                  <a:effectLst/>
                  <a:latin typeface="Calibri" pitchFamily="34" charset="0"/>
                  <a:cs typeface="Arial" pitchFamily="34" charset="0"/>
                </a:rPr>
                <a:t> yaşam olayları öğrencilerin fiziksel ve psikolojik sağlıklarının ciddi biçimde bozulmasına neden olabilir. Özellikle yeterli psikolojik yardım ve sosyal destek bulamadıklarında öğrenciler uzun vadede çeşitli psikolojik sorunlar yaşayabilir, alkol ya da madde bağımlısı olabilir ve suç teşkil edebilecek idari ya da adli olaylara karışabilirler.</a:t>
              </a:r>
              <a:endParaRPr kumimoji="0" lang="tr-TR" altLang="tr-TR"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7" name="Dikdörtgen 6"/>
          <p:cNvSpPr/>
          <p:nvPr/>
        </p:nvSpPr>
        <p:spPr>
          <a:xfrm>
            <a:off x="1331639" y="2852936"/>
            <a:ext cx="7259777" cy="1754326"/>
          </a:xfrm>
          <a:prstGeom prst="rect">
            <a:avLst/>
          </a:prstGeom>
        </p:spPr>
        <p:txBody>
          <a:bodyPr wrap="square">
            <a:spAutoFit/>
          </a:bodyPr>
          <a:lstStyle/>
          <a:p>
            <a:r>
              <a:rPr lang="tr-TR" dirty="0"/>
              <a:t>Belirtildiği üzere tehlike ya da risk altında olmak, yaşanan </a:t>
            </a:r>
            <a:r>
              <a:rPr lang="tr-TR" dirty="0" err="1"/>
              <a:t>travmatik</a:t>
            </a:r>
            <a:r>
              <a:rPr lang="tr-TR" dirty="0"/>
              <a:t> olaya bir anlam verememek, olayın olumsuz </a:t>
            </a:r>
            <a:r>
              <a:rPr lang="tr-TR" dirty="0" smtClean="0"/>
              <a:t>etkilerinden </a:t>
            </a:r>
            <a:r>
              <a:rPr lang="tr-TR" dirty="0"/>
              <a:t>nasıl korunacağını bilememek ve olay sonrasında ortaya çıkan farklı zorluklar karşısında belirsizlik yaşamak bireylerde yoğun kaygı, korku ve çaresizlik gibi </a:t>
            </a:r>
            <a:r>
              <a:rPr lang="tr-TR" dirty="0" err="1"/>
              <a:t>travmatik</a:t>
            </a:r>
            <a:r>
              <a:rPr lang="tr-TR" dirty="0"/>
              <a:t> stres tepkilerinin ortaya çıkmasına neden olabilir</a:t>
            </a:r>
          </a:p>
        </p:txBody>
      </p:sp>
      <p:pic>
        <p:nvPicPr>
          <p:cNvPr id="410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4221088"/>
            <a:ext cx="2376264" cy="2274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3986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501</TotalTime>
  <Words>3942</Words>
  <Application>Microsoft Office PowerPoint</Application>
  <PresentationFormat>Ekran Gösterisi (4:3)</PresentationFormat>
  <Paragraphs>141</Paragraphs>
  <Slides>41</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41</vt:i4>
      </vt:variant>
    </vt:vector>
  </HeadingPairs>
  <TitlesOfParts>
    <vt:vector size="48" baseType="lpstr">
      <vt:lpstr>Arial</vt:lpstr>
      <vt:lpstr>Calibri</vt:lpstr>
      <vt:lpstr>Gill Sans MT</vt:lpstr>
      <vt:lpstr>Times New Roman</vt:lpstr>
      <vt:lpstr>Verdana</vt:lpstr>
      <vt:lpstr>Wingdings 2</vt:lpstr>
      <vt:lpstr>Gündönümü</vt:lpstr>
      <vt:lpstr> TRAVMATİK YAŞAM OLAYLARI KARŞISINDA  OKULDA PSİKOLOJİK SAĞLAMLILIĞI KORUMAK  2024</vt:lpstr>
      <vt:lpstr>TRAVMA</vt:lpstr>
      <vt:lpstr>TRAVMATİK YAŞAM OLAYLARI</vt:lpstr>
      <vt:lpstr>PSİKOLOJİK TRAVMA</vt:lpstr>
      <vt:lpstr>PowerPoint Sunusu</vt:lpstr>
      <vt:lpstr>PowerPoint Sunusu</vt:lpstr>
      <vt:lpstr>PowerPoint Sunusu</vt:lpstr>
      <vt:lpstr>PowerPoint Sunusu</vt:lpstr>
      <vt:lpstr>PowerPoint Sunusu</vt:lpstr>
      <vt:lpstr>TRAVMATİK STRES TEPKİLERİ</vt:lpstr>
      <vt:lpstr>TRAVMATİK STRES TEPKİLERİ</vt:lpstr>
      <vt:lpstr>TRAVMATİK STRES TEPKİLERİ</vt:lpstr>
      <vt:lpstr>PowerPoint Sunusu</vt:lpstr>
      <vt:lpstr>OKUL VE PSİKOLOJİK SAĞLAMLILIK</vt:lpstr>
      <vt:lpstr>OKULDA PSİKOLOJİK SAĞLAMLILIK</vt:lpstr>
      <vt:lpstr>Öğrencilerin Psikolojik Sağlamlığını Korumak ve Geliştirmek</vt:lpstr>
      <vt:lpstr>Bilimsel, Somut ve Gerçekçi Bilgiler Edinmek</vt:lpstr>
      <vt:lpstr> Travmatik Yaşantılara Duyarlı Bir Okul İklimi Oluşturmak </vt:lpstr>
      <vt:lpstr>Psikolojik Travmayı Öğrencilerin Bakış Açısıyla Ele Almak</vt:lpstr>
      <vt:lpstr>PowerPoint Sunusu</vt:lpstr>
      <vt:lpstr>Öğrencilerin Gelişimsel Özelliklerini Göz Önünde Bulundurmak</vt:lpstr>
      <vt:lpstr>PowerPoint Sunusu</vt:lpstr>
      <vt:lpstr>Öğrencilerin Kendilerini Güvende Hissetmelerine Destek Olmak</vt:lpstr>
      <vt:lpstr>PowerPoint Sunusu</vt:lpstr>
      <vt:lpstr>  Öğrencilerin Duygusal ve Sosyal Gelişimine Öncelik Vermek  </vt:lpstr>
      <vt:lpstr>PowerPoint Sunusu</vt:lpstr>
      <vt:lpstr> Öğrencilerin Yeniden Travma Yaşamasını Önlemek </vt:lpstr>
      <vt:lpstr>PowerPoint Sunusu</vt:lpstr>
      <vt:lpstr>PowerPoint Sunusu</vt:lpstr>
      <vt:lpstr>PowerPoint Sunusu</vt:lpstr>
      <vt:lpstr>Öğrencilere Sosyal Destek Vermek</vt:lpstr>
      <vt:lpstr>PowerPoint Sunusu</vt:lpstr>
      <vt:lpstr>  Öğrencilerin Kendilerini İfade Etmelerine Yardımcı Olmak  </vt:lpstr>
      <vt:lpstr>PowerPoint Sunusu</vt:lpstr>
      <vt:lpstr> Öğrencilerin Yaşam Anlamı ve Amacı Oluşturmalarını Desteklemek </vt:lpstr>
      <vt:lpstr>PowerPoint Sunusu</vt:lpstr>
      <vt:lpstr> Aile Katılımını Sağlamak </vt:lpstr>
      <vt:lpstr>Öğrencilere Model Olmak</vt:lpstr>
      <vt:lpstr>Kendine Zaman Ayırmak</vt:lpstr>
      <vt:lpstr>Müşavirlik ve Uzman Desteği Almak</vt:lpstr>
      <vt:lpstr>DİNLEDİĞİNİZ İÇİN TEŞEKKÜRLER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HEM</dc:creator>
  <cp:lastModifiedBy>Gıgabyte</cp:lastModifiedBy>
  <cp:revision>93</cp:revision>
  <dcterms:created xsi:type="dcterms:W3CDTF">2023-11-23T09:05:55Z</dcterms:created>
  <dcterms:modified xsi:type="dcterms:W3CDTF">2024-09-06T12:29:39Z</dcterms:modified>
</cp:coreProperties>
</file>